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8"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ink/ink1.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2-01-20T00:01:50.026"/>
    </inkml:context>
    <inkml:brush xml:id="br0">
      <inkml:brushProperty name="width" value="0.05292" units="cm"/>
      <inkml:brushProperty name="height" value="0.05292" units="cm"/>
      <inkml:brushProperty name="fitToCurve" value="1"/>
    </inkml:brush>
  </inkml:definitions>
  <inkml:trace contextRef="#ctx0" brushRef="#br0">8 24 16770,'-21'-33'3870,"21"33"-903,0 0-2709,0 0-4257,0 0-258,13 8-258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87E81-D298-4513-82BA-B20498D43C2E}" type="datetimeFigureOut">
              <a:rPr lang="en-US" smtClean="0"/>
              <a:pPr/>
              <a:t>11/22/2017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7DF1A-1347-48C4-89A2-D4AC877979F2}" type="slidenum">
              <a:rPr lang="en-US" smtClean="0"/>
              <a:pPr/>
              <a:t>‹#›</a:t>
            </a:fld>
            <a:endParaRPr lang="en-US"/>
          </a:p>
        </p:txBody>
      </p:sp>
    </p:spTree>
    <p:extLst>
      <p:ext uri="{BB962C8B-B14F-4D97-AF65-F5344CB8AC3E}">
        <p14:creationId xmlns:p14="http://schemas.microsoft.com/office/powerpoint/2010/main" val="205403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87DF1A-1347-48C4-89A2-D4AC877979F2}" type="slidenum">
              <a:rPr lang="en-US" smtClean="0"/>
              <a:pPr/>
              <a:t>12</a:t>
            </a:fld>
            <a:endParaRPr lang="en-US"/>
          </a:p>
        </p:txBody>
      </p:sp>
    </p:spTree>
    <p:extLst>
      <p:ext uri="{BB962C8B-B14F-4D97-AF65-F5344CB8AC3E}">
        <p14:creationId xmlns:p14="http://schemas.microsoft.com/office/powerpoint/2010/main" val="224503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877" indent="-285722">
              <a:defRPr sz="2400">
                <a:solidFill>
                  <a:schemeClr val="tx1"/>
                </a:solidFill>
                <a:latin typeface="Times" charset="0"/>
              </a:defRPr>
            </a:lvl2pPr>
            <a:lvl3pPr marL="1142889" indent="-228578">
              <a:defRPr sz="2400">
                <a:solidFill>
                  <a:schemeClr val="tx1"/>
                </a:solidFill>
                <a:latin typeface="Times" charset="0"/>
              </a:defRPr>
            </a:lvl3pPr>
            <a:lvl4pPr marL="1600045" indent="-228578">
              <a:defRPr sz="2400">
                <a:solidFill>
                  <a:schemeClr val="tx1"/>
                </a:solidFill>
                <a:latin typeface="Times" charset="0"/>
              </a:defRPr>
            </a:lvl4pPr>
            <a:lvl5pPr marL="2057200" indent="-228578">
              <a:defRPr sz="2400">
                <a:solidFill>
                  <a:schemeClr val="tx1"/>
                </a:solidFill>
                <a:latin typeface="Times" charset="0"/>
              </a:defRPr>
            </a:lvl5pPr>
            <a:lvl6pPr marL="2514356" indent="-228578" eaLnBrk="0" fontAlgn="base" hangingPunct="0">
              <a:spcBef>
                <a:spcPct val="0"/>
              </a:spcBef>
              <a:spcAft>
                <a:spcPct val="0"/>
              </a:spcAft>
              <a:defRPr sz="2400">
                <a:solidFill>
                  <a:schemeClr val="tx1"/>
                </a:solidFill>
                <a:latin typeface="Times" charset="0"/>
              </a:defRPr>
            </a:lvl6pPr>
            <a:lvl7pPr marL="2971511" indent="-228578" eaLnBrk="0" fontAlgn="base" hangingPunct="0">
              <a:spcBef>
                <a:spcPct val="0"/>
              </a:spcBef>
              <a:spcAft>
                <a:spcPct val="0"/>
              </a:spcAft>
              <a:defRPr sz="2400">
                <a:solidFill>
                  <a:schemeClr val="tx1"/>
                </a:solidFill>
                <a:latin typeface="Times" charset="0"/>
              </a:defRPr>
            </a:lvl7pPr>
            <a:lvl8pPr marL="3428667" indent="-228578" eaLnBrk="0" fontAlgn="base" hangingPunct="0">
              <a:spcBef>
                <a:spcPct val="0"/>
              </a:spcBef>
              <a:spcAft>
                <a:spcPct val="0"/>
              </a:spcAft>
              <a:defRPr sz="2400">
                <a:solidFill>
                  <a:schemeClr val="tx1"/>
                </a:solidFill>
                <a:latin typeface="Times" charset="0"/>
              </a:defRPr>
            </a:lvl8pPr>
            <a:lvl9pPr marL="3885823" indent="-228578" eaLnBrk="0" fontAlgn="base" hangingPunct="0">
              <a:spcBef>
                <a:spcPct val="0"/>
              </a:spcBef>
              <a:spcAft>
                <a:spcPct val="0"/>
              </a:spcAft>
              <a:defRPr sz="2400">
                <a:solidFill>
                  <a:schemeClr val="tx1"/>
                </a:solidFill>
                <a:latin typeface="Times" charset="0"/>
              </a:defRPr>
            </a:lvl9pPr>
          </a:lstStyle>
          <a:p>
            <a:fld id="{CBFEFBB4-AE0C-4F92-8F4A-93B45BFA0D33}" type="slidenum">
              <a:rPr lang="en-US" sz="1200">
                <a:solidFill>
                  <a:prstClr val="black"/>
                </a:solidFill>
              </a:rPr>
              <a:pPr/>
              <a:t>14</a:t>
            </a:fld>
            <a:endParaRPr lang="en-US" sz="1200"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415778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F9C35-69BB-4DB5-9638-48D38DF85D7E}"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77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BC0F50C-E38D-4756-B9C1-C90F05A0F514}" type="slidenum">
              <a:rPr lang="en-IN" smtClean="0"/>
              <a:pPr/>
              <a:t>25</a:t>
            </a:fld>
            <a:endParaRPr lang="en-IN"/>
          </a:p>
        </p:txBody>
      </p:sp>
    </p:spTree>
    <p:extLst>
      <p:ext uri="{BB962C8B-B14F-4D97-AF65-F5344CB8AC3E}">
        <p14:creationId xmlns:p14="http://schemas.microsoft.com/office/powerpoint/2010/main" val="306827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C8F68-2059-4EA4-A02C-6B7FA6D77982}" type="slidenum">
              <a:rPr lang="en-US"/>
              <a:pPr/>
              <a:t>33</a:t>
            </a:fld>
            <a:endParaRPr lang="en-US"/>
          </a:p>
        </p:txBody>
      </p:sp>
      <p:sp>
        <p:nvSpPr>
          <p:cNvPr id="32770"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1"/>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51919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877" indent="-285722">
              <a:defRPr sz="2400">
                <a:solidFill>
                  <a:schemeClr val="tx1"/>
                </a:solidFill>
                <a:latin typeface="Times" charset="0"/>
              </a:defRPr>
            </a:lvl2pPr>
            <a:lvl3pPr marL="1142889" indent="-228578">
              <a:defRPr sz="2400">
                <a:solidFill>
                  <a:schemeClr val="tx1"/>
                </a:solidFill>
                <a:latin typeface="Times" charset="0"/>
              </a:defRPr>
            </a:lvl3pPr>
            <a:lvl4pPr marL="1600045" indent="-228578">
              <a:defRPr sz="2400">
                <a:solidFill>
                  <a:schemeClr val="tx1"/>
                </a:solidFill>
                <a:latin typeface="Times" charset="0"/>
              </a:defRPr>
            </a:lvl4pPr>
            <a:lvl5pPr marL="2057200" indent="-228578">
              <a:defRPr sz="2400">
                <a:solidFill>
                  <a:schemeClr val="tx1"/>
                </a:solidFill>
                <a:latin typeface="Times" charset="0"/>
              </a:defRPr>
            </a:lvl5pPr>
            <a:lvl6pPr marL="2514356" indent="-228578" eaLnBrk="0" fontAlgn="base" hangingPunct="0">
              <a:spcBef>
                <a:spcPct val="0"/>
              </a:spcBef>
              <a:spcAft>
                <a:spcPct val="0"/>
              </a:spcAft>
              <a:defRPr sz="2400">
                <a:solidFill>
                  <a:schemeClr val="tx1"/>
                </a:solidFill>
                <a:latin typeface="Times" charset="0"/>
              </a:defRPr>
            </a:lvl6pPr>
            <a:lvl7pPr marL="2971511" indent="-228578" eaLnBrk="0" fontAlgn="base" hangingPunct="0">
              <a:spcBef>
                <a:spcPct val="0"/>
              </a:spcBef>
              <a:spcAft>
                <a:spcPct val="0"/>
              </a:spcAft>
              <a:defRPr sz="2400">
                <a:solidFill>
                  <a:schemeClr val="tx1"/>
                </a:solidFill>
                <a:latin typeface="Times" charset="0"/>
              </a:defRPr>
            </a:lvl7pPr>
            <a:lvl8pPr marL="3428667" indent="-228578" eaLnBrk="0" fontAlgn="base" hangingPunct="0">
              <a:spcBef>
                <a:spcPct val="0"/>
              </a:spcBef>
              <a:spcAft>
                <a:spcPct val="0"/>
              </a:spcAft>
              <a:defRPr sz="2400">
                <a:solidFill>
                  <a:schemeClr val="tx1"/>
                </a:solidFill>
                <a:latin typeface="Times" charset="0"/>
              </a:defRPr>
            </a:lvl8pPr>
            <a:lvl9pPr marL="3885823" indent="-228578" eaLnBrk="0" fontAlgn="base" hangingPunct="0">
              <a:spcBef>
                <a:spcPct val="0"/>
              </a:spcBef>
              <a:spcAft>
                <a:spcPct val="0"/>
              </a:spcAft>
              <a:defRPr sz="2400">
                <a:solidFill>
                  <a:schemeClr val="tx1"/>
                </a:solidFill>
                <a:latin typeface="Times" charset="0"/>
              </a:defRPr>
            </a:lvl9pPr>
          </a:lstStyle>
          <a:p>
            <a:fld id="{47719F32-D110-4F65-971D-34D5324F014D}" type="slidenum">
              <a:rPr lang="en-US" sz="1200">
                <a:solidFill>
                  <a:prstClr val="black"/>
                </a:solidFill>
              </a:rPr>
              <a:pPr/>
              <a:t>34</a:t>
            </a:fld>
            <a:endParaRPr lang="en-US" sz="1200"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418508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E71EB-7600-44C7-B3DD-D04D9F52D59F}" type="slidenum">
              <a:rPr lang="en-US"/>
              <a:pPr/>
              <a:t>55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23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4AFC0-B9A0-4516-9A76-4A6D73ACACB1}" type="slidenum">
              <a:rPr lang="en-US"/>
              <a:pPr/>
              <a:t>58</a:t>
            </a:fld>
            <a:endParaRPr lang="en-US"/>
          </a:p>
        </p:txBody>
      </p:sp>
      <p:sp>
        <p:nvSpPr>
          <p:cNvPr id="57346" name="Rectangle 2"/>
          <p:cNvSpPr>
            <a:spLocks noGrp="1" noRot="1" noChangeAspect="1" noChangeArrowheads="1"/>
          </p:cNvSpPr>
          <p:nvPr>
            <p:ph type="sldImg"/>
          </p:nvPr>
        </p:nvSpPr>
        <p:spPr bwMode="auto">
          <a:xfrm>
            <a:off x="1166925" y="686113"/>
            <a:ext cx="4525693"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1"/>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11038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B37DF11-402B-470D-AC72-32D491E6A1A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373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CE6A416-67BE-43E0-AA58-DFF93C7BE3B4}" type="slidenum">
              <a:rPr lang="en-US"/>
              <a:pPr/>
              <a:t>‹#›</a:t>
            </a:fld>
            <a:endParaRPr lang="en-US"/>
          </a:p>
        </p:txBody>
      </p:sp>
    </p:spTree>
    <p:extLst>
      <p:ext uri="{BB962C8B-B14F-4D97-AF65-F5344CB8AC3E}">
        <p14:creationId xmlns:p14="http://schemas.microsoft.com/office/powerpoint/2010/main" val="146883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A60DC14-2055-4376-A597-C1A0B70DDCDF}" type="slidenum">
              <a:rPr lang="en-US"/>
              <a:pPr/>
              <a:t>‹#›</a:t>
            </a:fld>
            <a:endParaRPr lang="en-US"/>
          </a:p>
        </p:txBody>
      </p:sp>
    </p:spTree>
    <p:extLst>
      <p:ext uri="{BB962C8B-B14F-4D97-AF65-F5344CB8AC3E}">
        <p14:creationId xmlns:p14="http://schemas.microsoft.com/office/powerpoint/2010/main" val="198189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99A5D18-100B-4E35-95DD-EDC33C06FE4E}" type="slidenum">
              <a:rPr lang="en-US"/>
              <a:pPr/>
              <a:t>‹#›</a:t>
            </a:fld>
            <a:endParaRPr lang="en-US"/>
          </a:p>
        </p:txBody>
      </p:sp>
    </p:spTree>
    <p:extLst>
      <p:ext uri="{BB962C8B-B14F-4D97-AF65-F5344CB8AC3E}">
        <p14:creationId xmlns:p14="http://schemas.microsoft.com/office/powerpoint/2010/main" val="341012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67E77A7-1947-4728-AC3B-C8120B2D07E4}" type="slidenum">
              <a:rPr lang="en-US"/>
              <a:pPr/>
              <a:t>‹#›</a:t>
            </a:fld>
            <a:endParaRPr lang="en-US"/>
          </a:p>
        </p:txBody>
      </p:sp>
    </p:spTree>
    <p:extLst>
      <p:ext uri="{BB962C8B-B14F-4D97-AF65-F5344CB8AC3E}">
        <p14:creationId xmlns:p14="http://schemas.microsoft.com/office/powerpoint/2010/main" val="3397601147"/>
      </p:ext>
    </p:extLst>
  </p:cSld>
  <p:clrMapOvr>
    <a:masterClrMapping/>
  </p:clrMapOvr>
  <p:transition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D8A8E1-45BF-462D-8039-466998D9F00A}" type="datetimeFigureOut">
              <a:rPr lang="en-US" smtClean="0"/>
              <a:pPr/>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68B3F-93DE-414B-9CF2-778B29F3FB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8A8E1-45BF-462D-8039-466998D9F00A}" type="datetimeFigureOut">
              <a:rPr lang="en-US" smtClean="0"/>
              <a:pPr/>
              <a:t>11/22/2017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68B3F-93DE-414B-9CF2-778B29F3F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5.jpeg"/><Relationship Id="rId3" Type="http://schemas.openxmlformats.org/officeDocument/2006/relationships/notesSlide" Target="../notesSlides/notesSlide3.xml"/><Relationship Id="rId7" Type="http://schemas.openxmlformats.org/officeDocument/2006/relationships/image" Target="../media/image53.gi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2.gif"/><Relationship Id="rId11" Type="http://schemas.openxmlformats.org/officeDocument/2006/relationships/image" Target="../media/image49.emf"/><Relationship Id="rId5" Type="http://schemas.openxmlformats.org/officeDocument/2006/relationships/image" Target="../media/image51.jpeg"/><Relationship Id="rId10" Type="http://schemas.openxmlformats.org/officeDocument/2006/relationships/oleObject" Target="../embeddings/oleObject3.bin"/><Relationship Id="rId4" Type="http://schemas.openxmlformats.org/officeDocument/2006/relationships/image" Target="../media/image50.jpeg"/><Relationship Id="rId9" Type="http://schemas.openxmlformats.org/officeDocument/2006/relationships/image" Target="../media/image48.emf"/></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2.xml"/><Relationship Id="rId6" Type="http://schemas.openxmlformats.org/officeDocument/2006/relationships/image" Target="../media/image59.gif"/><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1.gif"/></Relationships>
</file>

<file path=ppt/slides/_rels/slide2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2.png"/><Relationship Id="rId5" Type="http://schemas.openxmlformats.org/officeDocument/2006/relationships/image" Target="../media/image71.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image" Target="../media/image74.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75.wmf"/><Relationship Id="rId5" Type="http://schemas.openxmlformats.org/officeDocument/2006/relationships/oleObject" Target="../embeddings/oleObject7.bin"/><Relationship Id="rId10" Type="http://schemas.openxmlformats.org/officeDocument/2006/relationships/oleObject" Target="../embeddings/oleObject11.bin"/><Relationship Id="rId4" Type="http://schemas.openxmlformats.org/officeDocument/2006/relationships/image" Target="../media/image73.wmf"/><Relationship Id="rId9"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82.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83.wmf"/></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90.png"/><Relationship Id="rId2" Type="http://schemas.openxmlformats.org/officeDocument/2006/relationships/slideLayout" Target="../slideLayouts/slideLayout16.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89.wmf"/></Relationships>
</file>

<file path=ppt/slides/_rels/slide4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94.jpeg"/><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96.jpe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7.gif"/><Relationship Id="rId5" Type="http://schemas.openxmlformats.org/officeDocument/2006/relationships/image" Target="../media/image95.emf"/><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99.emf"/><Relationship Id="rId5" Type="http://schemas.openxmlformats.org/officeDocument/2006/relationships/oleObject" Target="../embeddings/oleObject19.bin"/><Relationship Id="rId4" Type="http://schemas.openxmlformats.org/officeDocument/2006/relationships/image" Target="../media/image98.e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gif"/><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hyperlink" Target="http://www.poetryfoundation.org/bio/christina-rossetti" TargetMode="External"/><Relationship Id="rId1" Type="http://schemas.openxmlformats.org/officeDocument/2006/relationships/slideLayout" Target="../slideLayouts/slideLayout7.xml"/><Relationship Id="rId5" Type="http://schemas.openxmlformats.org/officeDocument/2006/relationships/image" Target="../media/image104.gif"/><Relationship Id="rId4" Type="http://schemas.openxmlformats.org/officeDocument/2006/relationships/image" Target="../media/image103.jpeg"/></Relationships>
</file>

<file path=ppt/slides/_rels/slide54.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10.gif"/><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gif"/><Relationship Id="rId4" Type="http://schemas.openxmlformats.org/officeDocument/2006/relationships/image" Target="../media/image107.gif"/></Relationships>
</file>

<file path=ppt/slides/_rels/slide55.xml.rels><?xml version="1.0" encoding="UTF-8" standalone="yes"?>
<Relationships xmlns="http://schemas.openxmlformats.org/package/2006/relationships"><Relationship Id="rId3" Type="http://schemas.openxmlformats.org/officeDocument/2006/relationships/image" Target="../media/image111.jpeg"/><Relationship Id="rId7" Type="http://schemas.openxmlformats.org/officeDocument/2006/relationships/image" Target="../media/image114.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7.gif"/><Relationship Id="rId5" Type="http://schemas.openxmlformats.org/officeDocument/2006/relationships/image" Target="../media/image113.jpeg"/><Relationship Id="rId4" Type="http://schemas.openxmlformats.org/officeDocument/2006/relationships/image" Target="../media/image112.jpeg"/></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jpeg"/><Relationship Id="rId9" Type="http://schemas.openxmlformats.org/officeDocument/2006/relationships/image" Target="../media/image124.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05.png"/><Relationship Id="rId4" Type="http://schemas.openxmlformats.org/officeDocument/2006/relationships/image" Target="../media/image125.emf"/></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126.gif"/><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hyperlink" Target="http://www.google.co.in/url?sa=i&amp;rct=j&amp;q=&amp;esrc=s&amp;frm=1&amp;source=images&amp;cd=&amp;cad=rja&amp;docid=6Rjhc1OVdwot9M&amp;tbnid=99EnvgteDqTUlM:&amp;ved=0CAUQjRw&amp;url=http://www.star.le.ac.uk/~rw/courses/lect4313.html&amp;ei=O51vUtKDH82rrgftlICABQ&amp;bvm=bv.55123115,d.dGI&amp;psig=AFQjCNFeP294EX6lKrD201HVvEt6BaldAQ&amp;ust=1383132791684267" TargetMode="External"/><Relationship Id="rId1" Type="http://schemas.openxmlformats.org/officeDocument/2006/relationships/slideLayout" Target="../slideLayouts/slideLayout2.xml"/><Relationship Id="rId6" Type="http://schemas.openxmlformats.org/officeDocument/2006/relationships/image" Target="../media/image131.gif"/><Relationship Id="rId5" Type="http://schemas.openxmlformats.org/officeDocument/2006/relationships/image" Target="../media/image130.gif"/><Relationship Id="rId4" Type="http://schemas.openxmlformats.org/officeDocument/2006/relationships/image" Target="../media/image129.jpeg"/></Relationships>
</file>

<file path=ppt/slides/_rels/slide6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 Id="rId4" Type="http://schemas.openxmlformats.org/officeDocument/2006/relationships/image" Target="../media/image134.jpeg"/></Relationships>
</file>

<file path=ppt/slides/_rels/slide65.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gif"/></Relationships>
</file>

<file path=ppt/slides/_rels/slide66.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67.xml.rels><?xml version="1.0" encoding="UTF-8" standalone="yes"?>
<Relationships xmlns="http://schemas.openxmlformats.org/package/2006/relationships"><Relationship Id="rId8" Type="http://schemas.openxmlformats.org/officeDocument/2006/relationships/image" Target="../media/image149.jpeg"/><Relationship Id="rId3" Type="http://schemas.openxmlformats.org/officeDocument/2006/relationships/image" Target="../media/image144.jpeg"/><Relationship Id="rId7" Type="http://schemas.openxmlformats.org/officeDocument/2006/relationships/image" Target="../media/image148.jpe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47.gif"/><Relationship Id="rId5" Type="http://schemas.openxmlformats.org/officeDocument/2006/relationships/image" Target="../media/image146.jpeg"/><Relationship Id="rId4" Type="http://schemas.openxmlformats.org/officeDocument/2006/relationships/image" Target="../media/image145.jpeg"/><Relationship Id="rId9" Type="http://schemas.openxmlformats.org/officeDocument/2006/relationships/image" Target="../media/image150.jpeg"/></Relationships>
</file>

<file path=ppt/slides/_rels/slide68.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157.jpeg"/><Relationship Id="rId3" Type="http://schemas.openxmlformats.org/officeDocument/2006/relationships/image" Target="../media/image153.jpeg"/><Relationship Id="rId7" Type="http://schemas.openxmlformats.org/officeDocument/2006/relationships/image" Target="../media/image156.gif"/><Relationship Id="rId2" Type="http://schemas.openxmlformats.org/officeDocument/2006/relationships/image" Target="../media/image151.jpeg"/><Relationship Id="rId1" Type="http://schemas.openxmlformats.org/officeDocument/2006/relationships/slideLayout" Target="../slideLayouts/slideLayout7.xml"/><Relationship Id="rId6" Type="http://schemas.openxmlformats.org/officeDocument/2006/relationships/image" Target="../media/image152.jpeg"/><Relationship Id="rId5" Type="http://schemas.openxmlformats.org/officeDocument/2006/relationships/image" Target="../media/image155.jpeg"/><Relationship Id="rId10" Type="http://schemas.openxmlformats.org/officeDocument/2006/relationships/image" Target="../media/image159.jpeg"/><Relationship Id="rId4" Type="http://schemas.openxmlformats.org/officeDocument/2006/relationships/image" Target="../media/image154.jpeg"/><Relationship Id="rId9" Type="http://schemas.openxmlformats.org/officeDocument/2006/relationships/image" Target="../media/image15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0" y="609600"/>
            <a:ext cx="4876800" cy="369332"/>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n-US" dirty="0" smtClean="0"/>
              <a:t>   Basic Inorganic Chemistry For  </a:t>
            </a:r>
            <a:r>
              <a:rPr lang="en-US" dirty="0" err="1" smtClean="0"/>
              <a:t>B.Tech</a:t>
            </a:r>
            <a:r>
              <a:rPr lang="en-US" dirty="0" smtClean="0"/>
              <a:t> &amp; </a:t>
            </a:r>
            <a:r>
              <a:rPr lang="en-US" dirty="0" err="1" smtClean="0"/>
              <a:t>B.Sc</a:t>
            </a:r>
            <a:r>
              <a:rPr lang="en-US" dirty="0" smtClean="0"/>
              <a:t> I </a:t>
            </a:r>
            <a:r>
              <a:rPr lang="en-US" dirty="0" err="1" smtClean="0"/>
              <a:t>yr</a:t>
            </a:r>
            <a:r>
              <a:rPr lang="en-US" dirty="0" smtClean="0"/>
              <a:t> </a:t>
            </a:r>
            <a:endParaRPr lang="en-US" dirty="0"/>
          </a:p>
        </p:txBody>
      </p:sp>
      <p:sp>
        <p:nvSpPr>
          <p:cNvPr id="5" name="TextBox 4"/>
          <p:cNvSpPr txBox="1"/>
          <p:nvPr/>
        </p:nvSpPr>
        <p:spPr>
          <a:xfrm>
            <a:off x="914400" y="1981200"/>
            <a:ext cx="6477000" cy="2677656"/>
          </a:xfrm>
          <a:prstGeom prst="rect">
            <a:avLst/>
          </a:prstGeom>
          <a:blipFill>
            <a:blip r:embed="rId2" cstate="print"/>
            <a:tile tx="0" ty="0" sx="100000" sy="100000" flip="none" algn="tl"/>
          </a:blipFill>
        </p:spPr>
        <p:txBody>
          <a:bodyPr wrap="square" rtlCol="0">
            <a:spAutoFit/>
          </a:bodyPr>
          <a:lstStyle/>
          <a:p>
            <a:pPr algn="ctr"/>
            <a:r>
              <a:rPr lang="en-US" sz="2800" dirty="0" smtClean="0"/>
              <a:t>Coordination Chemistry</a:t>
            </a:r>
          </a:p>
          <a:p>
            <a:pPr algn="ctr"/>
            <a:r>
              <a:rPr lang="en-US" sz="2800" dirty="0" smtClean="0"/>
              <a:t>(4 lectures)</a:t>
            </a:r>
          </a:p>
          <a:p>
            <a:pPr algn="ctr"/>
            <a:r>
              <a:rPr lang="en-US" sz="2800" dirty="0" smtClean="0"/>
              <a:t>Crystal field theory, Crystal Field Stabilization Energy, Explaining physical properties, magnetic properties, distortion of shape and  color of complexes using CFT</a:t>
            </a:r>
            <a:endParaRPr lang="en-US" sz="2800" dirty="0"/>
          </a:p>
        </p:txBody>
      </p:sp>
      <p:sp>
        <p:nvSpPr>
          <p:cNvPr id="7" name="TextBox 6"/>
          <p:cNvSpPr txBox="1"/>
          <p:nvPr/>
        </p:nvSpPr>
        <p:spPr>
          <a:xfrm>
            <a:off x="2362201" y="5029200"/>
            <a:ext cx="3886200" cy="369332"/>
          </a:xfrm>
          <a:prstGeom prst="rect">
            <a:avLst/>
          </a:prstGeom>
          <a:noFill/>
        </p:spPr>
        <p:txBody>
          <a:bodyPr wrap="square" rtlCol="0">
            <a:spAutoFit/>
          </a:bodyPr>
          <a:lstStyle/>
          <a:p>
            <a:r>
              <a:rPr lang="en-IN" dirty="0" smtClean="0"/>
              <a:t>Prepared by </a:t>
            </a:r>
            <a:r>
              <a:rPr lang="en-IN" dirty="0" err="1" smtClean="0"/>
              <a:t>Prof.</a:t>
            </a:r>
            <a:r>
              <a:rPr lang="en-IN" dirty="0" smtClean="0"/>
              <a:t>  Anil J. Elias, IIT Delhi</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4038600" y="28956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4419600" y="28956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800600" y="28956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5181600" y="28956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5562600" y="28956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p:cNvSpPr/>
          <p:nvPr/>
        </p:nvSpPr>
        <p:spPr>
          <a:xfrm>
            <a:off x="1295400" y="4419600"/>
            <a:ext cx="228600" cy="3048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ocess 19"/>
          <p:cNvSpPr/>
          <p:nvPr/>
        </p:nvSpPr>
        <p:spPr>
          <a:xfrm>
            <a:off x="1676400" y="4419600"/>
            <a:ext cx="228600" cy="3048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ocess 20"/>
          <p:cNvSpPr/>
          <p:nvPr/>
        </p:nvSpPr>
        <p:spPr>
          <a:xfrm>
            <a:off x="2057400" y="4419600"/>
            <a:ext cx="228600" cy="3048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p:cNvSpPr/>
          <p:nvPr/>
        </p:nvSpPr>
        <p:spPr>
          <a:xfrm>
            <a:off x="2438400" y="4419600"/>
            <a:ext cx="228600" cy="3048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p:cNvSpPr/>
          <p:nvPr/>
        </p:nvSpPr>
        <p:spPr>
          <a:xfrm>
            <a:off x="2819400" y="4419600"/>
            <a:ext cx="228600" cy="3048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Process 26"/>
          <p:cNvSpPr/>
          <p:nvPr/>
        </p:nvSpPr>
        <p:spPr>
          <a:xfrm>
            <a:off x="6553200" y="1676400"/>
            <a:ext cx="228600" cy="30480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Process 27"/>
          <p:cNvSpPr/>
          <p:nvPr/>
        </p:nvSpPr>
        <p:spPr>
          <a:xfrm>
            <a:off x="6934200" y="1676400"/>
            <a:ext cx="228600" cy="304800"/>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ocess 30"/>
          <p:cNvSpPr/>
          <p:nvPr/>
        </p:nvSpPr>
        <p:spPr>
          <a:xfrm>
            <a:off x="6400800" y="3733800"/>
            <a:ext cx="228600" cy="304800"/>
          </a:xfrm>
          <a:prstGeom prst="flowChartProcess">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ocess 31"/>
          <p:cNvSpPr/>
          <p:nvPr/>
        </p:nvSpPr>
        <p:spPr>
          <a:xfrm>
            <a:off x="6781800" y="3733800"/>
            <a:ext cx="228600" cy="304800"/>
          </a:xfrm>
          <a:prstGeom prst="flowChartProcess">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ocess 32"/>
          <p:cNvSpPr/>
          <p:nvPr/>
        </p:nvSpPr>
        <p:spPr>
          <a:xfrm>
            <a:off x="7162800" y="3733800"/>
            <a:ext cx="228600" cy="304800"/>
          </a:xfrm>
          <a:prstGeom prst="flowChartProcess">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3200400" y="3352800"/>
            <a:ext cx="685800" cy="990600"/>
          </a:xfrm>
          <a:prstGeom prst="line">
            <a:avLst/>
          </a:prstGeom>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rot="5400000" flipH="1" flipV="1">
            <a:off x="5715000" y="2057400"/>
            <a:ext cx="762000" cy="609600"/>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5867400" y="3200400"/>
            <a:ext cx="304800" cy="457200"/>
          </a:xfrm>
          <a:prstGeom prst="line">
            <a:avLst/>
          </a:prstGeom>
          <a:ln/>
        </p:spPr>
        <p:style>
          <a:lnRef idx="2">
            <a:schemeClr val="dk1"/>
          </a:lnRef>
          <a:fillRef idx="0">
            <a:schemeClr val="dk1"/>
          </a:fillRef>
          <a:effectRef idx="1">
            <a:schemeClr val="dk1"/>
          </a:effectRef>
          <a:fontRef idx="minor">
            <a:schemeClr val="tx1"/>
          </a:fontRef>
        </p:style>
      </p:cxnSp>
      <p:sp>
        <p:nvSpPr>
          <p:cNvPr id="46" name="Up Arrow 45"/>
          <p:cNvSpPr/>
          <p:nvPr/>
        </p:nvSpPr>
        <p:spPr>
          <a:xfrm>
            <a:off x="685800" y="1600200"/>
            <a:ext cx="457200" cy="3124200"/>
          </a:xfrm>
          <a:prstGeom prst="upArrow">
            <a:avLst/>
          </a:prstGeom>
          <a:gradFill>
            <a:gsLst>
              <a:gs pos="62000">
                <a:schemeClr val="tx2">
                  <a:lumMod val="60000"/>
                  <a:lumOff val="40000"/>
                </a:schemeClr>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bg1"/>
                </a:solidFill>
              </a:rPr>
              <a:t>Energy</a:t>
            </a:r>
            <a:endParaRPr lang="en-US" dirty="0">
              <a:solidFill>
                <a:schemeClr val="bg1"/>
              </a:solidFill>
            </a:endParaRPr>
          </a:p>
        </p:txBody>
      </p:sp>
      <p:sp>
        <p:nvSpPr>
          <p:cNvPr id="25" name="TextBox 24"/>
          <p:cNvSpPr txBox="1"/>
          <p:nvPr/>
        </p:nvSpPr>
        <p:spPr>
          <a:xfrm>
            <a:off x="1295400" y="3505200"/>
            <a:ext cx="1752600" cy="646331"/>
          </a:xfrm>
          <a:prstGeom prst="rect">
            <a:avLst/>
          </a:prstGeom>
          <a:noFill/>
        </p:spPr>
        <p:txBody>
          <a:bodyPr wrap="square" rtlCol="0">
            <a:spAutoFit/>
          </a:bodyPr>
          <a:lstStyle/>
          <a:p>
            <a:r>
              <a:rPr lang="en-US" sz="1200" dirty="0" smtClean="0">
                <a:latin typeface="Arial" pitchFamily="34" charset="0"/>
                <a:cs typeface="Arial" pitchFamily="34" charset="0"/>
              </a:rPr>
              <a:t>d - </a:t>
            </a:r>
            <a:r>
              <a:rPr lang="en-US" sz="1200" dirty="0" err="1" smtClean="0">
                <a:latin typeface="Arial" pitchFamily="34" charset="0"/>
                <a:cs typeface="Arial" pitchFamily="34" charset="0"/>
              </a:rPr>
              <a:t>orbitals</a:t>
            </a:r>
            <a:r>
              <a:rPr lang="en-US" sz="1200" dirty="0" smtClean="0">
                <a:latin typeface="Arial" pitchFamily="34" charset="0"/>
                <a:cs typeface="Arial" pitchFamily="34" charset="0"/>
              </a:rPr>
              <a:t> stabilized by metal- </a:t>
            </a:r>
            <a:r>
              <a:rPr lang="en-US" sz="1200" dirty="0" err="1" smtClean="0">
                <a:latin typeface="Arial" pitchFamily="34" charset="0"/>
                <a:cs typeface="Arial" pitchFamily="34" charset="0"/>
              </a:rPr>
              <a:t>ligand</a:t>
            </a:r>
            <a:r>
              <a:rPr lang="en-US" sz="1200" dirty="0" smtClean="0">
                <a:latin typeface="Arial" pitchFamily="34" charset="0"/>
                <a:cs typeface="Arial" pitchFamily="34" charset="0"/>
              </a:rPr>
              <a:t> electrostatic attraction</a:t>
            </a:r>
            <a:endParaRPr lang="en-IN" sz="1200" dirty="0">
              <a:latin typeface="Arial" pitchFamily="34" charset="0"/>
              <a:cs typeface="Arial" pitchFamily="34" charset="0"/>
            </a:endParaRPr>
          </a:p>
        </p:txBody>
      </p:sp>
      <p:sp>
        <p:nvSpPr>
          <p:cNvPr id="26" name="TextBox 25"/>
          <p:cNvSpPr txBox="1"/>
          <p:nvPr/>
        </p:nvSpPr>
        <p:spPr>
          <a:xfrm>
            <a:off x="3810000" y="2133600"/>
            <a:ext cx="1905000" cy="461665"/>
          </a:xfrm>
          <a:prstGeom prst="rect">
            <a:avLst/>
          </a:prstGeom>
          <a:noFill/>
        </p:spPr>
        <p:txBody>
          <a:bodyPr wrap="square" rtlCol="0">
            <a:spAutoFit/>
          </a:bodyPr>
          <a:lstStyle/>
          <a:p>
            <a:r>
              <a:rPr lang="en-US" sz="1200" dirty="0" smtClean="0">
                <a:latin typeface="Arial" pitchFamily="34" charset="0"/>
                <a:cs typeface="Arial" pitchFamily="34" charset="0"/>
              </a:rPr>
              <a:t>d - </a:t>
            </a:r>
            <a:r>
              <a:rPr lang="en-US" sz="1200" dirty="0" err="1" smtClean="0">
                <a:latin typeface="Arial" pitchFamily="34" charset="0"/>
                <a:cs typeface="Arial" pitchFamily="34" charset="0"/>
              </a:rPr>
              <a:t>orbitals</a:t>
            </a:r>
            <a:r>
              <a:rPr lang="en-US" sz="1200" dirty="0" smtClean="0">
                <a:latin typeface="Arial" pitchFamily="34" charset="0"/>
                <a:cs typeface="Arial" pitchFamily="34" charset="0"/>
              </a:rPr>
              <a:t> in a spherical field of six </a:t>
            </a:r>
            <a:r>
              <a:rPr lang="en-US" sz="1200" dirty="0" err="1" smtClean="0">
                <a:latin typeface="Arial" pitchFamily="34" charset="0"/>
                <a:cs typeface="Arial" pitchFamily="34" charset="0"/>
              </a:rPr>
              <a:t>ligands</a:t>
            </a:r>
            <a:endParaRPr lang="en-IN" sz="1200" dirty="0">
              <a:latin typeface="Arial" pitchFamily="34" charset="0"/>
              <a:cs typeface="Arial" pitchFamily="34" charset="0"/>
            </a:endParaRPr>
          </a:p>
        </p:txBody>
      </p:sp>
      <p:sp>
        <p:nvSpPr>
          <p:cNvPr id="29" name="TextBox 28"/>
          <p:cNvSpPr txBox="1"/>
          <p:nvPr/>
        </p:nvSpPr>
        <p:spPr>
          <a:xfrm>
            <a:off x="5943600" y="838200"/>
            <a:ext cx="1905000" cy="461665"/>
          </a:xfrm>
          <a:prstGeom prst="rect">
            <a:avLst/>
          </a:prstGeom>
          <a:noFill/>
        </p:spPr>
        <p:txBody>
          <a:bodyPr wrap="square" rtlCol="0">
            <a:spAutoFit/>
          </a:bodyPr>
          <a:lstStyle/>
          <a:p>
            <a:r>
              <a:rPr lang="en-US" sz="1200" dirty="0" smtClean="0">
                <a:latin typeface="Arial" pitchFamily="34" charset="0"/>
                <a:cs typeface="Arial" pitchFamily="34" charset="0"/>
              </a:rPr>
              <a:t>d - </a:t>
            </a:r>
            <a:r>
              <a:rPr lang="en-US" sz="1200" dirty="0" err="1" smtClean="0">
                <a:latin typeface="Arial" pitchFamily="34" charset="0"/>
                <a:cs typeface="Arial" pitchFamily="34" charset="0"/>
              </a:rPr>
              <a:t>orbitals</a:t>
            </a:r>
            <a:r>
              <a:rPr lang="en-US" sz="1200" dirty="0" smtClean="0">
                <a:latin typeface="Arial" pitchFamily="34" charset="0"/>
                <a:cs typeface="Arial" pitchFamily="34" charset="0"/>
              </a:rPr>
              <a:t> splitting in an</a:t>
            </a:r>
          </a:p>
          <a:p>
            <a:r>
              <a:rPr lang="en-US" sz="1200" dirty="0" smtClean="0">
                <a:latin typeface="Arial" pitchFamily="34" charset="0"/>
                <a:cs typeface="Arial" pitchFamily="34" charset="0"/>
              </a:rPr>
              <a:t>octahedral crystal field</a:t>
            </a:r>
            <a:endParaRPr lang="en-IN" sz="1200" dirty="0">
              <a:latin typeface="Arial" pitchFamily="34" charset="0"/>
              <a:cs typeface="Arial" pitchFamily="34" charset="0"/>
            </a:endParaRPr>
          </a:p>
        </p:txBody>
      </p:sp>
      <p:sp>
        <p:nvSpPr>
          <p:cNvPr id="35" name="TextBox 34"/>
          <p:cNvSpPr txBox="1"/>
          <p:nvPr/>
        </p:nvSpPr>
        <p:spPr>
          <a:xfrm>
            <a:off x="6629400" y="12954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36" name="TextBox 35"/>
          <p:cNvSpPr txBox="1"/>
          <p:nvPr/>
        </p:nvSpPr>
        <p:spPr>
          <a:xfrm>
            <a:off x="6781800" y="43434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sp>
        <p:nvSpPr>
          <p:cNvPr id="37" name="TextBox 36"/>
          <p:cNvSpPr txBox="1"/>
          <p:nvPr/>
        </p:nvSpPr>
        <p:spPr>
          <a:xfrm>
            <a:off x="6324600" y="4038600"/>
            <a:ext cx="1295400" cy="276999"/>
          </a:xfrm>
          <a:prstGeom prst="rect">
            <a:avLst/>
          </a:prstGeom>
          <a:noFill/>
        </p:spPr>
        <p:txBody>
          <a:bodyPr wrap="square" rtlCol="0">
            <a:spAutoFit/>
          </a:bodyPr>
          <a:lstStyle/>
          <a:p>
            <a:r>
              <a:rPr lang="en-US" sz="1200" dirty="0" smtClean="0">
                <a:latin typeface="Arial" pitchFamily="34" charset="0"/>
                <a:cs typeface="Arial" pitchFamily="34" charset="0"/>
              </a:rPr>
              <a:t>d </a:t>
            </a:r>
            <a:r>
              <a:rPr lang="en-US" sz="1200" baseline="-25000" dirty="0" err="1" smtClean="0">
                <a:latin typeface="Arial" pitchFamily="34" charset="0"/>
                <a:cs typeface="Arial" pitchFamily="34" charset="0"/>
              </a:rPr>
              <a:t>xy</a:t>
            </a:r>
            <a:r>
              <a:rPr lang="en-US" sz="1200" baseline="-25000" dirty="0" smtClean="0">
                <a:latin typeface="Arial" pitchFamily="34" charset="0"/>
                <a:cs typeface="Arial" pitchFamily="34" charset="0"/>
              </a:rPr>
              <a:t> </a:t>
            </a:r>
            <a:r>
              <a:rPr lang="en-US" sz="1200" dirty="0" smtClean="0">
                <a:latin typeface="Arial" pitchFamily="34" charset="0"/>
                <a:cs typeface="Arial" pitchFamily="34" charset="0"/>
              </a:rPr>
              <a:t>  d </a:t>
            </a:r>
            <a:r>
              <a:rPr lang="en-US" sz="1200" baseline="-25000" dirty="0" err="1" smtClean="0">
                <a:latin typeface="Arial" pitchFamily="34" charset="0"/>
                <a:cs typeface="Arial" pitchFamily="34" charset="0"/>
              </a:rPr>
              <a:t>yz</a:t>
            </a:r>
            <a:r>
              <a:rPr lang="en-US" sz="1200" baseline="-25000" dirty="0" smtClean="0">
                <a:latin typeface="Arial" pitchFamily="34" charset="0"/>
                <a:cs typeface="Arial" pitchFamily="34" charset="0"/>
              </a:rPr>
              <a:t> </a:t>
            </a:r>
            <a:r>
              <a:rPr lang="en-US" sz="1200" dirty="0" smtClean="0">
                <a:latin typeface="Arial" pitchFamily="34" charset="0"/>
                <a:cs typeface="Arial" pitchFamily="34" charset="0"/>
              </a:rPr>
              <a:t>    d </a:t>
            </a:r>
            <a:r>
              <a:rPr lang="en-US" sz="1200" baseline="-25000" dirty="0" err="1" smtClean="0">
                <a:latin typeface="Arial" pitchFamily="34" charset="0"/>
                <a:cs typeface="Arial" pitchFamily="34" charset="0"/>
              </a:rPr>
              <a:t>xz</a:t>
            </a:r>
            <a:endParaRPr lang="en-IN" sz="1200" baseline="-25000" dirty="0">
              <a:latin typeface="Arial" pitchFamily="34" charset="0"/>
              <a:cs typeface="Arial" pitchFamily="34" charset="0"/>
            </a:endParaRPr>
          </a:p>
        </p:txBody>
      </p:sp>
      <p:sp>
        <p:nvSpPr>
          <p:cNvPr id="39" name="TextBox 38"/>
          <p:cNvSpPr txBox="1"/>
          <p:nvPr/>
        </p:nvSpPr>
        <p:spPr>
          <a:xfrm>
            <a:off x="6324600" y="2133600"/>
            <a:ext cx="1066800" cy="276999"/>
          </a:xfrm>
          <a:prstGeom prst="rect">
            <a:avLst/>
          </a:prstGeom>
          <a:noFill/>
        </p:spPr>
        <p:txBody>
          <a:bodyPr wrap="square" rtlCol="0">
            <a:spAutoFit/>
          </a:bodyPr>
          <a:lstStyle/>
          <a:p>
            <a:r>
              <a:rPr lang="en-US" sz="1200" dirty="0" smtClean="0">
                <a:latin typeface="Arial" pitchFamily="34" charset="0"/>
                <a:cs typeface="Arial" pitchFamily="34" charset="0"/>
              </a:rPr>
              <a:t>d </a:t>
            </a:r>
            <a:r>
              <a:rPr lang="en-US" sz="1200" baseline="-25000" dirty="0" smtClean="0">
                <a:latin typeface="Arial" pitchFamily="34" charset="0"/>
                <a:cs typeface="Arial" pitchFamily="34" charset="0"/>
              </a:rPr>
              <a:t>x</a:t>
            </a:r>
            <a:r>
              <a:rPr lang="en-US" sz="1200" baseline="30000" dirty="0" smtClean="0">
                <a:latin typeface="Arial" pitchFamily="34" charset="0"/>
                <a:cs typeface="Arial" pitchFamily="34" charset="0"/>
              </a:rPr>
              <a:t>2</a:t>
            </a:r>
            <a:r>
              <a:rPr lang="en-US" sz="1200" baseline="-25000" dirty="0" smtClean="0">
                <a:latin typeface="Arial" pitchFamily="34" charset="0"/>
                <a:cs typeface="Arial" pitchFamily="34" charset="0"/>
              </a:rPr>
              <a:t> – y</a:t>
            </a:r>
            <a:r>
              <a:rPr lang="en-US" sz="1200" baseline="30000" dirty="0" smtClean="0">
                <a:latin typeface="Arial" pitchFamily="34" charset="0"/>
                <a:cs typeface="Arial" pitchFamily="34" charset="0"/>
              </a:rPr>
              <a:t>2</a:t>
            </a:r>
            <a:r>
              <a:rPr lang="en-US" sz="1200" baseline="-25000" dirty="0" smtClean="0">
                <a:latin typeface="Arial" pitchFamily="34" charset="0"/>
                <a:cs typeface="Arial" pitchFamily="34" charset="0"/>
              </a:rPr>
              <a:t> </a:t>
            </a:r>
            <a:r>
              <a:rPr lang="en-US" sz="1200" dirty="0" smtClean="0">
                <a:latin typeface="Arial" pitchFamily="34" charset="0"/>
                <a:cs typeface="Arial" pitchFamily="34" charset="0"/>
              </a:rPr>
              <a:t>   d </a:t>
            </a:r>
            <a:r>
              <a:rPr lang="en-US" sz="1200" baseline="-25000" dirty="0" smtClean="0">
                <a:latin typeface="Arial" pitchFamily="34" charset="0"/>
                <a:cs typeface="Arial" pitchFamily="34" charset="0"/>
              </a:rPr>
              <a:t>z</a:t>
            </a:r>
            <a:r>
              <a:rPr lang="en-US" sz="1200" baseline="30000" dirty="0" smtClean="0">
                <a:latin typeface="Arial" pitchFamily="34" charset="0"/>
                <a:cs typeface="Arial" pitchFamily="34" charset="0"/>
              </a:rPr>
              <a:t>2</a:t>
            </a:r>
            <a:r>
              <a:rPr lang="en-US" sz="1200" dirty="0" smtClean="0">
                <a:latin typeface="Arial" pitchFamily="34" charset="0"/>
                <a:cs typeface="Arial" pitchFamily="34" charset="0"/>
              </a:rPr>
              <a:t> </a:t>
            </a:r>
            <a:endParaRPr lang="en-IN" sz="1200" baseline="-25000" dirty="0">
              <a:latin typeface="Arial" pitchFamily="34" charset="0"/>
              <a:cs typeface="Arial" pitchFamily="34" charset="0"/>
            </a:endParaRPr>
          </a:p>
        </p:txBody>
      </p:sp>
      <p:cxnSp>
        <p:nvCxnSpPr>
          <p:cNvPr id="41" name="Straight Connector 40"/>
          <p:cNvCxnSpPr/>
          <p:nvPr/>
        </p:nvCxnSpPr>
        <p:spPr>
          <a:xfrm>
            <a:off x="7315200" y="1828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3" idx="3"/>
          </p:cNvCxnSpPr>
          <p:nvPr/>
        </p:nvCxnSpPr>
        <p:spPr>
          <a:xfrm>
            <a:off x="7391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848600" y="2590800"/>
            <a:ext cx="838200" cy="646331"/>
          </a:xfrm>
          <a:prstGeom prst="rect">
            <a:avLst/>
          </a:prstGeom>
          <a:noFill/>
        </p:spPr>
        <p:txBody>
          <a:bodyPr wrap="square" rtlCol="0">
            <a:spAutoFit/>
          </a:bodyPr>
          <a:lstStyle/>
          <a:p>
            <a:r>
              <a:rPr lang="en-IN" dirty="0" smtClean="0">
                <a:sym typeface="Symbol"/>
              </a:rPr>
              <a:t></a:t>
            </a:r>
            <a:r>
              <a:rPr lang="en-IN" baseline="-25000" dirty="0" smtClean="0">
                <a:sym typeface="Symbol"/>
              </a:rPr>
              <a:t>o</a:t>
            </a:r>
            <a:r>
              <a:rPr lang="en-IN" dirty="0" smtClean="0">
                <a:sym typeface="Symbol"/>
              </a:rPr>
              <a:t> or 10Dq</a:t>
            </a:r>
            <a:endParaRPr lang="en-IN" dirty="0"/>
          </a:p>
        </p:txBody>
      </p:sp>
      <p:cxnSp>
        <p:nvCxnSpPr>
          <p:cNvPr id="56" name="Straight Arrow Connector 55"/>
          <p:cNvCxnSpPr/>
          <p:nvPr/>
        </p:nvCxnSpPr>
        <p:spPr>
          <a:xfrm>
            <a:off x="7696200" y="1828800"/>
            <a:ext cx="76200" cy="2057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172200" y="30480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705600" y="3200400"/>
            <a:ext cx="914400" cy="369332"/>
          </a:xfrm>
          <a:prstGeom prst="rect">
            <a:avLst/>
          </a:prstGeom>
          <a:noFill/>
        </p:spPr>
        <p:txBody>
          <a:bodyPr wrap="square" rtlCol="0">
            <a:spAutoFit/>
          </a:bodyPr>
          <a:lstStyle/>
          <a:p>
            <a:r>
              <a:rPr lang="en-IN" dirty="0" smtClean="0">
                <a:sym typeface="Symbol"/>
              </a:rPr>
              <a:t>-0.4</a:t>
            </a:r>
            <a:r>
              <a:rPr lang="en-IN" baseline="-25000" dirty="0" smtClean="0">
                <a:sym typeface="Symbol"/>
              </a:rPr>
              <a:t>o</a:t>
            </a:r>
            <a:endParaRPr lang="en-IN" dirty="0"/>
          </a:p>
        </p:txBody>
      </p:sp>
      <p:sp>
        <p:nvSpPr>
          <p:cNvPr id="63" name="TextBox 62"/>
          <p:cNvSpPr txBox="1"/>
          <p:nvPr/>
        </p:nvSpPr>
        <p:spPr>
          <a:xfrm>
            <a:off x="6705600" y="2438400"/>
            <a:ext cx="914400" cy="369332"/>
          </a:xfrm>
          <a:prstGeom prst="rect">
            <a:avLst/>
          </a:prstGeom>
          <a:noFill/>
        </p:spPr>
        <p:txBody>
          <a:bodyPr wrap="square" rtlCol="0">
            <a:spAutoFit/>
          </a:bodyPr>
          <a:lstStyle/>
          <a:p>
            <a:r>
              <a:rPr lang="en-IN" dirty="0" smtClean="0">
                <a:sym typeface="Symbol"/>
              </a:rPr>
              <a:t>+0.6</a:t>
            </a:r>
            <a:r>
              <a:rPr lang="en-IN" baseline="-25000" dirty="0" smtClean="0">
                <a:sym typeface="Symbol"/>
              </a:rPr>
              <a:t>o</a:t>
            </a:r>
            <a:endParaRPr lang="en-IN" dirty="0"/>
          </a:p>
        </p:txBody>
      </p:sp>
      <p:sp>
        <p:nvSpPr>
          <p:cNvPr id="65" name="Rectangle 2"/>
          <p:cNvSpPr txBox="1">
            <a:spLocks noChangeArrowheads="1"/>
          </p:cNvSpPr>
          <p:nvPr/>
        </p:nvSpPr>
        <p:spPr>
          <a:xfrm>
            <a:off x="1143000" y="228600"/>
            <a:ext cx="6781800" cy="457200"/>
          </a:xfrm>
          <a:prstGeom prst="rect">
            <a:avLst/>
          </a:prstGeom>
          <a:no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Splitting of the d-</a:t>
            </a:r>
            <a:r>
              <a:rPr lang="en-US" sz="2800" dirty="0" err="1" smtClean="0">
                <a:latin typeface="+mj-lt"/>
                <a:ea typeface="+mj-ea"/>
                <a:cs typeface="+mj-cs"/>
              </a:rPr>
              <a:t>o</a:t>
            </a:r>
            <a:r>
              <a:rPr kumimoji="0" lang="en-US" sz="2800" b="0" i="0" u="none" strike="noStrike" kern="1200" cap="none" spc="0" normalizeH="0" baseline="0" noProof="0" dirty="0" err="1" smtClean="0">
                <a:ln>
                  <a:noFill/>
                </a:ln>
                <a:solidFill>
                  <a:schemeClr val="tx1"/>
                </a:solidFill>
                <a:effectLst/>
                <a:uLnTx/>
                <a:uFillTx/>
                <a:latin typeface="+mj-lt"/>
                <a:ea typeface="+mj-ea"/>
                <a:cs typeface="+mj-cs"/>
              </a:rPr>
              <a:t>rbitals</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in an octahedral field</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Text Box 6"/>
          <p:cNvSpPr txBox="1">
            <a:spLocks noChangeArrowheads="1"/>
          </p:cNvSpPr>
          <p:nvPr/>
        </p:nvSpPr>
        <p:spPr bwMode="auto">
          <a:xfrm>
            <a:off x="4495800" y="5029200"/>
            <a:ext cx="4648200" cy="1015663"/>
          </a:xfrm>
          <a:prstGeom prst="rect">
            <a:avLst/>
          </a:prstGeom>
          <a:noFill/>
          <a:ln w="9525">
            <a:noFill/>
            <a:miter lim="800000"/>
            <a:headEnd/>
            <a:tailEnd/>
          </a:ln>
          <a:effectLst/>
        </p:spPr>
        <p:txBody>
          <a:bodyPr wrap="square">
            <a:spAutoFit/>
          </a:bodyPr>
          <a:lstStyle/>
          <a:p>
            <a:r>
              <a:rPr lang="en-US" sz="1600" dirty="0"/>
              <a:t>t</a:t>
            </a:r>
            <a:r>
              <a:rPr lang="en-US" sz="1600" baseline="-25000" dirty="0"/>
              <a:t>2g</a:t>
            </a:r>
            <a:r>
              <a:rPr lang="en-US" sz="1600" dirty="0"/>
              <a:t> : triply degenerate </a:t>
            </a:r>
            <a:r>
              <a:rPr lang="en-US" sz="1600" dirty="0" smtClean="0"/>
              <a:t> set of </a:t>
            </a:r>
            <a:r>
              <a:rPr lang="en-US" sz="1600" dirty="0" err="1" smtClean="0"/>
              <a:t>orbitals</a:t>
            </a:r>
            <a:r>
              <a:rPr lang="en-US" sz="1600" dirty="0" smtClean="0"/>
              <a:t> : </a:t>
            </a:r>
          </a:p>
          <a:p>
            <a:r>
              <a:rPr lang="en-US" sz="1600" dirty="0" err="1" smtClean="0"/>
              <a:t>e</a:t>
            </a:r>
            <a:r>
              <a:rPr lang="en-US" sz="1600" baseline="-25000" dirty="0" err="1" smtClean="0"/>
              <a:t>g</a:t>
            </a:r>
            <a:r>
              <a:rPr lang="en-US" sz="1600" dirty="0" smtClean="0"/>
              <a:t> doubly degenerate set of </a:t>
            </a:r>
            <a:r>
              <a:rPr lang="en-US" sz="1600" dirty="0" err="1" smtClean="0"/>
              <a:t>orbitals</a:t>
            </a:r>
            <a:endParaRPr lang="en-US" sz="1600" dirty="0"/>
          </a:p>
          <a:p>
            <a:r>
              <a:rPr lang="en-US" sz="1400" dirty="0"/>
              <a:t>g= </a:t>
            </a:r>
            <a:r>
              <a:rPr lang="en-US" sz="1400" dirty="0" err="1"/>
              <a:t>gerade</a:t>
            </a:r>
            <a:r>
              <a:rPr lang="en-US" sz="1400" dirty="0"/>
              <a:t>: symmetric with respect to </a:t>
            </a:r>
            <a:r>
              <a:rPr lang="en-US" sz="1400" dirty="0" smtClean="0"/>
              <a:t>the centre </a:t>
            </a:r>
            <a:r>
              <a:rPr lang="en-US" sz="1400" dirty="0"/>
              <a:t>of </a:t>
            </a:r>
            <a:r>
              <a:rPr lang="en-US" sz="1400" dirty="0" smtClean="0"/>
              <a:t>inversion</a:t>
            </a:r>
          </a:p>
          <a:p>
            <a:r>
              <a:rPr lang="en-US" sz="1400" dirty="0" smtClean="0"/>
              <a:t>u</a:t>
            </a:r>
            <a:r>
              <a:rPr lang="en-US" sz="1400" dirty="0"/>
              <a:t>= </a:t>
            </a:r>
            <a:r>
              <a:rPr lang="en-US" sz="1400" dirty="0" err="1" smtClean="0"/>
              <a:t>ungerade</a:t>
            </a:r>
            <a:r>
              <a:rPr lang="en-US" sz="1400" dirty="0" smtClean="0"/>
              <a:t> : </a:t>
            </a:r>
            <a:r>
              <a:rPr lang="en-US" sz="1400" dirty="0" err="1" smtClean="0"/>
              <a:t>antisymmetric</a:t>
            </a:r>
            <a:r>
              <a:rPr lang="en-US" sz="1400" dirty="0" smtClean="0"/>
              <a:t> w. r. t </a:t>
            </a:r>
            <a:r>
              <a:rPr lang="en-US" sz="1400" dirty="0"/>
              <a:t>the centre of inversion</a:t>
            </a:r>
            <a:endParaRPr lang="en-IN" sz="1400" dirty="0"/>
          </a:p>
        </p:txBody>
      </p:sp>
      <p:sp>
        <p:nvSpPr>
          <p:cNvPr id="47" name="Text Box 5"/>
          <p:cNvSpPr txBox="1">
            <a:spLocks noChangeArrowheads="1"/>
          </p:cNvSpPr>
          <p:nvPr/>
        </p:nvSpPr>
        <p:spPr bwMode="auto">
          <a:xfrm>
            <a:off x="4648200" y="6019800"/>
            <a:ext cx="3352800" cy="523220"/>
          </a:xfrm>
          <a:prstGeom prst="rect">
            <a:avLst/>
          </a:prstGeom>
          <a:noFill/>
          <a:ln w="9525">
            <a:noFill/>
            <a:miter lim="800000"/>
            <a:headEnd/>
            <a:tailEnd/>
          </a:ln>
          <a:effectLst/>
        </p:spPr>
        <p:txBody>
          <a:bodyPr wrap="square">
            <a:spAutoFit/>
          </a:bodyPr>
          <a:lstStyle/>
          <a:p>
            <a:pPr>
              <a:spcBef>
                <a:spcPct val="50000"/>
              </a:spcBef>
            </a:pPr>
            <a:r>
              <a:rPr lang="en-US" sz="1400" dirty="0" err="1"/>
              <a:t>Barycenter</a:t>
            </a:r>
            <a:r>
              <a:rPr lang="en-US" sz="1400" dirty="0"/>
              <a:t>: A point between objects where they balance each other</a:t>
            </a:r>
            <a:endParaRPr lang="en-IN"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amond(in)">
                                      <p:cBhvr>
                                        <p:cTn id="10" dur="2000"/>
                                        <p:tgtEl>
                                          <p:spTgt spid="2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amond(in)">
                                      <p:cBhvr>
                                        <p:cTn id="13" dur="2000"/>
                                        <p:tgtEl>
                                          <p:spTgt spid="2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amond(in)">
                                      <p:cBhvr>
                                        <p:cTn id="16" dur="2000"/>
                                        <p:tgtEl>
                                          <p:spTgt spid="2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amond(in)">
                                      <p:cBhvr>
                                        <p:cTn id="19" dur="2000"/>
                                        <p:tgtEl>
                                          <p:spTgt spid="23"/>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amond(in)">
                                      <p:cBhvr>
                                        <p:cTn id="35" dur="2000"/>
                                        <p:tgtEl>
                                          <p:spTgt spid="5"/>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amond(in)">
                                      <p:cBhvr>
                                        <p:cTn id="38" dur="2000"/>
                                        <p:tgtEl>
                                          <p:spTgt spid="6"/>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amond(in)">
                                      <p:cBhvr>
                                        <p:cTn id="44" dur="2000"/>
                                        <p:tgtEl>
                                          <p:spTgt spid="8"/>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amond(in)">
                                      <p:cBhvr>
                                        <p:cTn id="47" dur="2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linds(horizontal)">
                                      <p:cBhvr>
                                        <p:cTn id="55" dur="500"/>
                                        <p:tgtEl>
                                          <p:spTgt spid="2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linds(horizontal)">
                                      <p:cBhvr>
                                        <p:cTn id="61" dur="500"/>
                                        <p:tgtEl>
                                          <p:spTgt spid="3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linds(horizontal)">
                                      <p:cBhvr>
                                        <p:cTn id="64" dur="500"/>
                                        <p:tgtEl>
                                          <p:spTgt spid="33"/>
                                        </p:tgtEl>
                                      </p:cBhvr>
                                    </p:animEffect>
                                  </p:childTnLst>
                                </p:cTn>
                              </p:par>
                              <p:par>
                                <p:cTn id="65" presetID="3" presetClass="entr" presetSubtype="1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par>
                                <p:cTn id="68" presetID="3" presetClass="entr" presetSubtype="10"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linds(horizontal)">
                                      <p:cBhvr>
                                        <p:cTn id="70" dur="500"/>
                                        <p:tgtEl>
                                          <p:spTgt spid="4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linds(horizontal)">
                                      <p:cBhvr>
                                        <p:cTn id="73" dur="500"/>
                                        <p:tgtEl>
                                          <p:spTgt spid="2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linds(horizontal)">
                                      <p:cBhvr>
                                        <p:cTn id="79" dur="500"/>
                                        <p:tgtEl>
                                          <p:spTgt spid="3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linds(horizontal)">
                                      <p:cBhvr>
                                        <p:cTn id="82" dur="500"/>
                                        <p:tgtEl>
                                          <p:spTgt spid="3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blinds(horizontal)">
                                      <p:cBhvr>
                                        <p:cTn id="85" dur="500"/>
                                        <p:tgtEl>
                                          <p:spTgt spid="39"/>
                                        </p:tgtEl>
                                      </p:cBhvr>
                                    </p:animEffect>
                                  </p:childTnLst>
                                </p:cTn>
                              </p:par>
                              <p:par>
                                <p:cTn id="86" presetID="3" presetClass="entr" presetSubtype="10"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blinds(horizontal)">
                                      <p:cBhvr>
                                        <p:cTn id="88" dur="500"/>
                                        <p:tgtEl>
                                          <p:spTgt spid="41"/>
                                        </p:tgtEl>
                                      </p:cBhvr>
                                    </p:animEffect>
                                  </p:childTnLst>
                                </p:cTn>
                              </p:par>
                              <p:par>
                                <p:cTn id="89" presetID="3" presetClass="entr" presetSubtype="10"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linds(horizontal)">
                                      <p:cBhvr>
                                        <p:cTn id="91" dur="500"/>
                                        <p:tgtEl>
                                          <p:spTgt spid="5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blinds(horizontal)">
                                      <p:cBhvr>
                                        <p:cTn id="94" dur="500"/>
                                        <p:tgtEl>
                                          <p:spTgt spid="54"/>
                                        </p:tgtEl>
                                      </p:cBhvr>
                                    </p:animEffect>
                                  </p:childTnLst>
                                </p:cTn>
                              </p:par>
                              <p:par>
                                <p:cTn id="95" presetID="3" presetClass="entr" presetSubtype="1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par>
                                <p:cTn id="98" presetID="3" presetClass="entr" presetSubtype="10" fill="hold"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blinds(horizontal)">
                                      <p:cBhvr>
                                        <p:cTn id="100" dur="500"/>
                                        <p:tgtEl>
                                          <p:spTgt spid="61"/>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linds(horizontal)">
                                      <p:cBhvr>
                                        <p:cTn id="103" dur="500"/>
                                        <p:tgtEl>
                                          <p:spTgt spid="62"/>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blinds(horizontal)">
                                      <p:cBhvr>
                                        <p:cTn id="106" dur="500"/>
                                        <p:tgtEl>
                                          <p:spTgt spid="63"/>
                                        </p:tgtEl>
                                      </p:cBhvr>
                                    </p:animEffect>
                                  </p:childTnLst>
                                </p:cTn>
                              </p:par>
                            </p:childTnLst>
                          </p:cTn>
                        </p:par>
                      </p:childTnLst>
                    </p:cTn>
                  </p:par>
                  <p:par>
                    <p:cTn id="107" fill="hold">
                      <p:stCondLst>
                        <p:cond delay="indefinite"/>
                      </p:stCondLst>
                      <p:childTnLst>
                        <p:par>
                          <p:cTn id="108" fill="hold">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box(in)">
                                      <p:cBhvr>
                                        <p:cTn id="111" dur="500"/>
                                        <p:tgtEl>
                                          <p:spTgt spid="40"/>
                                        </p:tgtEl>
                                      </p:cBhvr>
                                    </p:animEffect>
                                  </p:childTnLst>
                                </p:cTn>
                              </p:par>
                              <p:par>
                                <p:cTn id="112" presetID="4" presetClass="entr" presetSubtype="16" fill="hold" grpId="0"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box(in)">
                                      <p:cBhvr>
                                        <p:cTn id="114" dur="500"/>
                                        <p:tgtEl>
                                          <p:spTgt spid="47"/>
                                        </p:tgtEl>
                                      </p:cBhvr>
                                    </p:animEffect>
                                  </p:childTnLst>
                                </p:cTn>
                              </p:par>
                              <p:par>
                                <p:cTn id="115" presetID="8" presetClass="entr" presetSubtype="16" fill="hold" grpId="1"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diamond(in)">
                                      <p:cBhvr>
                                        <p:cTn id="117" dur="2000"/>
                                        <p:tgtEl>
                                          <p:spTgt spid="20"/>
                                        </p:tgtEl>
                                      </p:cBhvr>
                                    </p:animEffect>
                                  </p:childTnLst>
                                </p:cTn>
                              </p:par>
                              <p:par>
                                <p:cTn id="118" presetID="8" presetClass="entr" presetSubtype="16" fill="hold" grpId="1" nodeType="with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diamond(in)">
                                      <p:cBhvr>
                                        <p:cTn id="120" dur="2000"/>
                                        <p:tgtEl>
                                          <p:spTgt spid="21"/>
                                        </p:tgtEl>
                                      </p:cBhvr>
                                    </p:animEffect>
                                  </p:childTnLst>
                                </p:cTn>
                              </p:par>
                              <p:par>
                                <p:cTn id="121" presetID="8" presetClass="entr" presetSubtype="16"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diamond(in)">
                                      <p:cBhvr>
                                        <p:cTn id="123" dur="2000"/>
                                        <p:tgtEl>
                                          <p:spTgt spid="22"/>
                                        </p:tgtEl>
                                      </p:cBhvr>
                                    </p:animEffect>
                                  </p:childTnLst>
                                </p:cTn>
                              </p:par>
                              <p:par>
                                <p:cTn id="124" presetID="8" presetClass="entr" presetSubtype="16" fill="hold" grpId="1"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diamond(in)">
                                      <p:cBhvr>
                                        <p:cTn id="1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animBg="1"/>
      <p:bldP spid="20" grpId="0" animBg="1"/>
      <p:bldP spid="20" grpId="1" animBg="1"/>
      <p:bldP spid="21" grpId="0" animBg="1"/>
      <p:bldP spid="21" grpId="1" animBg="1"/>
      <p:bldP spid="22" grpId="0" animBg="1"/>
      <p:bldP spid="22" grpId="1" animBg="1"/>
      <p:bldP spid="23" grpId="0" animBg="1"/>
      <p:bldP spid="23" grpId="1" animBg="1"/>
      <p:bldP spid="27" grpId="0" animBg="1"/>
      <p:bldP spid="28" grpId="0" animBg="1"/>
      <p:bldP spid="31" grpId="0" animBg="1"/>
      <p:bldP spid="32" grpId="0" animBg="1"/>
      <p:bldP spid="33" grpId="0" animBg="1"/>
      <p:bldP spid="25" grpId="0"/>
      <p:bldP spid="26" grpId="0"/>
      <p:bldP spid="29" grpId="0"/>
      <p:bldP spid="35" grpId="0"/>
      <p:bldP spid="36" grpId="0"/>
      <p:bldP spid="37" grpId="0"/>
      <p:bldP spid="39" grpId="0"/>
      <p:bldP spid="54" grpId="0"/>
      <p:bldP spid="62" grpId="0"/>
      <p:bldP spid="63" grpId="0"/>
      <p:bldP spid="40"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7538" y="152400"/>
            <a:ext cx="7772400" cy="465138"/>
          </a:xfrm>
          <a:noFill/>
          <a:ln/>
        </p:spPr>
        <p:txBody>
          <a:bodyPr>
            <a:noAutofit/>
          </a:bodyPr>
          <a:lstStyle/>
          <a:p>
            <a:r>
              <a:rPr lang="en-US" sz="3200" dirty="0">
                <a:solidFill>
                  <a:srgbClr val="6E0043"/>
                </a:solidFill>
              </a:rPr>
              <a:t>High Spin Vs. Low Spin (d</a:t>
            </a:r>
            <a:r>
              <a:rPr lang="en-US" sz="3200" baseline="30000" dirty="0">
                <a:solidFill>
                  <a:srgbClr val="6E0043"/>
                </a:solidFill>
              </a:rPr>
              <a:t>1</a:t>
            </a:r>
            <a:r>
              <a:rPr lang="en-US" sz="3200" dirty="0">
                <a:solidFill>
                  <a:srgbClr val="6E0043"/>
                </a:solidFill>
              </a:rPr>
              <a:t> to d</a:t>
            </a:r>
            <a:r>
              <a:rPr lang="en-US" sz="3200" baseline="30000" dirty="0">
                <a:solidFill>
                  <a:srgbClr val="6E0043"/>
                </a:solidFill>
              </a:rPr>
              <a:t>10</a:t>
            </a:r>
            <a:r>
              <a:rPr lang="en-US" sz="3200" dirty="0">
                <a:solidFill>
                  <a:srgbClr val="6E0043"/>
                </a:solidFill>
              </a:rPr>
              <a:t>)</a:t>
            </a:r>
          </a:p>
        </p:txBody>
      </p:sp>
      <p:pic>
        <p:nvPicPr>
          <p:cNvPr id="13318" name="Picture 6"/>
          <p:cNvPicPr>
            <a:picLocks noChangeAspect="1" noChangeArrowheads="1"/>
          </p:cNvPicPr>
          <p:nvPr/>
        </p:nvPicPr>
        <p:blipFill>
          <a:blip r:embed="rId2" cstate="print"/>
          <a:srcRect/>
          <a:stretch>
            <a:fillRect/>
          </a:stretch>
        </p:blipFill>
        <p:spPr bwMode="auto">
          <a:xfrm>
            <a:off x="196850" y="2057400"/>
            <a:ext cx="8947150" cy="3640138"/>
          </a:xfrm>
          <a:prstGeom prst="rect">
            <a:avLst/>
          </a:prstGeom>
          <a:noFill/>
        </p:spPr>
      </p:pic>
      <p:sp>
        <p:nvSpPr>
          <p:cNvPr id="7" name="TextBox 6"/>
          <p:cNvSpPr txBox="1"/>
          <p:nvPr/>
        </p:nvSpPr>
        <p:spPr>
          <a:xfrm>
            <a:off x="990600" y="914400"/>
            <a:ext cx="7467600" cy="923330"/>
          </a:xfrm>
          <a:prstGeom prst="rect">
            <a:avLst/>
          </a:prstGeom>
          <a:noFill/>
        </p:spPr>
        <p:txBody>
          <a:bodyPr wrap="square" rtlCol="0">
            <a:spAutoFit/>
          </a:bodyPr>
          <a:lstStyle/>
          <a:p>
            <a:r>
              <a:rPr lang="en-US" dirty="0" smtClean="0"/>
              <a:t>When does a complex prefer High Spin/ low spin arrangement of electrons?</a:t>
            </a:r>
          </a:p>
          <a:p>
            <a:endParaRPr lang="en-US" dirty="0" smtClean="0"/>
          </a:p>
          <a:p>
            <a:r>
              <a:rPr lang="en-US" dirty="0" smtClean="0">
                <a:sym typeface="Symbol"/>
              </a:rPr>
              <a:t></a:t>
            </a:r>
            <a:r>
              <a:rPr lang="en-US" baseline="-25000" dirty="0" smtClean="0">
                <a:sym typeface="Symbol"/>
              </a:rPr>
              <a:t>o</a:t>
            </a:r>
            <a:r>
              <a:rPr lang="en-US" dirty="0" smtClean="0">
                <a:sym typeface="Symbol"/>
              </a:rPr>
              <a:t>  &lt; Pairing energy :  High Spin               </a:t>
            </a:r>
            <a:r>
              <a:rPr lang="en-US" baseline="-25000" dirty="0" smtClean="0">
                <a:sym typeface="Symbol"/>
              </a:rPr>
              <a:t>o</a:t>
            </a:r>
            <a:r>
              <a:rPr lang="en-US" dirty="0" smtClean="0">
                <a:sym typeface="Symbol"/>
              </a:rPr>
              <a:t> &gt;  Pairing Energy : Low Spin</a:t>
            </a:r>
            <a:endParaRPr lang="en-US" dirty="0"/>
          </a:p>
        </p:txBody>
      </p:sp>
      <p:sp>
        <p:nvSpPr>
          <p:cNvPr id="8" name="TextBox 7"/>
          <p:cNvSpPr txBox="1"/>
          <p:nvPr/>
        </p:nvSpPr>
        <p:spPr>
          <a:xfrm>
            <a:off x="3276600" y="5934670"/>
            <a:ext cx="4572000" cy="923330"/>
          </a:xfrm>
          <a:prstGeom prst="rect">
            <a:avLst/>
          </a:prstGeom>
          <a:noFill/>
        </p:spPr>
        <p:txBody>
          <a:bodyPr wrap="square" rtlCol="0">
            <a:spAutoFit/>
          </a:bodyPr>
          <a:lstStyle/>
          <a:p>
            <a:r>
              <a:rPr lang="en-US" dirty="0" smtClean="0"/>
              <a:t>		</a:t>
            </a:r>
            <a:r>
              <a:rPr lang="en-US" dirty="0" smtClean="0">
                <a:solidFill>
                  <a:srgbClr val="C00000"/>
                </a:solidFill>
                <a:sym typeface="Symbol"/>
              </a:rPr>
              <a:t></a:t>
            </a:r>
            <a:r>
              <a:rPr lang="en-US" baseline="-25000" dirty="0" smtClean="0">
                <a:solidFill>
                  <a:srgbClr val="C00000"/>
                </a:solidFill>
                <a:sym typeface="Symbol"/>
              </a:rPr>
              <a:t>o	</a:t>
            </a:r>
            <a:r>
              <a:rPr lang="en-US" dirty="0" smtClean="0">
                <a:solidFill>
                  <a:srgbClr val="C00000"/>
                </a:solidFill>
                <a:sym typeface="Symbol"/>
              </a:rPr>
              <a:t>P</a:t>
            </a:r>
            <a:endParaRPr lang="en-US" dirty="0" smtClean="0">
              <a:solidFill>
                <a:srgbClr val="C00000"/>
              </a:solidFill>
            </a:endParaRPr>
          </a:p>
          <a:p>
            <a:r>
              <a:rPr lang="en-US" dirty="0" smtClean="0"/>
              <a:t>[Fe(H</a:t>
            </a:r>
            <a:r>
              <a:rPr lang="en-US" baseline="-25000" dirty="0" smtClean="0"/>
              <a:t>2</a:t>
            </a:r>
            <a:r>
              <a:rPr lang="en-US" dirty="0" smtClean="0"/>
              <a:t>O)</a:t>
            </a:r>
            <a:r>
              <a:rPr lang="en-US" baseline="-25000" dirty="0" smtClean="0"/>
              <a:t>6</a:t>
            </a:r>
            <a:r>
              <a:rPr lang="en-US" dirty="0" smtClean="0"/>
              <a:t> ]</a:t>
            </a:r>
            <a:r>
              <a:rPr lang="en-US" baseline="30000" dirty="0" smtClean="0"/>
              <a:t>2+</a:t>
            </a:r>
            <a:r>
              <a:rPr lang="en-US" dirty="0" smtClean="0"/>
              <a:t> d</a:t>
            </a:r>
            <a:r>
              <a:rPr lang="en-US" baseline="30000" dirty="0" smtClean="0"/>
              <a:t>6</a:t>
            </a:r>
            <a:r>
              <a:rPr lang="en-US" dirty="0" smtClean="0"/>
              <a:t>    9350   	19150   High Spin</a:t>
            </a:r>
          </a:p>
          <a:p>
            <a:r>
              <a:rPr lang="en-US" dirty="0" smtClean="0"/>
              <a:t>[Fe(CN)</a:t>
            </a:r>
            <a:r>
              <a:rPr lang="en-US" baseline="-25000" dirty="0" smtClean="0"/>
              <a:t>6</a:t>
            </a:r>
            <a:r>
              <a:rPr lang="en-US" dirty="0" smtClean="0"/>
              <a:t> ]</a:t>
            </a:r>
            <a:r>
              <a:rPr lang="en-US" baseline="30000" dirty="0" smtClean="0"/>
              <a:t>4-</a:t>
            </a:r>
            <a:r>
              <a:rPr lang="en-US" dirty="0" smtClean="0"/>
              <a:t>    d</a:t>
            </a:r>
            <a:r>
              <a:rPr lang="en-US" baseline="30000" dirty="0" smtClean="0"/>
              <a:t>6</a:t>
            </a:r>
            <a:r>
              <a:rPr lang="en-US" dirty="0" smtClean="0"/>
              <a:t>    32200   	19150   Low Spin</a:t>
            </a:r>
            <a:endParaRPr lang="en-US" baseline="30000" dirty="0" smtClean="0"/>
          </a:p>
        </p:txBody>
      </p:sp>
      <p:sp>
        <p:nvSpPr>
          <p:cNvPr id="6" name="Rectangle 5"/>
          <p:cNvSpPr/>
          <p:nvPr/>
        </p:nvSpPr>
        <p:spPr>
          <a:xfrm>
            <a:off x="3429000" y="1981200"/>
            <a:ext cx="3352800" cy="381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miley Face 9"/>
          <p:cNvSpPr/>
          <p:nvPr/>
        </p:nvSpPr>
        <p:spPr>
          <a:xfrm>
            <a:off x="7772400" y="6248400"/>
            <a:ext cx="609600" cy="609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8077200" y="6096000"/>
            <a:ext cx="1066800" cy="369332"/>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latin typeface="Arial" pitchFamily="34" charset="0"/>
                <a:cs typeface="Arial" pitchFamily="34" charset="0"/>
                <a:sym typeface="Symbol"/>
              </a:rPr>
              <a:t></a:t>
            </a:r>
            <a:r>
              <a:rPr lang="en-US" baseline="-25000" dirty="0" smtClean="0">
                <a:latin typeface="Arial" pitchFamily="34" charset="0"/>
                <a:cs typeface="Arial" pitchFamily="34" charset="0"/>
                <a:sym typeface="Symbol"/>
              </a:rPr>
              <a:t>o   </a:t>
            </a:r>
            <a:r>
              <a:rPr lang="en-US" dirty="0" smtClean="0">
                <a:latin typeface="Arial" pitchFamily="34" charset="0"/>
                <a:cs typeface="Arial" pitchFamily="34" charset="0"/>
                <a:sym typeface="Symbol"/>
              </a:rPr>
              <a:t>&lt; P</a:t>
            </a:r>
            <a:r>
              <a:rPr lang="en-US" dirty="0" smtClean="0">
                <a:latin typeface="Arial" pitchFamily="34" charset="0"/>
                <a:cs typeface="Arial" pitchFamily="34" charset="0"/>
              </a:rPr>
              <a:t> </a:t>
            </a:r>
            <a:endParaRPr lang="en-IN" dirty="0">
              <a:latin typeface="Arial" pitchFamily="34" charset="0"/>
              <a:cs typeface="Arial" pitchFamily="34" charset="0"/>
            </a:endParaRPr>
          </a:p>
        </p:txBody>
      </p:sp>
      <p:sp>
        <p:nvSpPr>
          <p:cNvPr id="12" name="TextBox 11"/>
          <p:cNvSpPr txBox="1"/>
          <p:nvPr/>
        </p:nvSpPr>
        <p:spPr>
          <a:xfrm>
            <a:off x="8077200" y="6488668"/>
            <a:ext cx="1066800" cy="369332"/>
          </a:xfrm>
          <a:prstGeom prst="rect">
            <a:avLst/>
          </a:prstGeom>
          <a:solidFill>
            <a:srgbClr val="35DB2D">
              <a:alpha val="65000"/>
            </a:srgbClr>
          </a:solidFill>
        </p:spPr>
        <p:txBody>
          <a:bodyPr wrap="square" rtlCol="0">
            <a:spAutoFit/>
          </a:bodyPr>
          <a:lstStyle/>
          <a:p>
            <a:r>
              <a:rPr lang="en-US" dirty="0" smtClean="0">
                <a:latin typeface="Arial" pitchFamily="34" charset="0"/>
                <a:cs typeface="Arial" pitchFamily="34" charset="0"/>
                <a:sym typeface="Symbol"/>
              </a:rPr>
              <a:t></a:t>
            </a:r>
            <a:r>
              <a:rPr lang="en-US" baseline="-25000" dirty="0" smtClean="0">
                <a:latin typeface="Arial" pitchFamily="34" charset="0"/>
                <a:cs typeface="Arial" pitchFamily="34" charset="0"/>
                <a:sym typeface="Symbol"/>
              </a:rPr>
              <a:t>o   </a:t>
            </a:r>
            <a:r>
              <a:rPr lang="en-US" dirty="0" smtClean="0">
                <a:latin typeface="Arial" pitchFamily="34" charset="0"/>
                <a:cs typeface="Arial" pitchFamily="34" charset="0"/>
                <a:sym typeface="Symbol"/>
              </a:rPr>
              <a:t>&gt; P</a:t>
            </a:r>
            <a:r>
              <a:rPr lang="en-US" dirty="0" smtClean="0">
                <a:latin typeface="Arial" pitchFamily="34" charset="0"/>
                <a:cs typeface="Arial" pitchFamily="34" charset="0"/>
              </a:rPr>
              <a:t> </a:t>
            </a:r>
            <a:endParaRPr lang="en-IN"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746 -0.04329 C -0.00382 -0.08195 -0.01441 -0.11783 -0.02343 -0.15394 C -0.02482 -0.15926 -0.02465 -0.16482 -0.02586 -0.17014 C -0.02934 -0.18519 -0.03194 -0.20093 -0.03559 -0.21575 C -0.03767 -0.23496 -0.03593 -0.27801 -0.04774 -0.29375 C -0.05104 -0.30718 -0.04878 -0.3007 -0.05503 -0.3132 C -0.05659 -0.31644 -0.05955 -0.31852 -0.06232 -0.31968 C -0.06475 -0.32084 -0.06979 -0.32292 -0.06979 -0.32269 C -0.07604 -0.32894 -0.08316 -0.32732 -0.09045 -0.32963 C -0.10659 -0.33496 -0.12257 -0.33866 -0.13923 -0.34098 C -0.1802 -0.35463 -0.22621 -0.34977 -0.26736 -0.3507 C -0.27586 -0.35301 -0.28281 -0.35556 -0.29166 -0.35556 " pathEditMode="relative" rAng="0" ptsTypes="fffffffffffA">
                                      <p:cBhvr>
                                        <p:cTn id="6" dur="2000" fill="hold"/>
                                        <p:tgtEl>
                                          <p:spTgt spid="10"/>
                                        </p:tgtEl>
                                        <p:attrNameLst>
                                          <p:attrName>ppt_x</p:attrName>
                                          <p:attrName>ppt_y</p:attrName>
                                        </p:attrNameLst>
                                      </p:cBhvr>
                                      <p:rCtr x="-14000" y="-15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4" name="Picture 10" descr="titanium"/>
          <p:cNvPicPr>
            <a:picLocks noChangeAspect="1" noChangeArrowheads="1"/>
          </p:cNvPicPr>
          <p:nvPr/>
        </p:nvPicPr>
        <p:blipFill>
          <a:blip r:embed="rId4" cstate="print"/>
          <a:srcRect/>
          <a:stretch>
            <a:fillRect/>
          </a:stretch>
        </p:blipFill>
        <p:spPr bwMode="auto">
          <a:xfrm>
            <a:off x="4953000" y="685800"/>
            <a:ext cx="3657600" cy="2438400"/>
          </a:xfrm>
          <a:prstGeom prst="rect">
            <a:avLst/>
          </a:prstGeom>
          <a:noFill/>
        </p:spPr>
      </p:pic>
      <p:pic>
        <p:nvPicPr>
          <p:cNvPr id="26635" name="Picture 11" descr="AAAYPEY0"/>
          <p:cNvPicPr>
            <a:picLocks noChangeAspect="1" noChangeArrowheads="1"/>
          </p:cNvPicPr>
          <p:nvPr/>
        </p:nvPicPr>
        <p:blipFill>
          <a:blip r:embed="rId5" cstate="print"/>
          <a:srcRect/>
          <a:stretch>
            <a:fillRect/>
          </a:stretch>
        </p:blipFill>
        <p:spPr bwMode="auto">
          <a:xfrm>
            <a:off x="381000" y="3657600"/>
            <a:ext cx="3581400" cy="1371600"/>
          </a:xfrm>
          <a:prstGeom prst="rect">
            <a:avLst/>
          </a:prstGeom>
          <a:noFill/>
          <a:ln>
            <a:solidFill>
              <a:srgbClr val="0070C0"/>
            </a:solidFill>
          </a:ln>
        </p:spPr>
      </p:pic>
      <p:sp>
        <p:nvSpPr>
          <p:cNvPr id="26636" name="Text Box 12"/>
          <p:cNvSpPr txBox="1">
            <a:spLocks noChangeArrowheads="1"/>
          </p:cNvSpPr>
          <p:nvPr/>
        </p:nvSpPr>
        <p:spPr bwMode="auto">
          <a:xfrm>
            <a:off x="381000" y="6400800"/>
            <a:ext cx="8153400" cy="307777"/>
          </a:xfrm>
          <a:prstGeom prst="rect">
            <a:avLst/>
          </a:prstGeom>
          <a:noFill/>
          <a:ln w="9525">
            <a:noFill/>
            <a:miter lim="800000"/>
            <a:headEnd/>
            <a:tailEnd/>
          </a:ln>
          <a:effectLst/>
        </p:spPr>
        <p:txBody>
          <a:bodyPr wrap="square">
            <a:spAutoFit/>
          </a:bodyPr>
          <a:lstStyle/>
          <a:p>
            <a:pPr>
              <a:spcBef>
                <a:spcPct val="50000"/>
              </a:spcBef>
            </a:pPr>
            <a:r>
              <a:rPr lang="en-IN" sz="1400" i="1" dirty="0"/>
              <a:t>Because the sample absorbs most strongly </a:t>
            </a:r>
            <a:r>
              <a:rPr lang="en-IN" sz="1400" i="1" dirty="0" smtClean="0"/>
              <a:t>around </a:t>
            </a:r>
            <a:r>
              <a:rPr lang="en-IN" sz="1400" i="1" dirty="0"/>
              <a:t>the </a:t>
            </a:r>
            <a:r>
              <a:rPr lang="en-IN" sz="1400" i="1" dirty="0" smtClean="0"/>
              <a:t>green  region </a:t>
            </a:r>
            <a:r>
              <a:rPr lang="en-IN" sz="1400" i="1" dirty="0"/>
              <a:t>of the visible spectrum, it appears purple. </a:t>
            </a:r>
          </a:p>
        </p:txBody>
      </p:sp>
      <p:pic>
        <p:nvPicPr>
          <p:cNvPr id="26637" name="Picture 13" descr="AAAYPFF0"/>
          <p:cNvPicPr>
            <a:picLocks noChangeAspect="1" noChangeArrowheads="1"/>
          </p:cNvPicPr>
          <p:nvPr/>
        </p:nvPicPr>
        <p:blipFill>
          <a:blip r:embed="rId6" cstate="print"/>
          <a:srcRect/>
          <a:stretch>
            <a:fillRect/>
          </a:stretch>
        </p:blipFill>
        <p:spPr bwMode="auto">
          <a:xfrm>
            <a:off x="1752600" y="5105400"/>
            <a:ext cx="1676400" cy="947964"/>
          </a:xfrm>
          <a:prstGeom prst="rect">
            <a:avLst/>
          </a:prstGeom>
          <a:noFill/>
        </p:spPr>
      </p:pic>
      <p:sp>
        <p:nvSpPr>
          <p:cNvPr id="10" name="TextBox 9"/>
          <p:cNvSpPr txBox="1"/>
          <p:nvPr/>
        </p:nvSpPr>
        <p:spPr>
          <a:xfrm>
            <a:off x="533400" y="152400"/>
            <a:ext cx="7315200" cy="461665"/>
          </a:xfrm>
          <a:prstGeom prst="rect">
            <a:avLst/>
          </a:prstGeom>
          <a:noFill/>
        </p:spPr>
        <p:txBody>
          <a:bodyPr wrap="square" rtlCol="0">
            <a:spAutoFit/>
          </a:bodyPr>
          <a:lstStyle/>
          <a:p>
            <a:pPr algn="ctr"/>
            <a:r>
              <a:rPr lang="en-IN" sz="2400" b="1" dirty="0" smtClean="0">
                <a:sym typeface="Symbol"/>
              </a:rPr>
              <a:t>Significance of  </a:t>
            </a:r>
            <a:r>
              <a:rPr lang="en-IN" sz="2400" b="1" baseline="-25000" dirty="0" smtClean="0">
                <a:sym typeface="Symbol"/>
              </a:rPr>
              <a:t>o </a:t>
            </a:r>
            <a:r>
              <a:rPr lang="en-IN" sz="2400" b="1" dirty="0" smtClean="0">
                <a:sym typeface="Symbol"/>
              </a:rPr>
              <a:t> and its physical measurement </a:t>
            </a:r>
            <a:endParaRPr lang="en-IN" sz="2400" b="1" dirty="0"/>
          </a:p>
        </p:txBody>
      </p:sp>
      <p:sp>
        <p:nvSpPr>
          <p:cNvPr id="11" name="TextBox 10"/>
          <p:cNvSpPr txBox="1"/>
          <p:nvPr/>
        </p:nvSpPr>
        <p:spPr>
          <a:xfrm>
            <a:off x="457200" y="990600"/>
            <a:ext cx="3505200" cy="369332"/>
          </a:xfrm>
          <a:prstGeom prst="rect">
            <a:avLst/>
          </a:prstGeom>
          <a:noFill/>
        </p:spPr>
        <p:txBody>
          <a:bodyPr wrap="square" rtlCol="0">
            <a:spAutoFit/>
          </a:bodyPr>
          <a:lstStyle/>
          <a:p>
            <a:r>
              <a:rPr lang="en-US" b="1" dirty="0" smtClean="0"/>
              <a:t>Electronic spectrum of  [Ti(H</a:t>
            </a:r>
            <a:r>
              <a:rPr lang="en-US" b="1" baseline="-25000" dirty="0" smtClean="0"/>
              <a:t>2</a:t>
            </a:r>
            <a:r>
              <a:rPr lang="en-US" b="1" dirty="0" smtClean="0"/>
              <a:t>O)</a:t>
            </a:r>
            <a:r>
              <a:rPr lang="en-US" b="1" baseline="-25000" dirty="0" smtClean="0"/>
              <a:t>6</a:t>
            </a:r>
            <a:r>
              <a:rPr lang="en-US" b="1" dirty="0" smtClean="0"/>
              <a:t>]</a:t>
            </a:r>
            <a:r>
              <a:rPr lang="en-US" b="1" baseline="30000" dirty="0" smtClean="0"/>
              <a:t>3+</a:t>
            </a:r>
            <a:endParaRPr lang="en-IN" b="1" dirty="0"/>
          </a:p>
        </p:txBody>
      </p:sp>
      <p:sp>
        <p:nvSpPr>
          <p:cNvPr id="12" name="TextBox 11"/>
          <p:cNvSpPr txBox="1"/>
          <p:nvPr/>
        </p:nvSpPr>
        <p:spPr>
          <a:xfrm>
            <a:off x="6248400" y="3048000"/>
            <a:ext cx="2362200" cy="338554"/>
          </a:xfrm>
          <a:prstGeom prst="rect">
            <a:avLst/>
          </a:prstGeom>
          <a:noFill/>
        </p:spPr>
        <p:txBody>
          <a:bodyPr wrap="square" rtlCol="0">
            <a:spAutoFit/>
          </a:bodyPr>
          <a:lstStyle/>
          <a:p>
            <a:r>
              <a:rPr lang="en-US" sz="1600" dirty="0" smtClean="0">
                <a:solidFill>
                  <a:srgbClr val="FF0000"/>
                </a:solidFill>
              </a:rPr>
              <a:t>494 nm = 20,300 cm</a:t>
            </a:r>
            <a:r>
              <a:rPr lang="en-US" sz="1600" baseline="30000" dirty="0" smtClean="0">
                <a:solidFill>
                  <a:srgbClr val="FF0000"/>
                </a:solidFill>
              </a:rPr>
              <a:t>-1</a:t>
            </a:r>
            <a:endParaRPr lang="en-IN" sz="1600" dirty="0">
              <a:solidFill>
                <a:srgbClr val="FF0000"/>
              </a:solidFill>
            </a:endParaRPr>
          </a:p>
        </p:txBody>
      </p:sp>
      <p:sp>
        <p:nvSpPr>
          <p:cNvPr id="13" name="Text Box 4"/>
          <p:cNvSpPr txBox="1">
            <a:spLocks noChangeArrowheads="1"/>
          </p:cNvSpPr>
          <p:nvPr/>
        </p:nvSpPr>
        <p:spPr bwMode="auto">
          <a:xfrm>
            <a:off x="5105400" y="3505200"/>
            <a:ext cx="3810000" cy="2923877"/>
          </a:xfrm>
          <a:prstGeom prst="rect">
            <a:avLst/>
          </a:prstGeom>
          <a:noFill/>
          <a:ln w="9525">
            <a:noFill/>
            <a:miter lim="800000"/>
            <a:headEnd/>
            <a:tailEnd/>
          </a:ln>
          <a:effectLst/>
        </p:spPr>
        <p:txBody>
          <a:bodyPr wrap="square">
            <a:spAutoFit/>
          </a:bodyPr>
          <a:lstStyle/>
          <a:p>
            <a:pPr>
              <a:spcBef>
                <a:spcPct val="50000"/>
              </a:spcBef>
            </a:pPr>
            <a:r>
              <a:rPr lang="en-US" sz="1600" dirty="0"/>
              <a:t>1 </a:t>
            </a:r>
            <a:r>
              <a:rPr lang="en-US" sz="1600" dirty="0" err="1"/>
              <a:t>kj</a:t>
            </a:r>
            <a:r>
              <a:rPr lang="en-US" sz="1600" dirty="0"/>
              <a:t> = 83.7 cm</a:t>
            </a:r>
            <a:r>
              <a:rPr lang="en-US" sz="1600" baseline="30000" dirty="0"/>
              <a:t>-1</a:t>
            </a:r>
          </a:p>
          <a:p>
            <a:pPr>
              <a:spcBef>
                <a:spcPct val="50000"/>
              </a:spcBef>
            </a:pPr>
            <a:r>
              <a:rPr lang="en-US" sz="1600" dirty="0"/>
              <a:t>[Ti(H</a:t>
            </a:r>
            <a:r>
              <a:rPr lang="en-US" sz="1600" baseline="-25000" dirty="0"/>
              <a:t>2</a:t>
            </a:r>
            <a:r>
              <a:rPr lang="en-US" sz="1600" dirty="0"/>
              <a:t>O)</a:t>
            </a:r>
            <a:r>
              <a:rPr lang="en-US" sz="1600" baseline="-25000" dirty="0"/>
              <a:t>6</a:t>
            </a:r>
            <a:r>
              <a:rPr lang="en-US" sz="1600" dirty="0"/>
              <a:t>]</a:t>
            </a:r>
            <a:r>
              <a:rPr lang="en-US" sz="1600" baseline="30000" dirty="0"/>
              <a:t>3+</a:t>
            </a:r>
            <a:r>
              <a:rPr lang="en-US" sz="1600" dirty="0"/>
              <a:t>   </a:t>
            </a:r>
            <a:r>
              <a:rPr lang="en-US" sz="1600" dirty="0">
                <a:sym typeface="Symbol" pitchFamily="18" charset="2"/>
              </a:rPr>
              <a:t></a:t>
            </a:r>
            <a:r>
              <a:rPr lang="en-US" sz="1600" baseline="-25000" dirty="0">
                <a:sym typeface="Symbol" pitchFamily="18" charset="2"/>
              </a:rPr>
              <a:t>o</a:t>
            </a:r>
            <a:r>
              <a:rPr lang="en-US" sz="1600" dirty="0">
                <a:sym typeface="Symbol" pitchFamily="18" charset="2"/>
              </a:rPr>
              <a:t> = </a:t>
            </a:r>
            <a:r>
              <a:rPr lang="en-US" sz="1600" dirty="0" smtClean="0">
                <a:sym typeface="Symbol" pitchFamily="18" charset="2"/>
              </a:rPr>
              <a:t>20,300 </a:t>
            </a:r>
            <a:r>
              <a:rPr lang="en-US" sz="1600" dirty="0">
                <a:sym typeface="Symbol" pitchFamily="18" charset="2"/>
              </a:rPr>
              <a:t>cm</a:t>
            </a:r>
            <a:r>
              <a:rPr lang="en-US" sz="1600" baseline="30000" dirty="0">
                <a:sym typeface="Symbol" pitchFamily="18" charset="2"/>
              </a:rPr>
              <a:t>-1 </a:t>
            </a:r>
            <a:r>
              <a:rPr lang="en-US" sz="1600" dirty="0">
                <a:sym typeface="Symbol" pitchFamily="18" charset="2"/>
              </a:rPr>
              <a:t>= 243 </a:t>
            </a:r>
            <a:r>
              <a:rPr lang="en-US" sz="1600" dirty="0" err="1">
                <a:sym typeface="Symbol" pitchFamily="18" charset="2"/>
              </a:rPr>
              <a:t>kj</a:t>
            </a:r>
            <a:r>
              <a:rPr lang="en-US" sz="1600" dirty="0">
                <a:sym typeface="Symbol" pitchFamily="18" charset="2"/>
              </a:rPr>
              <a:t>/mol</a:t>
            </a:r>
          </a:p>
          <a:p>
            <a:pPr>
              <a:spcBef>
                <a:spcPct val="50000"/>
              </a:spcBef>
            </a:pPr>
            <a:r>
              <a:rPr lang="en-US" sz="1600" dirty="0">
                <a:sym typeface="Symbol" pitchFamily="18" charset="2"/>
              </a:rPr>
              <a:t>Since an electron in the t</a:t>
            </a:r>
            <a:r>
              <a:rPr lang="en-US" sz="1600" baseline="-25000" dirty="0">
                <a:sym typeface="Symbol" pitchFamily="18" charset="2"/>
              </a:rPr>
              <a:t>2g</a:t>
            </a:r>
            <a:r>
              <a:rPr lang="en-US" sz="1600" dirty="0">
                <a:sym typeface="Symbol" pitchFamily="18" charset="2"/>
              </a:rPr>
              <a:t> set is stabilized by </a:t>
            </a:r>
            <a:r>
              <a:rPr lang="en-US" sz="1600" dirty="0" smtClean="0">
                <a:sym typeface="Symbol" pitchFamily="18" charset="2"/>
              </a:rPr>
              <a:t>-0.4 </a:t>
            </a:r>
            <a:r>
              <a:rPr lang="en-US" sz="1600" dirty="0">
                <a:sym typeface="Symbol" pitchFamily="18" charset="2"/>
              </a:rPr>
              <a:t></a:t>
            </a:r>
            <a:r>
              <a:rPr lang="en-US" sz="1600" baseline="-25000" dirty="0">
                <a:sym typeface="Symbol" pitchFamily="18" charset="2"/>
              </a:rPr>
              <a:t>o</a:t>
            </a:r>
            <a:r>
              <a:rPr lang="en-US" sz="1600" dirty="0">
                <a:sym typeface="Symbol" pitchFamily="18" charset="2"/>
              </a:rPr>
              <a:t>  </a:t>
            </a:r>
            <a:r>
              <a:rPr lang="en-US" sz="1600" dirty="0" smtClean="0">
                <a:sym typeface="Symbol" pitchFamily="18" charset="2"/>
              </a:rPr>
              <a:t>          243 </a:t>
            </a:r>
            <a:r>
              <a:rPr lang="en-US" sz="1600" dirty="0">
                <a:sym typeface="Symbol" pitchFamily="18" charset="2"/>
              </a:rPr>
              <a:t>X -0.4   = -97 </a:t>
            </a:r>
            <a:r>
              <a:rPr lang="en-US" sz="1600" dirty="0" err="1">
                <a:sym typeface="Symbol" pitchFamily="18" charset="2"/>
              </a:rPr>
              <a:t>kj</a:t>
            </a:r>
            <a:r>
              <a:rPr lang="en-US" sz="1600" dirty="0">
                <a:sym typeface="Symbol" pitchFamily="18" charset="2"/>
              </a:rPr>
              <a:t>/mol</a:t>
            </a:r>
          </a:p>
          <a:p>
            <a:pPr>
              <a:spcBef>
                <a:spcPct val="50000"/>
              </a:spcBef>
            </a:pPr>
            <a:r>
              <a:rPr lang="en-US" sz="1600" dirty="0">
                <a:sym typeface="Symbol" pitchFamily="18" charset="2"/>
              </a:rPr>
              <a:t>The complex is </a:t>
            </a:r>
            <a:r>
              <a:rPr lang="en-US" sz="1600" dirty="0" smtClean="0">
                <a:sym typeface="Symbol" pitchFamily="18" charset="2"/>
              </a:rPr>
              <a:t>stabilized  </a:t>
            </a:r>
            <a:r>
              <a:rPr lang="en-US" sz="1600" dirty="0">
                <a:sym typeface="Symbol" pitchFamily="18" charset="2"/>
              </a:rPr>
              <a:t>to the extent of 97 </a:t>
            </a:r>
            <a:r>
              <a:rPr lang="en-US" sz="1600" dirty="0" err="1">
                <a:sym typeface="Symbol" pitchFamily="18" charset="2"/>
              </a:rPr>
              <a:t>kj</a:t>
            </a:r>
            <a:r>
              <a:rPr lang="en-US" sz="1600" dirty="0">
                <a:sym typeface="Symbol" pitchFamily="18" charset="2"/>
              </a:rPr>
              <a:t>/mol compared to a hypothetical spherical field </a:t>
            </a:r>
            <a:r>
              <a:rPr lang="en-US" sz="1600" dirty="0" smtClean="0">
                <a:sym typeface="Symbol" pitchFamily="18" charset="2"/>
              </a:rPr>
              <a:t>due to the splitting of the d </a:t>
            </a:r>
            <a:r>
              <a:rPr lang="en-US" sz="1600" dirty="0" err="1" smtClean="0">
                <a:sym typeface="Symbol" pitchFamily="18" charset="2"/>
              </a:rPr>
              <a:t>orbitals</a:t>
            </a:r>
            <a:r>
              <a:rPr lang="en-US" sz="1600" dirty="0" smtClean="0">
                <a:sym typeface="Symbol" pitchFamily="18" charset="2"/>
              </a:rPr>
              <a:t>; This extra </a:t>
            </a:r>
            <a:r>
              <a:rPr lang="en-US" sz="1600" dirty="0" err="1" smtClean="0">
                <a:sym typeface="Symbol" pitchFamily="18" charset="2"/>
              </a:rPr>
              <a:t>stablization</a:t>
            </a:r>
            <a:r>
              <a:rPr lang="en-US" sz="1600" dirty="0" smtClean="0">
                <a:sym typeface="Symbol" pitchFamily="18" charset="2"/>
              </a:rPr>
              <a:t> of the complex is called </a:t>
            </a:r>
            <a:r>
              <a:rPr lang="en-US" sz="1600" b="1" dirty="0" smtClean="0">
                <a:solidFill>
                  <a:srgbClr val="FF0000"/>
                </a:solidFill>
                <a:sym typeface="Symbol" pitchFamily="18" charset="2"/>
              </a:rPr>
              <a:t>crystal field </a:t>
            </a:r>
            <a:r>
              <a:rPr lang="en-US" sz="1600" b="1" dirty="0" err="1" smtClean="0">
                <a:solidFill>
                  <a:srgbClr val="FF0000"/>
                </a:solidFill>
                <a:sym typeface="Symbol" pitchFamily="18" charset="2"/>
              </a:rPr>
              <a:t>stablization</a:t>
            </a:r>
            <a:r>
              <a:rPr lang="en-US" sz="1600" b="1" dirty="0" smtClean="0">
                <a:solidFill>
                  <a:srgbClr val="FF0000"/>
                </a:solidFill>
                <a:sym typeface="Symbol" pitchFamily="18" charset="2"/>
              </a:rPr>
              <a:t> energy (</a:t>
            </a:r>
            <a:r>
              <a:rPr lang="en-US" sz="1600" b="1" dirty="0" smtClean="0">
                <a:solidFill>
                  <a:srgbClr val="0070C0"/>
                </a:solidFill>
                <a:sym typeface="Symbol" pitchFamily="18" charset="2"/>
              </a:rPr>
              <a:t>CFSE</a:t>
            </a:r>
            <a:r>
              <a:rPr lang="en-US" sz="1600" b="1" dirty="0" smtClean="0">
                <a:solidFill>
                  <a:srgbClr val="FF0000"/>
                </a:solidFill>
                <a:sym typeface="Symbol" pitchFamily="18" charset="2"/>
              </a:rPr>
              <a:t>)</a:t>
            </a:r>
            <a:endParaRPr lang="en-US" sz="1600" b="1" dirty="0">
              <a:solidFill>
                <a:srgbClr val="FF0000"/>
              </a:solidFill>
              <a:sym typeface="Symbol" pitchFamily="18" charset="2"/>
            </a:endParaRPr>
          </a:p>
        </p:txBody>
      </p:sp>
      <p:sp>
        <p:nvSpPr>
          <p:cNvPr id="14" name="TextBox 13"/>
          <p:cNvSpPr txBox="1"/>
          <p:nvPr/>
        </p:nvSpPr>
        <p:spPr>
          <a:xfrm>
            <a:off x="1752600" y="6019800"/>
            <a:ext cx="685800" cy="338554"/>
          </a:xfrm>
          <a:prstGeom prst="rect">
            <a:avLst/>
          </a:prstGeom>
          <a:noFill/>
        </p:spPr>
        <p:txBody>
          <a:bodyPr wrap="square" rtlCol="0">
            <a:spAutoFit/>
          </a:bodyPr>
          <a:lstStyle/>
          <a:p>
            <a:r>
              <a:rPr lang="en-US" sz="1600" dirty="0" smtClean="0"/>
              <a:t>t</a:t>
            </a:r>
            <a:r>
              <a:rPr lang="en-US" sz="1600" baseline="-25000" dirty="0" smtClean="0"/>
              <a:t>2g</a:t>
            </a:r>
            <a:r>
              <a:rPr lang="en-US" sz="1600" baseline="30000" dirty="0" smtClean="0"/>
              <a:t>1</a:t>
            </a:r>
            <a:r>
              <a:rPr lang="en-US" sz="1600" dirty="0" smtClean="0"/>
              <a:t>e</a:t>
            </a:r>
            <a:r>
              <a:rPr lang="en-US" sz="1600" baseline="-25000" dirty="0" smtClean="0"/>
              <a:t>g</a:t>
            </a:r>
            <a:r>
              <a:rPr lang="en-US" sz="1600" baseline="30000" dirty="0" smtClean="0"/>
              <a:t>0</a:t>
            </a:r>
            <a:endParaRPr lang="en-IN" sz="1600" dirty="0"/>
          </a:p>
        </p:txBody>
      </p:sp>
      <p:sp>
        <p:nvSpPr>
          <p:cNvPr id="16" name="Rectangle 15"/>
          <p:cNvSpPr/>
          <p:nvPr/>
        </p:nvSpPr>
        <p:spPr>
          <a:xfrm>
            <a:off x="2819400" y="6019800"/>
            <a:ext cx="756938" cy="369332"/>
          </a:xfrm>
          <a:prstGeom prst="rect">
            <a:avLst/>
          </a:prstGeom>
        </p:spPr>
        <p:txBody>
          <a:bodyPr wrap="none">
            <a:spAutoFit/>
          </a:bodyPr>
          <a:lstStyle/>
          <a:p>
            <a:r>
              <a:rPr lang="en-US" dirty="0" smtClean="0"/>
              <a:t>t</a:t>
            </a:r>
            <a:r>
              <a:rPr lang="en-US" baseline="-25000" dirty="0" smtClean="0"/>
              <a:t>2g</a:t>
            </a:r>
            <a:r>
              <a:rPr lang="en-US" baseline="30000" dirty="0" smtClean="0"/>
              <a:t>0</a:t>
            </a:r>
            <a:r>
              <a:rPr lang="en-US" dirty="0" smtClean="0"/>
              <a:t>e</a:t>
            </a:r>
            <a:r>
              <a:rPr lang="en-US" baseline="-25000" dirty="0" smtClean="0"/>
              <a:t>g</a:t>
            </a:r>
            <a:r>
              <a:rPr lang="en-US" baseline="30000" dirty="0" smtClean="0"/>
              <a:t>1</a:t>
            </a:r>
            <a:endParaRPr lang="en-IN" dirty="0"/>
          </a:p>
        </p:txBody>
      </p:sp>
      <p:sp>
        <p:nvSpPr>
          <p:cNvPr id="17" name="TextBox 16"/>
          <p:cNvSpPr txBox="1"/>
          <p:nvPr/>
        </p:nvSpPr>
        <p:spPr>
          <a:xfrm>
            <a:off x="381000" y="3352800"/>
            <a:ext cx="3505200" cy="369332"/>
          </a:xfrm>
          <a:prstGeom prst="rect">
            <a:avLst/>
          </a:prstGeom>
          <a:noFill/>
        </p:spPr>
        <p:txBody>
          <a:bodyPr wrap="square" rtlCol="0">
            <a:spAutoFit/>
          </a:bodyPr>
          <a:lstStyle/>
          <a:p>
            <a:r>
              <a:rPr lang="en-US" dirty="0" smtClean="0"/>
              <a:t>UV –Visible Spectroscopy</a:t>
            </a:r>
            <a:endParaRPr lang="en-IN" dirty="0"/>
          </a:p>
        </p:txBody>
      </p:sp>
      <p:cxnSp>
        <p:nvCxnSpPr>
          <p:cNvPr id="18" name="Straight Connector 17"/>
          <p:cNvCxnSpPr/>
          <p:nvPr/>
        </p:nvCxnSpPr>
        <p:spPr>
          <a:xfrm>
            <a:off x="3505200" y="18288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18288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76600" y="28956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29000" y="27432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08400" y="28956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14800" y="28956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43400" y="29718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sp>
        <p:nvSpPr>
          <p:cNvPr id="29" name="TextBox 28"/>
          <p:cNvSpPr txBox="1"/>
          <p:nvPr/>
        </p:nvSpPr>
        <p:spPr>
          <a:xfrm>
            <a:off x="4191000" y="17526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30" name="TextBox 29"/>
          <p:cNvSpPr txBox="1"/>
          <p:nvPr/>
        </p:nvSpPr>
        <p:spPr>
          <a:xfrm>
            <a:off x="2590800" y="2286000"/>
            <a:ext cx="685800" cy="307777"/>
          </a:xfrm>
          <a:prstGeom prst="rect">
            <a:avLst/>
          </a:prstGeom>
          <a:noFill/>
        </p:spPr>
        <p:txBody>
          <a:bodyPr wrap="square" rtlCol="0">
            <a:spAutoFit/>
          </a:bodyPr>
          <a:lstStyle/>
          <a:p>
            <a:r>
              <a:rPr lang="en-US" sz="1400" dirty="0" smtClean="0"/>
              <a:t>3d</a:t>
            </a:r>
            <a:r>
              <a:rPr lang="en-US" sz="1400" baseline="30000" dirty="0" smtClean="0"/>
              <a:t>1</a:t>
            </a:r>
            <a:r>
              <a:rPr lang="en-US" sz="1400" dirty="0" smtClean="0"/>
              <a:t>4s</a:t>
            </a:r>
            <a:r>
              <a:rPr lang="en-US" sz="1400" baseline="30000" dirty="0" smtClean="0"/>
              <a:t>0</a:t>
            </a:r>
            <a:endParaRPr lang="en-IN" sz="1400" baseline="30000" dirty="0"/>
          </a:p>
        </p:txBody>
      </p:sp>
      <p:sp>
        <p:nvSpPr>
          <p:cNvPr id="181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1249" name="Object 1"/>
          <p:cNvGraphicFramePr>
            <a:graphicFrameLocks noChangeAspect="1"/>
          </p:cNvGraphicFramePr>
          <p:nvPr/>
        </p:nvGraphicFramePr>
        <p:xfrm>
          <a:off x="381000" y="1676400"/>
          <a:ext cx="2004646" cy="1447800"/>
        </p:xfrm>
        <a:graphic>
          <a:graphicData uri="http://schemas.openxmlformats.org/presentationml/2006/ole">
            <mc:AlternateContent xmlns:mc="http://schemas.openxmlformats.org/markup-compatibility/2006">
              <mc:Choice xmlns:v="urn:schemas-microsoft-com:vml" Requires="v">
                <p:oleObj spid="_x0000_s1033" name="CS ChemDraw Drawing" r:id="rId7" imgW="1546388" imgH="1112343" progId="ChemDraw.Document.6.0">
                  <p:embed/>
                </p:oleObj>
              </mc:Choice>
              <mc:Fallback>
                <p:oleObj name="CS ChemDraw Drawing" r:id="rId7" imgW="1546388" imgH="1112343" progId="ChemDraw.Document.6.0">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676400"/>
                        <a:ext cx="2004646"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8" presetClass="entr" presetSubtype="16" fill="hold" nodeType="withEffect">
                                  <p:stCondLst>
                                    <p:cond delay="0"/>
                                  </p:stCondLst>
                                  <p:childTnLst>
                                    <p:set>
                                      <p:cBhvr>
                                        <p:cTn id="8" dur="1" fill="hold">
                                          <p:stCondLst>
                                            <p:cond delay="0"/>
                                          </p:stCondLst>
                                        </p:cTn>
                                        <p:tgtEl>
                                          <p:spTgt spid="181249"/>
                                        </p:tgtEl>
                                        <p:attrNameLst>
                                          <p:attrName>style.visibility</p:attrName>
                                        </p:attrNameLst>
                                      </p:cBhvr>
                                      <p:to>
                                        <p:strVal val="visible"/>
                                      </p:to>
                                    </p:set>
                                    <p:animEffect transition="in" filter="diamond(in)">
                                      <p:cBhvr>
                                        <p:cTn id="9" dur="2000"/>
                                        <p:tgtEl>
                                          <p:spTgt spid="18124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par>
                                <p:cTn id="15" presetID="4"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par>
                                <p:cTn id="18" presetID="4"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par>
                                <p:cTn id="21" presetID="4"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par>
                                <p:cTn id="24" presetID="4"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ox(in)">
                                      <p:cBhvr>
                                        <p:cTn id="26" dur="500"/>
                                        <p:tgtEl>
                                          <p:spTgt spid="24"/>
                                        </p:tgtEl>
                                      </p:cBhvr>
                                    </p:animEffect>
                                  </p:childTnLst>
                                </p:cTn>
                              </p:par>
                              <p:par>
                                <p:cTn id="27" presetID="4" presetClass="entr" presetSubtype="1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ox(in)">
                                      <p:cBhvr>
                                        <p:cTn id="29" dur="500"/>
                                        <p:tgtEl>
                                          <p:spTgt spid="26"/>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ox(in)">
                                      <p:cBhvr>
                                        <p:cTn id="35" dur="500"/>
                                        <p:tgtEl>
                                          <p:spTgt spid="2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ox(i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5.55112E-17 2.22222E-6 L 0.025 -0.17778 " pathEditMode="relative" ptsTypes="AA">
                                      <p:cBhvr>
                                        <p:cTn id="42" dur="2000" fill="hold"/>
                                        <p:tgtEl>
                                          <p:spTgt spid="23"/>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6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6634"/>
                                        </p:tgtEl>
                                        <p:attrNameLst>
                                          <p:attrName>style.visibility</p:attrName>
                                        </p:attrNameLst>
                                      </p:cBhvr>
                                      <p:to>
                                        <p:strVal val="visible"/>
                                      </p:to>
                                    </p:set>
                                    <p:animEffect transition="in" filter="blinds(horizontal)">
                                      <p:cBhvr>
                                        <p:cTn id="59" dur="500"/>
                                        <p:tgtEl>
                                          <p:spTgt spid="2663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ox(in)">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636"/>
                                        </p:tgtEl>
                                        <p:attrNameLst>
                                          <p:attrName>style.visibility</p:attrName>
                                        </p:attrNameLst>
                                      </p:cBhvr>
                                      <p:to>
                                        <p:strVal val="visible"/>
                                      </p:to>
                                    </p:set>
                                    <p:animEffect transition="in" filter="blinds(horizontal)">
                                      <p:cBhvr>
                                        <p:cTn id="72"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P spid="11" grpId="0"/>
      <p:bldP spid="12" grpId="0"/>
      <p:bldP spid="13" grpId="0"/>
      <p:bldP spid="14" grpId="0"/>
      <p:bldP spid="16" grpId="0"/>
      <p:bldP spid="1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429000" y="2286000"/>
            <a:ext cx="228600" cy="304800"/>
          </a:xfrm>
          <a:prstGeom prst="flowChartProcess">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3810000" y="2286000"/>
            <a:ext cx="228600" cy="304800"/>
          </a:xfrm>
          <a:prstGeom prst="flowChartProcess">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3285837" y="4246418"/>
            <a:ext cx="228600" cy="304800"/>
          </a:xfrm>
          <a:prstGeom prst="flowChartProcess">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3666837" y="4246418"/>
            <a:ext cx="228600" cy="304800"/>
          </a:xfrm>
          <a:prstGeom prst="flowChartProcess">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047837" y="4246418"/>
            <a:ext cx="228600" cy="304800"/>
          </a:xfrm>
          <a:prstGeom prst="flowChartProcess">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24400" y="2286000"/>
            <a:ext cx="381000" cy="307777"/>
          </a:xfrm>
          <a:prstGeom prst="rect">
            <a:avLst/>
          </a:prstGeom>
          <a:solidFill>
            <a:schemeClr val="accent4">
              <a:lumMod val="60000"/>
              <a:lumOff val="40000"/>
            </a:schemeClr>
          </a:solid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9" name="TextBox 8"/>
          <p:cNvSpPr txBox="1"/>
          <p:nvPr/>
        </p:nvSpPr>
        <p:spPr>
          <a:xfrm>
            <a:off x="4733637" y="4246418"/>
            <a:ext cx="381000" cy="307777"/>
          </a:xfrm>
          <a:prstGeom prst="rect">
            <a:avLst/>
          </a:prstGeom>
          <a:solidFill>
            <a:schemeClr val="accent4">
              <a:lumMod val="60000"/>
              <a:lumOff val="40000"/>
            </a:schemeClr>
          </a:solid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sp>
        <p:nvSpPr>
          <p:cNvPr id="10" name="TextBox 9"/>
          <p:cNvSpPr txBox="1"/>
          <p:nvPr/>
        </p:nvSpPr>
        <p:spPr>
          <a:xfrm>
            <a:off x="2895600" y="1447800"/>
            <a:ext cx="1066800" cy="369332"/>
          </a:xfrm>
          <a:prstGeom prst="rect">
            <a:avLst/>
          </a:prstGeom>
          <a:solidFill>
            <a:schemeClr val="accent4">
              <a:lumMod val="60000"/>
              <a:lumOff val="40000"/>
            </a:schemeClr>
          </a:solidFill>
          <a:ln>
            <a:solidFill>
              <a:schemeClr val="tx1"/>
            </a:solidFill>
          </a:ln>
        </p:spPr>
        <p:txBody>
          <a:bodyPr wrap="square" rtlCol="0">
            <a:spAutoFit/>
          </a:bodyPr>
          <a:lstStyle/>
          <a:p>
            <a:r>
              <a:rPr lang="en-US" dirty="0" smtClean="0">
                <a:latin typeface="Arial" pitchFamily="34" charset="0"/>
                <a:cs typeface="Arial" pitchFamily="34" charset="0"/>
                <a:sym typeface="Symbol"/>
              </a:rPr>
              <a:t></a:t>
            </a:r>
            <a:r>
              <a:rPr lang="en-US" baseline="-25000" dirty="0" smtClean="0">
                <a:latin typeface="Arial" pitchFamily="34" charset="0"/>
                <a:cs typeface="Arial" pitchFamily="34" charset="0"/>
                <a:sym typeface="Symbol"/>
              </a:rPr>
              <a:t>o   </a:t>
            </a:r>
            <a:r>
              <a:rPr lang="en-US" dirty="0" smtClean="0">
                <a:latin typeface="Arial" pitchFamily="34" charset="0"/>
                <a:cs typeface="Arial" pitchFamily="34" charset="0"/>
                <a:sym typeface="Symbol"/>
              </a:rPr>
              <a:t>&lt; P</a:t>
            </a:r>
            <a:r>
              <a:rPr lang="en-US" dirty="0" smtClean="0">
                <a:latin typeface="Arial" pitchFamily="34" charset="0"/>
                <a:cs typeface="Arial" pitchFamily="34" charset="0"/>
              </a:rPr>
              <a:t> </a:t>
            </a:r>
            <a:endParaRPr lang="en-IN" dirty="0">
              <a:latin typeface="Arial" pitchFamily="34" charset="0"/>
              <a:cs typeface="Arial" pitchFamily="34" charset="0"/>
            </a:endParaRPr>
          </a:p>
        </p:txBody>
      </p:sp>
      <p:cxnSp>
        <p:nvCxnSpPr>
          <p:cNvPr id="11" name="Straight Connector 10"/>
          <p:cNvCxnSpPr/>
          <p:nvPr/>
        </p:nvCxnSpPr>
        <p:spPr>
          <a:xfrm>
            <a:off x="1447800" y="35814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lowchart: Process 11"/>
          <p:cNvSpPr/>
          <p:nvPr/>
        </p:nvSpPr>
        <p:spPr>
          <a:xfrm>
            <a:off x="6172200" y="1752600"/>
            <a:ext cx="228600" cy="304800"/>
          </a:xfrm>
          <a:prstGeom prst="flowChartProcess">
            <a:avLst/>
          </a:prstGeom>
          <a:solidFill>
            <a:srgbClr val="35DB2D">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6553200" y="1752600"/>
            <a:ext cx="228600" cy="304800"/>
          </a:xfrm>
          <a:prstGeom prst="flowChartProcess">
            <a:avLst/>
          </a:prstGeom>
          <a:solidFill>
            <a:srgbClr val="35DB2D">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6019800" y="4876800"/>
            <a:ext cx="228600" cy="304800"/>
          </a:xfrm>
          <a:prstGeom prst="flowChartProcess">
            <a:avLst/>
          </a:prstGeom>
          <a:solidFill>
            <a:srgbClr val="35DB2D">
              <a:alpha val="6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6400800" y="4876800"/>
            <a:ext cx="228600" cy="304800"/>
          </a:xfrm>
          <a:prstGeom prst="flowChartProcess">
            <a:avLst/>
          </a:prstGeom>
          <a:solidFill>
            <a:srgbClr val="35DB2D">
              <a:alpha val="6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6781800" y="4876800"/>
            <a:ext cx="228600" cy="304800"/>
          </a:xfrm>
          <a:prstGeom prst="flowChartProcess">
            <a:avLst/>
          </a:prstGeom>
          <a:solidFill>
            <a:srgbClr val="35DB2D">
              <a:alpha val="6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62800" y="1752600"/>
            <a:ext cx="381000" cy="307777"/>
          </a:xfrm>
          <a:prstGeom prst="rect">
            <a:avLst/>
          </a:prstGeom>
          <a:solidFill>
            <a:srgbClr val="35DB2D">
              <a:alpha val="65000"/>
            </a:srgbClr>
          </a:solid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18" name="TextBox 17"/>
          <p:cNvSpPr txBox="1"/>
          <p:nvPr/>
        </p:nvSpPr>
        <p:spPr>
          <a:xfrm>
            <a:off x="7391400" y="4876800"/>
            <a:ext cx="381000" cy="307777"/>
          </a:xfrm>
          <a:prstGeom prst="rect">
            <a:avLst/>
          </a:prstGeom>
          <a:solidFill>
            <a:srgbClr val="35DB2D">
              <a:alpha val="65000"/>
            </a:srgbClr>
          </a:solid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20" name="Straight Connector 19"/>
          <p:cNvCxnSpPr/>
          <p:nvPr/>
        </p:nvCxnSpPr>
        <p:spPr>
          <a:xfrm>
            <a:off x="5867400" y="35814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Up Arrow 20"/>
          <p:cNvSpPr/>
          <p:nvPr/>
        </p:nvSpPr>
        <p:spPr>
          <a:xfrm>
            <a:off x="838200" y="1676400"/>
            <a:ext cx="457200" cy="3124200"/>
          </a:xfrm>
          <a:prstGeom prst="upArrow">
            <a:avLst/>
          </a:prstGeom>
          <a:solidFill>
            <a:srgbClr val="00B0F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bg1"/>
                </a:solidFill>
              </a:rPr>
              <a:t>Energy</a:t>
            </a:r>
            <a:endParaRPr lang="en-US" dirty="0">
              <a:solidFill>
                <a:schemeClr val="bg1"/>
              </a:solidFill>
            </a:endParaRPr>
          </a:p>
        </p:txBody>
      </p:sp>
      <p:sp>
        <p:nvSpPr>
          <p:cNvPr id="30" name="TextBox 29"/>
          <p:cNvSpPr txBox="1"/>
          <p:nvPr/>
        </p:nvSpPr>
        <p:spPr>
          <a:xfrm>
            <a:off x="2362200" y="1066800"/>
            <a:ext cx="2209800" cy="338554"/>
          </a:xfrm>
          <a:prstGeom prst="rect">
            <a:avLst/>
          </a:prstGeom>
          <a:noFill/>
        </p:spPr>
        <p:txBody>
          <a:bodyPr wrap="square" rtlCol="0">
            <a:spAutoFit/>
          </a:bodyPr>
          <a:lstStyle/>
          <a:p>
            <a:r>
              <a:rPr lang="en-US" sz="1600" dirty="0" smtClean="0"/>
              <a:t>Weak Field/ High Spin</a:t>
            </a:r>
            <a:endParaRPr lang="en-IN" sz="1600" dirty="0"/>
          </a:p>
        </p:txBody>
      </p:sp>
      <p:sp>
        <p:nvSpPr>
          <p:cNvPr id="31" name="TextBox 30"/>
          <p:cNvSpPr txBox="1"/>
          <p:nvPr/>
        </p:nvSpPr>
        <p:spPr>
          <a:xfrm>
            <a:off x="5791200" y="990600"/>
            <a:ext cx="2286000" cy="338554"/>
          </a:xfrm>
          <a:prstGeom prst="rect">
            <a:avLst/>
          </a:prstGeom>
          <a:noFill/>
        </p:spPr>
        <p:txBody>
          <a:bodyPr wrap="square" rtlCol="0">
            <a:spAutoFit/>
          </a:bodyPr>
          <a:lstStyle/>
          <a:p>
            <a:r>
              <a:rPr lang="en-US" sz="1600" dirty="0" smtClean="0"/>
              <a:t>Strong  Field/Low Spin</a:t>
            </a:r>
            <a:endParaRPr lang="en-IN" sz="1600" dirty="0"/>
          </a:p>
        </p:txBody>
      </p:sp>
      <p:sp>
        <p:nvSpPr>
          <p:cNvPr id="32" name="TextBox 31"/>
          <p:cNvSpPr txBox="1"/>
          <p:nvPr/>
        </p:nvSpPr>
        <p:spPr>
          <a:xfrm>
            <a:off x="6324600" y="1295400"/>
            <a:ext cx="1066800" cy="369332"/>
          </a:xfrm>
          <a:prstGeom prst="rect">
            <a:avLst/>
          </a:prstGeom>
          <a:solidFill>
            <a:srgbClr val="35DB2D">
              <a:alpha val="65000"/>
            </a:srgbClr>
          </a:solidFill>
        </p:spPr>
        <p:txBody>
          <a:bodyPr wrap="square" rtlCol="0">
            <a:spAutoFit/>
          </a:bodyPr>
          <a:lstStyle/>
          <a:p>
            <a:r>
              <a:rPr lang="en-US" dirty="0" smtClean="0">
                <a:latin typeface="Arial" pitchFamily="34" charset="0"/>
                <a:cs typeface="Arial" pitchFamily="34" charset="0"/>
                <a:sym typeface="Symbol"/>
              </a:rPr>
              <a:t></a:t>
            </a:r>
            <a:r>
              <a:rPr lang="en-US" baseline="-25000" dirty="0" smtClean="0">
                <a:latin typeface="Arial" pitchFamily="34" charset="0"/>
                <a:cs typeface="Arial" pitchFamily="34" charset="0"/>
                <a:sym typeface="Symbol"/>
              </a:rPr>
              <a:t>o   </a:t>
            </a:r>
            <a:r>
              <a:rPr lang="en-US" dirty="0" smtClean="0">
                <a:latin typeface="Arial" pitchFamily="34" charset="0"/>
                <a:cs typeface="Arial" pitchFamily="34" charset="0"/>
                <a:sym typeface="Symbol"/>
              </a:rPr>
              <a:t>&gt; P</a:t>
            </a:r>
            <a:r>
              <a:rPr lang="en-US" dirty="0" smtClean="0">
                <a:latin typeface="Arial" pitchFamily="34" charset="0"/>
                <a:cs typeface="Arial" pitchFamily="34" charset="0"/>
              </a:rPr>
              <a:t> </a:t>
            </a:r>
            <a:endParaRPr lang="en-IN" dirty="0">
              <a:latin typeface="Arial" pitchFamily="34" charset="0"/>
              <a:cs typeface="Arial" pitchFamily="34" charset="0"/>
            </a:endParaRPr>
          </a:p>
        </p:txBody>
      </p:sp>
      <p:sp>
        <p:nvSpPr>
          <p:cNvPr id="33" name="TextBox 32"/>
          <p:cNvSpPr txBox="1"/>
          <p:nvPr/>
        </p:nvSpPr>
        <p:spPr>
          <a:xfrm>
            <a:off x="1447800" y="228600"/>
            <a:ext cx="6019800" cy="400110"/>
          </a:xfrm>
          <a:prstGeom prst="rect">
            <a:avLst/>
          </a:prstGeom>
          <a:solidFill>
            <a:srgbClr val="FFFF00"/>
          </a:solidFill>
        </p:spPr>
        <p:txBody>
          <a:bodyPr wrap="square" rtlCol="0">
            <a:spAutoFit/>
          </a:bodyPr>
          <a:lstStyle/>
          <a:p>
            <a:pPr algn="ctr"/>
            <a:r>
              <a:rPr lang="en-US" sz="2000" b="1" dirty="0" smtClean="0"/>
              <a:t>Crystal   Field Stabilization  Energy :  The d</a:t>
            </a:r>
            <a:r>
              <a:rPr lang="en-US" sz="2000" b="1" baseline="30000" dirty="0" smtClean="0"/>
              <a:t>4 </a:t>
            </a:r>
            <a:r>
              <a:rPr lang="en-US" sz="2000" b="1" dirty="0" smtClean="0"/>
              <a:t>Case</a:t>
            </a:r>
            <a:endParaRPr lang="en-IN" sz="2000" b="1" dirty="0"/>
          </a:p>
        </p:txBody>
      </p:sp>
      <p:cxnSp>
        <p:nvCxnSpPr>
          <p:cNvPr id="34" name="Straight Arrow Connector 33"/>
          <p:cNvCxnSpPr/>
          <p:nvPr/>
        </p:nvCxnSpPr>
        <p:spPr>
          <a:xfrm flipV="1">
            <a:off x="3408219" y="4264891"/>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798455" y="4285673"/>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114800" y="4267200"/>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532909" y="2325255"/>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059055" y="4913745"/>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523182" y="4913745"/>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904182" y="4904509"/>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172200" y="4953000"/>
            <a:ext cx="2309" cy="2216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819400" y="5334000"/>
            <a:ext cx="762000" cy="369332"/>
          </a:xfrm>
          <a:prstGeom prst="rect">
            <a:avLst/>
          </a:prstGeom>
          <a:noFill/>
        </p:spPr>
        <p:txBody>
          <a:bodyPr wrap="square" rtlCol="0">
            <a:spAutoFit/>
          </a:bodyPr>
          <a:lstStyle/>
          <a:p>
            <a:r>
              <a:rPr lang="en-US" dirty="0" smtClean="0"/>
              <a:t>t</a:t>
            </a:r>
            <a:r>
              <a:rPr lang="en-US" baseline="-25000" dirty="0" smtClean="0"/>
              <a:t>2g</a:t>
            </a:r>
            <a:r>
              <a:rPr lang="en-US" baseline="30000" dirty="0" smtClean="0"/>
              <a:t>3</a:t>
            </a:r>
            <a:r>
              <a:rPr lang="en-US" dirty="0" smtClean="0"/>
              <a:t>e</a:t>
            </a:r>
            <a:r>
              <a:rPr lang="en-US" baseline="-25000" dirty="0" smtClean="0"/>
              <a:t>g</a:t>
            </a:r>
            <a:r>
              <a:rPr lang="en-US" baseline="30000" dirty="0" smtClean="0"/>
              <a:t>1</a:t>
            </a:r>
            <a:endParaRPr lang="en-IN" baseline="30000" dirty="0"/>
          </a:p>
        </p:txBody>
      </p:sp>
      <p:sp>
        <p:nvSpPr>
          <p:cNvPr id="47" name="TextBox 46"/>
          <p:cNvSpPr txBox="1"/>
          <p:nvPr/>
        </p:nvSpPr>
        <p:spPr>
          <a:xfrm>
            <a:off x="6172200" y="5257800"/>
            <a:ext cx="762000" cy="369332"/>
          </a:xfrm>
          <a:prstGeom prst="rect">
            <a:avLst/>
          </a:prstGeom>
          <a:noFill/>
        </p:spPr>
        <p:txBody>
          <a:bodyPr wrap="square" rtlCol="0">
            <a:spAutoFit/>
          </a:bodyPr>
          <a:lstStyle/>
          <a:p>
            <a:r>
              <a:rPr lang="en-US" dirty="0" smtClean="0"/>
              <a:t>t</a:t>
            </a:r>
            <a:r>
              <a:rPr lang="en-US" baseline="-25000" dirty="0" smtClean="0"/>
              <a:t>2g</a:t>
            </a:r>
            <a:r>
              <a:rPr lang="en-US" baseline="30000" dirty="0" smtClean="0"/>
              <a:t>4</a:t>
            </a:r>
            <a:r>
              <a:rPr lang="en-US" dirty="0" smtClean="0"/>
              <a:t>e</a:t>
            </a:r>
            <a:r>
              <a:rPr lang="en-US" baseline="-25000" dirty="0" smtClean="0"/>
              <a:t>g</a:t>
            </a:r>
            <a:r>
              <a:rPr lang="en-US" baseline="30000" dirty="0" smtClean="0"/>
              <a:t>0</a:t>
            </a:r>
            <a:endParaRPr lang="en-IN" baseline="30000" dirty="0"/>
          </a:p>
        </p:txBody>
      </p:sp>
      <p:sp>
        <p:nvSpPr>
          <p:cNvPr id="48" name="TextBox 47"/>
          <p:cNvSpPr txBox="1"/>
          <p:nvPr/>
        </p:nvSpPr>
        <p:spPr>
          <a:xfrm>
            <a:off x="2209800" y="5943600"/>
            <a:ext cx="2895600" cy="646331"/>
          </a:xfrm>
          <a:prstGeom prst="rect">
            <a:avLst/>
          </a:prstGeom>
          <a:solidFill>
            <a:srgbClr val="00B0F0"/>
          </a:solidFill>
        </p:spPr>
        <p:txBody>
          <a:bodyPr wrap="square" rtlCol="0">
            <a:spAutoFit/>
          </a:bodyPr>
          <a:lstStyle/>
          <a:p>
            <a:r>
              <a:rPr lang="en-US" dirty="0" smtClean="0"/>
              <a:t>CFSE =  -1.2 </a:t>
            </a:r>
            <a:r>
              <a:rPr lang="en-US" dirty="0" smtClean="0">
                <a:sym typeface="Symbol"/>
              </a:rPr>
              <a:t></a:t>
            </a:r>
            <a:r>
              <a:rPr lang="en-US" baseline="-25000" dirty="0" smtClean="0">
                <a:sym typeface="Symbol"/>
              </a:rPr>
              <a:t>o</a:t>
            </a:r>
            <a:r>
              <a:rPr lang="en-US" dirty="0" smtClean="0">
                <a:sym typeface="Symbol"/>
              </a:rPr>
              <a:t> + 0.6</a:t>
            </a:r>
            <a:r>
              <a:rPr lang="en-US" baseline="-25000" dirty="0" smtClean="0">
                <a:sym typeface="Symbol"/>
              </a:rPr>
              <a:t>o</a:t>
            </a:r>
          </a:p>
          <a:p>
            <a:pPr algn="ctr"/>
            <a:r>
              <a:rPr lang="en-US" dirty="0" smtClean="0">
                <a:sym typeface="Symbol"/>
              </a:rPr>
              <a:t>= - 0.6 </a:t>
            </a:r>
            <a:r>
              <a:rPr lang="en-US" baseline="-25000" dirty="0" smtClean="0">
                <a:sym typeface="Symbol"/>
              </a:rPr>
              <a:t>o</a:t>
            </a:r>
            <a:endParaRPr lang="en-IN" dirty="0"/>
          </a:p>
        </p:txBody>
      </p:sp>
      <p:sp>
        <p:nvSpPr>
          <p:cNvPr id="49" name="TextBox 48"/>
          <p:cNvSpPr txBox="1"/>
          <p:nvPr/>
        </p:nvSpPr>
        <p:spPr>
          <a:xfrm>
            <a:off x="5638800" y="5867400"/>
            <a:ext cx="2895600" cy="646331"/>
          </a:xfrm>
          <a:prstGeom prst="rect">
            <a:avLst/>
          </a:prstGeom>
          <a:solidFill>
            <a:srgbClr val="0FF736"/>
          </a:solidFill>
        </p:spPr>
        <p:txBody>
          <a:bodyPr wrap="square" rtlCol="0">
            <a:spAutoFit/>
          </a:bodyPr>
          <a:lstStyle/>
          <a:p>
            <a:r>
              <a:rPr lang="en-US" dirty="0" smtClean="0"/>
              <a:t>CFSE =  -1.6 </a:t>
            </a:r>
            <a:r>
              <a:rPr lang="en-US" dirty="0" smtClean="0">
                <a:sym typeface="Symbol"/>
              </a:rPr>
              <a:t></a:t>
            </a:r>
            <a:r>
              <a:rPr lang="en-US" baseline="-25000" dirty="0" smtClean="0">
                <a:sym typeface="Symbol"/>
              </a:rPr>
              <a:t>o</a:t>
            </a:r>
            <a:r>
              <a:rPr lang="en-US" dirty="0" smtClean="0">
                <a:sym typeface="Symbol"/>
              </a:rPr>
              <a:t> + 1 pairing</a:t>
            </a:r>
            <a:endParaRPr lang="en-US" baseline="-25000" dirty="0" smtClean="0">
              <a:sym typeface="Symbol"/>
            </a:endParaRPr>
          </a:p>
          <a:p>
            <a:pPr algn="ctr"/>
            <a:r>
              <a:rPr lang="en-US" dirty="0" smtClean="0">
                <a:sym typeface="Symbol"/>
              </a:rPr>
              <a:t>= - 1.6 </a:t>
            </a:r>
            <a:r>
              <a:rPr lang="en-US" baseline="-25000" dirty="0" smtClean="0">
                <a:sym typeface="Symbol"/>
              </a:rPr>
              <a:t>o</a:t>
            </a:r>
            <a:r>
              <a:rPr lang="en-US" dirty="0" smtClean="0">
                <a:sym typeface="Symbol"/>
              </a:rPr>
              <a:t> + P</a:t>
            </a:r>
            <a:endParaRPr lang="en-IN" dirty="0"/>
          </a:p>
        </p:txBody>
      </p:sp>
      <p:cxnSp>
        <p:nvCxnSpPr>
          <p:cNvPr id="43" name="Straight Connector 42"/>
          <p:cNvCxnSpPr/>
          <p:nvPr/>
        </p:nvCxnSpPr>
        <p:spPr>
          <a:xfrm rot="5400000" flipH="1" flipV="1">
            <a:off x="2667000" y="2895600"/>
            <a:ext cx="8382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781300" y="36195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71800" y="35814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505200" y="3733800"/>
            <a:ext cx="914400" cy="369332"/>
          </a:xfrm>
          <a:prstGeom prst="rect">
            <a:avLst/>
          </a:prstGeom>
          <a:noFill/>
        </p:spPr>
        <p:txBody>
          <a:bodyPr wrap="square" rtlCol="0">
            <a:spAutoFit/>
          </a:bodyPr>
          <a:lstStyle/>
          <a:p>
            <a:r>
              <a:rPr lang="en-IN" dirty="0" smtClean="0">
                <a:sym typeface="Symbol"/>
              </a:rPr>
              <a:t>-0.4</a:t>
            </a:r>
            <a:r>
              <a:rPr lang="en-IN" baseline="-25000" dirty="0" smtClean="0">
                <a:sym typeface="Symbol"/>
              </a:rPr>
              <a:t>o</a:t>
            </a:r>
            <a:endParaRPr lang="en-IN" dirty="0"/>
          </a:p>
        </p:txBody>
      </p:sp>
      <p:sp>
        <p:nvSpPr>
          <p:cNvPr id="45" name="TextBox 44"/>
          <p:cNvSpPr txBox="1"/>
          <p:nvPr/>
        </p:nvSpPr>
        <p:spPr>
          <a:xfrm>
            <a:off x="6324600" y="2819400"/>
            <a:ext cx="914400" cy="369332"/>
          </a:xfrm>
          <a:prstGeom prst="rect">
            <a:avLst/>
          </a:prstGeom>
          <a:noFill/>
        </p:spPr>
        <p:txBody>
          <a:bodyPr wrap="square" rtlCol="0">
            <a:spAutoFit/>
          </a:bodyPr>
          <a:lstStyle/>
          <a:p>
            <a:r>
              <a:rPr lang="en-IN" dirty="0" smtClean="0">
                <a:sym typeface="Symbol"/>
              </a:rPr>
              <a:t>+0.6</a:t>
            </a:r>
            <a:r>
              <a:rPr lang="en-IN" baseline="-25000" dirty="0" smtClean="0">
                <a:sym typeface="Symbol"/>
              </a:rPr>
              <a:t>o</a:t>
            </a:r>
            <a:endParaRPr lang="en-IN" dirty="0"/>
          </a:p>
        </p:txBody>
      </p:sp>
      <p:sp>
        <p:nvSpPr>
          <p:cNvPr id="50" name="TextBox 49"/>
          <p:cNvSpPr txBox="1"/>
          <p:nvPr/>
        </p:nvSpPr>
        <p:spPr>
          <a:xfrm>
            <a:off x="3429000" y="3048000"/>
            <a:ext cx="914400" cy="369332"/>
          </a:xfrm>
          <a:prstGeom prst="rect">
            <a:avLst/>
          </a:prstGeom>
          <a:noFill/>
        </p:spPr>
        <p:txBody>
          <a:bodyPr wrap="square" rtlCol="0">
            <a:spAutoFit/>
          </a:bodyPr>
          <a:lstStyle/>
          <a:p>
            <a:r>
              <a:rPr lang="en-IN" dirty="0" smtClean="0">
                <a:sym typeface="Symbol"/>
              </a:rPr>
              <a:t>+0.6</a:t>
            </a:r>
            <a:r>
              <a:rPr lang="en-IN" baseline="-25000" dirty="0" smtClean="0">
                <a:sym typeface="Symbol"/>
              </a:rPr>
              <a:t>o</a:t>
            </a:r>
            <a:endParaRPr lang="en-IN" dirty="0"/>
          </a:p>
        </p:txBody>
      </p:sp>
      <p:sp>
        <p:nvSpPr>
          <p:cNvPr id="52" name="TextBox 51"/>
          <p:cNvSpPr txBox="1"/>
          <p:nvPr/>
        </p:nvSpPr>
        <p:spPr>
          <a:xfrm>
            <a:off x="6324600" y="3733800"/>
            <a:ext cx="914400" cy="369332"/>
          </a:xfrm>
          <a:prstGeom prst="rect">
            <a:avLst/>
          </a:prstGeom>
          <a:noFill/>
        </p:spPr>
        <p:txBody>
          <a:bodyPr wrap="square" rtlCol="0">
            <a:spAutoFit/>
          </a:bodyPr>
          <a:lstStyle/>
          <a:p>
            <a:r>
              <a:rPr lang="en-IN" dirty="0" smtClean="0">
                <a:sym typeface="Symbol"/>
              </a:rPr>
              <a:t>-0.4</a:t>
            </a:r>
            <a:r>
              <a:rPr lang="en-IN" baseline="-25000" dirty="0" smtClean="0">
                <a:sym typeface="Symbol"/>
              </a:rPr>
              <a:t>o</a:t>
            </a:r>
            <a:endParaRPr lang="en-IN" dirty="0"/>
          </a:p>
        </p:txBody>
      </p:sp>
      <p:cxnSp>
        <p:nvCxnSpPr>
          <p:cNvPr id="54" name="Straight Connector 53"/>
          <p:cNvCxnSpPr/>
          <p:nvPr/>
        </p:nvCxnSpPr>
        <p:spPr>
          <a:xfrm rot="5400000" flipH="1" flipV="1">
            <a:off x="5163128" y="2616200"/>
            <a:ext cx="1311564" cy="646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5156200" y="3937000"/>
            <a:ext cx="1219200" cy="5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4876800" y="3581400"/>
            <a:ext cx="60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0" y="228600"/>
            <a:ext cx="4572000" cy="533400"/>
          </a:xfrm>
        </p:spPr>
        <p:txBody>
          <a:bodyPr>
            <a:normAutofit/>
          </a:bodyPr>
          <a:lstStyle/>
          <a:p>
            <a:pPr eaLnBrk="1" hangingPunct="1"/>
            <a:r>
              <a:rPr lang="en-US" sz="2400" b="1" dirty="0" smtClean="0"/>
              <a:t>What is Pairing Energy, </a:t>
            </a:r>
            <a:r>
              <a:rPr lang="en-US" sz="2400" b="1" dirty="0" smtClean="0">
                <a:latin typeface="Arial" pitchFamily="34" charset="0"/>
                <a:cs typeface="Arial" pitchFamily="34" charset="0"/>
              </a:rPr>
              <a:t>P</a:t>
            </a:r>
            <a:r>
              <a:rPr lang="en-US" sz="2400" b="1" dirty="0" smtClean="0">
                <a:latin typeface="Symbol" pitchFamily="18" charset="2"/>
              </a:rPr>
              <a:t>?</a:t>
            </a:r>
          </a:p>
        </p:txBody>
      </p:sp>
      <p:sp>
        <p:nvSpPr>
          <p:cNvPr id="16387" name="Text Box 4"/>
          <p:cNvSpPr txBox="1">
            <a:spLocks noChangeArrowheads="1"/>
          </p:cNvSpPr>
          <p:nvPr/>
        </p:nvSpPr>
        <p:spPr bwMode="auto">
          <a:xfrm>
            <a:off x="152400" y="1052736"/>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fontAlgn="base" hangingPunct="0">
              <a:spcBef>
                <a:spcPct val="50000"/>
              </a:spcBef>
              <a:spcAft>
                <a:spcPct val="0"/>
              </a:spcAft>
            </a:pPr>
            <a:r>
              <a:rPr lang="en-US" sz="2000" dirty="0" smtClean="0">
                <a:solidFill>
                  <a:srgbClr val="000000"/>
                </a:solidFill>
                <a:latin typeface="Arial" pitchFamily="34" charset="0"/>
                <a:cs typeface="Arial" pitchFamily="34" charset="0"/>
              </a:rPr>
              <a:t>The pairing energy is </a:t>
            </a:r>
            <a:r>
              <a:rPr lang="en-US" sz="2000" dirty="0" smtClean="0">
                <a:solidFill>
                  <a:srgbClr val="C00000"/>
                </a:solidFill>
                <a:latin typeface="Arial" pitchFamily="34" charset="0"/>
                <a:cs typeface="Arial" pitchFamily="34" charset="0"/>
              </a:rPr>
              <a:t>not an experimentally obtained value like </a:t>
            </a:r>
            <a:r>
              <a:rPr lang="en-US" sz="2000" dirty="0" smtClean="0">
                <a:solidFill>
                  <a:srgbClr val="C00000"/>
                </a:solidFill>
                <a:latin typeface="Arial" pitchFamily="34" charset="0"/>
                <a:cs typeface="Arial" pitchFamily="34" charset="0"/>
                <a:sym typeface="Symbol"/>
              </a:rPr>
              <a:t></a:t>
            </a:r>
            <a:r>
              <a:rPr lang="en-US" sz="2000" baseline="-25000" dirty="0" smtClean="0">
                <a:solidFill>
                  <a:srgbClr val="C00000"/>
                </a:solidFill>
                <a:latin typeface="Arial" pitchFamily="34" charset="0"/>
                <a:cs typeface="Arial" pitchFamily="34" charset="0"/>
                <a:sym typeface="Symbol"/>
              </a:rPr>
              <a:t>o </a:t>
            </a:r>
            <a:r>
              <a:rPr lang="en-US" sz="2000" dirty="0" smtClean="0">
                <a:solidFill>
                  <a:srgbClr val="000000"/>
                </a:solidFill>
                <a:latin typeface="Arial" pitchFamily="34" charset="0"/>
                <a:cs typeface="Arial" pitchFamily="34" charset="0"/>
                <a:sym typeface="Symbol"/>
              </a:rPr>
              <a:t>and is </a:t>
            </a:r>
            <a:r>
              <a:rPr lang="en-US" sz="2000" dirty="0" smtClean="0">
                <a:solidFill>
                  <a:srgbClr val="C00000"/>
                </a:solidFill>
                <a:latin typeface="Arial" pitchFamily="34" charset="0"/>
                <a:cs typeface="Arial" pitchFamily="34" charset="0"/>
                <a:sym typeface="Symbol"/>
              </a:rPr>
              <a:t>same for a metal ion irrespective of the </a:t>
            </a:r>
            <a:r>
              <a:rPr lang="en-US" sz="2000" dirty="0" err="1" smtClean="0">
                <a:solidFill>
                  <a:srgbClr val="C00000"/>
                </a:solidFill>
                <a:latin typeface="Arial" pitchFamily="34" charset="0"/>
                <a:cs typeface="Arial" pitchFamily="34" charset="0"/>
                <a:sym typeface="Symbol"/>
              </a:rPr>
              <a:t>ligands</a:t>
            </a:r>
            <a:r>
              <a:rPr lang="en-US" sz="2000" dirty="0" smtClean="0">
                <a:solidFill>
                  <a:srgbClr val="000000"/>
                </a:solidFill>
                <a:latin typeface="Arial" pitchFamily="34" charset="0"/>
                <a:cs typeface="Arial" pitchFamily="34" charset="0"/>
                <a:sym typeface="Symbol"/>
              </a:rPr>
              <a:t>. It </a:t>
            </a:r>
            <a:r>
              <a:rPr lang="en-US" sz="2000" dirty="0" smtClean="0">
                <a:solidFill>
                  <a:srgbClr val="000000"/>
                </a:solidFill>
                <a:latin typeface="Arial" pitchFamily="34" charset="0"/>
                <a:cs typeface="Arial" pitchFamily="34" charset="0"/>
              </a:rPr>
              <a:t> is made up of two terms. </a:t>
            </a:r>
          </a:p>
          <a:p>
            <a:pPr eaLnBrk="0" fontAlgn="base" hangingPunct="0">
              <a:spcBef>
                <a:spcPct val="50000"/>
              </a:spcBef>
              <a:spcAft>
                <a:spcPct val="0"/>
              </a:spcAft>
              <a:buFontTx/>
              <a:buAutoNum type="arabicParenR"/>
            </a:pPr>
            <a:r>
              <a:rPr lang="en-US" sz="2000" dirty="0" smtClean="0">
                <a:solidFill>
                  <a:srgbClr val="000000"/>
                </a:solidFill>
                <a:latin typeface="Arial" pitchFamily="34" charset="0"/>
                <a:cs typeface="Arial" pitchFamily="34" charset="0"/>
              </a:rPr>
              <a:t>The inherent </a:t>
            </a:r>
            <a:r>
              <a:rPr lang="en-US" sz="2000" dirty="0" err="1" smtClean="0">
                <a:solidFill>
                  <a:srgbClr val="000000"/>
                </a:solidFill>
                <a:latin typeface="Arial" pitchFamily="34" charset="0"/>
                <a:cs typeface="Arial" pitchFamily="34" charset="0"/>
              </a:rPr>
              <a:t>coulombic</a:t>
            </a:r>
            <a:r>
              <a:rPr lang="en-US" sz="2000" dirty="0" smtClean="0">
                <a:solidFill>
                  <a:srgbClr val="000000"/>
                </a:solidFill>
                <a:latin typeface="Arial" pitchFamily="34" charset="0"/>
                <a:cs typeface="Arial" pitchFamily="34" charset="0"/>
              </a:rPr>
              <a:t> repulsion that must be overcome when two electrons are forced to occupy the same orbital.  </a:t>
            </a:r>
            <a:r>
              <a:rPr lang="en-US" sz="1800" i="1" dirty="0" smtClean="0">
                <a:solidFill>
                  <a:srgbClr val="000000"/>
                </a:solidFill>
                <a:latin typeface="Arial" pitchFamily="34" charset="0"/>
                <a:cs typeface="Arial" pitchFamily="34" charset="0"/>
              </a:rPr>
              <a:t>(Destabilizing energy contribution of P</a:t>
            </a:r>
            <a:r>
              <a:rPr lang="en-US" sz="1800" i="1" baseline="-25000" dirty="0" smtClean="0">
                <a:solidFill>
                  <a:srgbClr val="000000"/>
                </a:solidFill>
                <a:latin typeface="Arial" pitchFamily="34" charset="0"/>
                <a:cs typeface="Arial" pitchFamily="34" charset="0"/>
              </a:rPr>
              <a:t>c</a:t>
            </a:r>
            <a:r>
              <a:rPr lang="en-US" sz="1800" i="1" dirty="0" smtClean="0">
                <a:solidFill>
                  <a:srgbClr val="000000"/>
                </a:solidFill>
                <a:latin typeface="Arial" pitchFamily="34" charset="0"/>
                <a:cs typeface="Arial" pitchFamily="34" charset="0"/>
              </a:rPr>
              <a:t> for each doubly occupied orbital).</a:t>
            </a:r>
          </a:p>
          <a:p>
            <a:pPr eaLnBrk="0" fontAlgn="base" hangingPunct="0">
              <a:spcBef>
                <a:spcPct val="50000"/>
              </a:spcBef>
              <a:spcAft>
                <a:spcPct val="0"/>
              </a:spcAft>
              <a:buFontTx/>
              <a:buAutoNum type="arabicParenR"/>
            </a:pPr>
            <a:r>
              <a:rPr lang="en-US" sz="2000" dirty="0" smtClean="0">
                <a:solidFill>
                  <a:srgbClr val="000000"/>
                </a:solidFill>
                <a:latin typeface="Arial" pitchFamily="34" charset="0"/>
                <a:cs typeface="Arial" pitchFamily="34" charset="0"/>
              </a:rPr>
              <a:t>Loss of exchange  energy ( based on </a:t>
            </a:r>
            <a:r>
              <a:rPr lang="en-US" sz="2000" dirty="0" err="1" smtClean="0">
                <a:solidFill>
                  <a:srgbClr val="000000"/>
                </a:solidFill>
                <a:latin typeface="Arial" pitchFamily="34" charset="0"/>
                <a:cs typeface="Arial" pitchFamily="34" charset="0"/>
              </a:rPr>
              <a:t>Hunds</a:t>
            </a:r>
            <a:r>
              <a:rPr lang="en-US" sz="2000" dirty="0" smtClean="0">
                <a:solidFill>
                  <a:srgbClr val="000000"/>
                </a:solidFill>
                <a:latin typeface="Arial" pitchFamily="34" charset="0"/>
                <a:cs typeface="Arial" pitchFamily="34" charset="0"/>
              </a:rPr>
              <a:t> rule) that occurs as two electrons with parallel spin (</a:t>
            </a:r>
            <a:r>
              <a:rPr lang="en-US" sz="2000" dirty="0" smtClean="0">
                <a:solidFill>
                  <a:srgbClr val="000000"/>
                </a:solidFill>
                <a:latin typeface="Arial" pitchFamily="34" charset="0"/>
                <a:cs typeface="Arial" pitchFamily="34" charset="0"/>
                <a:sym typeface="Symbol"/>
              </a:rPr>
              <a:t>) are forced to become </a:t>
            </a:r>
            <a:r>
              <a:rPr lang="en-US" sz="2000" dirty="0" err="1" smtClean="0">
                <a:solidFill>
                  <a:srgbClr val="000000"/>
                </a:solidFill>
                <a:latin typeface="Arial" pitchFamily="34" charset="0"/>
                <a:cs typeface="Arial" pitchFamily="34" charset="0"/>
                <a:sym typeface="Symbol"/>
              </a:rPr>
              <a:t>antiparrallel</a:t>
            </a:r>
            <a:r>
              <a:rPr lang="en-US" sz="2000" dirty="0" smtClean="0">
                <a:solidFill>
                  <a:srgbClr val="000000"/>
                </a:solidFill>
                <a:latin typeface="Arial" pitchFamily="34" charset="0"/>
                <a:cs typeface="Arial" pitchFamily="34" charset="0"/>
                <a:sym typeface="Symbol"/>
              </a:rPr>
              <a:t> ()</a:t>
            </a:r>
            <a:r>
              <a:rPr lang="en-US" sz="2000" dirty="0" smtClean="0">
                <a:solidFill>
                  <a:srgbClr val="000000"/>
                </a:solidFill>
                <a:latin typeface="Arial" pitchFamily="34" charset="0"/>
                <a:cs typeface="Arial" pitchFamily="34" charset="0"/>
              </a:rPr>
              <a:t>  in an orbital. </a:t>
            </a:r>
            <a:r>
              <a:rPr lang="en-US" sz="1800" i="1" dirty="0" smtClean="0">
                <a:solidFill>
                  <a:srgbClr val="000000"/>
                </a:solidFill>
                <a:latin typeface="Arial" pitchFamily="34" charset="0"/>
                <a:cs typeface="Arial" pitchFamily="34" charset="0"/>
              </a:rPr>
              <a:t>(contribution of </a:t>
            </a:r>
            <a:r>
              <a:rPr lang="en-US" sz="1800" i="1" dirty="0" err="1" smtClean="0">
                <a:solidFill>
                  <a:srgbClr val="000000"/>
                </a:solidFill>
                <a:latin typeface="Arial" pitchFamily="34" charset="0"/>
                <a:cs typeface="Arial" pitchFamily="34" charset="0"/>
              </a:rPr>
              <a:t>P</a:t>
            </a:r>
            <a:r>
              <a:rPr lang="en-US" sz="1800" i="1" baseline="-25000" dirty="0" err="1" smtClean="0">
                <a:solidFill>
                  <a:srgbClr val="000000"/>
                </a:solidFill>
                <a:latin typeface="Arial" pitchFamily="34" charset="0"/>
                <a:cs typeface="Arial" pitchFamily="34" charset="0"/>
              </a:rPr>
              <a:t>e</a:t>
            </a:r>
            <a:r>
              <a:rPr lang="en-US" sz="1800" i="1" dirty="0" smtClean="0">
                <a:solidFill>
                  <a:srgbClr val="000000"/>
                </a:solidFill>
                <a:latin typeface="Arial" pitchFamily="34" charset="0"/>
                <a:cs typeface="Arial" pitchFamily="34" charset="0"/>
              </a:rPr>
              <a:t> for each pair having same spin and same energy)</a:t>
            </a:r>
          </a:p>
          <a:p>
            <a:pPr eaLnBrk="0" fontAlgn="base" hangingPunct="0">
              <a:spcBef>
                <a:spcPct val="50000"/>
              </a:spcBef>
              <a:spcAft>
                <a:spcPct val="0"/>
              </a:spcAft>
            </a:pPr>
            <a:r>
              <a:rPr lang="en-US" sz="2000" dirty="0" smtClean="0">
                <a:solidFill>
                  <a:srgbClr val="000000"/>
                </a:solidFill>
                <a:latin typeface="Arial" pitchFamily="34" charset="0"/>
                <a:cs typeface="Arial" pitchFamily="34" charset="0"/>
              </a:rPr>
              <a:t>    </a:t>
            </a:r>
          </a:p>
          <a:p>
            <a:pPr algn="ctr" eaLnBrk="0" fontAlgn="base" hangingPunct="0">
              <a:spcBef>
                <a:spcPct val="50000"/>
              </a:spcBef>
              <a:spcAft>
                <a:spcPct val="0"/>
              </a:spcAft>
            </a:pPr>
            <a:r>
              <a:rPr lang="en-US" sz="2000" dirty="0" smtClean="0">
                <a:solidFill>
                  <a:srgbClr val="000000"/>
                </a:solidFill>
                <a:latin typeface="Arial" pitchFamily="34" charset="0"/>
                <a:cs typeface="Arial" pitchFamily="34" charset="0"/>
              </a:rPr>
              <a:t>P = sum of all P</a:t>
            </a:r>
            <a:r>
              <a:rPr lang="en-US" sz="2000" baseline="-25000" dirty="0" smtClean="0">
                <a:solidFill>
                  <a:srgbClr val="000000"/>
                </a:solidFill>
                <a:latin typeface="Arial" pitchFamily="34" charset="0"/>
                <a:cs typeface="Arial" pitchFamily="34" charset="0"/>
              </a:rPr>
              <a:t>c</a:t>
            </a:r>
            <a:r>
              <a:rPr lang="en-US" sz="2000" dirty="0" smtClean="0">
                <a:solidFill>
                  <a:srgbClr val="000000"/>
                </a:solidFill>
                <a:latin typeface="Arial" pitchFamily="34" charset="0"/>
                <a:cs typeface="Arial" pitchFamily="34" charset="0"/>
              </a:rPr>
              <a:t> and </a:t>
            </a:r>
            <a:r>
              <a:rPr lang="en-US" sz="2000" dirty="0" err="1" smtClean="0">
                <a:solidFill>
                  <a:srgbClr val="000000"/>
                </a:solidFill>
                <a:latin typeface="Arial" pitchFamily="34" charset="0"/>
                <a:cs typeface="Arial" pitchFamily="34" charset="0"/>
              </a:rPr>
              <a:t>P</a:t>
            </a:r>
            <a:r>
              <a:rPr lang="en-US" sz="2000" baseline="-25000" dirty="0" err="1" smtClean="0">
                <a:solidFill>
                  <a:srgbClr val="000000"/>
                </a:solidFill>
                <a:latin typeface="Arial" pitchFamily="34" charset="0"/>
                <a:cs typeface="Arial" pitchFamily="34" charset="0"/>
              </a:rPr>
              <a:t>e</a:t>
            </a:r>
            <a:r>
              <a:rPr lang="en-US" sz="2000" dirty="0" smtClean="0">
                <a:solidFill>
                  <a:srgbClr val="000000"/>
                </a:solidFill>
                <a:latin typeface="Arial" pitchFamily="34" charset="0"/>
                <a:cs typeface="Arial" pitchFamily="34" charset="0"/>
              </a:rPr>
              <a:t> interactions</a:t>
            </a:r>
          </a:p>
        </p:txBody>
      </p:sp>
    </p:spTree>
    <p:extLst>
      <p:ext uri="{BB962C8B-B14F-4D97-AF65-F5344CB8AC3E}">
        <p14:creationId xmlns:p14="http://schemas.microsoft.com/office/powerpoint/2010/main" val="4000328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Process 27"/>
          <p:cNvSpPr/>
          <p:nvPr/>
        </p:nvSpPr>
        <p:spPr>
          <a:xfrm>
            <a:off x="228600" y="27755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Process 28"/>
          <p:cNvSpPr/>
          <p:nvPr/>
        </p:nvSpPr>
        <p:spPr>
          <a:xfrm>
            <a:off x="609600" y="27755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Process 29"/>
          <p:cNvSpPr/>
          <p:nvPr/>
        </p:nvSpPr>
        <p:spPr>
          <a:xfrm>
            <a:off x="990600" y="27755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ocess 30"/>
          <p:cNvSpPr/>
          <p:nvPr/>
        </p:nvSpPr>
        <p:spPr>
          <a:xfrm>
            <a:off x="1371600" y="27755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ocess 31"/>
          <p:cNvSpPr/>
          <p:nvPr/>
        </p:nvSpPr>
        <p:spPr>
          <a:xfrm>
            <a:off x="1752600" y="27755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ocess 32"/>
          <p:cNvSpPr/>
          <p:nvPr/>
        </p:nvSpPr>
        <p:spPr>
          <a:xfrm>
            <a:off x="2743200" y="15563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ocess 33"/>
          <p:cNvSpPr/>
          <p:nvPr/>
        </p:nvSpPr>
        <p:spPr>
          <a:xfrm>
            <a:off x="3124200" y="15563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Process 34"/>
          <p:cNvSpPr/>
          <p:nvPr/>
        </p:nvSpPr>
        <p:spPr>
          <a:xfrm>
            <a:off x="2590800" y="36137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Process 35"/>
          <p:cNvSpPr/>
          <p:nvPr/>
        </p:nvSpPr>
        <p:spPr>
          <a:xfrm>
            <a:off x="2971800" y="36137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Process 36"/>
          <p:cNvSpPr/>
          <p:nvPr/>
        </p:nvSpPr>
        <p:spPr>
          <a:xfrm>
            <a:off x="3352800" y="3613727"/>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5400000" flipH="1" flipV="1">
            <a:off x="1905000" y="1937327"/>
            <a:ext cx="762000" cy="609600"/>
          </a:xfrm>
          <a:prstGeom prst="line">
            <a:avLst/>
          </a:prstGeo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2057400" y="3080327"/>
            <a:ext cx="304800" cy="457200"/>
          </a:xfrm>
          <a:prstGeom prst="line">
            <a:avLst/>
          </a:prstGeo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3505200" y="1708727"/>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3"/>
          </p:cNvCxnSpPr>
          <p:nvPr/>
        </p:nvCxnSpPr>
        <p:spPr>
          <a:xfrm>
            <a:off x="3581400" y="3766127"/>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2857500" y="2737427"/>
            <a:ext cx="20574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62200" y="2927927"/>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95600" y="3080327"/>
            <a:ext cx="914400" cy="369332"/>
          </a:xfrm>
          <a:prstGeom prst="rect">
            <a:avLst/>
          </a:prstGeom>
          <a:noFill/>
        </p:spPr>
        <p:txBody>
          <a:bodyPr wrap="square" rtlCol="0">
            <a:spAutoFit/>
          </a:bodyPr>
          <a:lstStyle/>
          <a:p>
            <a:r>
              <a:rPr lang="en-IN" dirty="0" smtClean="0">
                <a:sym typeface="Symbol"/>
              </a:rPr>
              <a:t>-0.4</a:t>
            </a:r>
            <a:r>
              <a:rPr lang="en-IN" baseline="-25000" dirty="0" smtClean="0">
                <a:sym typeface="Symbol"/>
              </a:rPr>
              <a:t>o</a:t>
            </a:r>
            <a:endParaRPr lang="en-IN" dirty="0"/>
          </a:p>
        </p:txBody>
      </p:sp>
      <p:sp>
        <p:nvSpPr>
          <p:cNvPr id="45" name="TextBox 44"/>
          <p:cNvSpPr txBox="1"/>
          <p:nvPr/>
        </p:nvSpPr>
        <p:spPr>
          <a:xfrm>
            <a:off x="2895600" y="2318327"/>
            <a:ext cx="914400" cy="369332"/>
          </a:xfrm>
          <a:prstGeom prst="rect">
            <a:avLst/>
          </a:prstGeom>
          <a:noFill/>
        </p:spPr>
        <p:txBody>
          <a:bodyPr wrap="square" rtlCol="0">
            <a:spAutoFit/>
          </a:bodyPr>
          <a:lstStyle/>
          <a:p>
            <a:r>
              <a:rPr lang="en-IN" dirty="0" smtClean="0">
                <a:sym typeface="Symbol"/>
              </a:rPr>
              <a:t>+0.6</a:t>
            </a:r>
            <a:r>
              <a:rPr lang="en-IN" baseline="-25000" dirty="0" smtClean="0">
                <a:sym typeface="Symbol"/>
              </a:rPr>
              <a:t>o</a:t>
            </a:r>
            <a:endParaRPr lang="en-IN" dirty="0"/>
          </a:p>
        </p:txBody>
      </p:sp>
      <p:cxnSp>
        <p:nvCxnSpPr>
          <p:cNvPr id="49" name="Straight Arrow Connector 48"/>
          <p:cNvCxnSpPr/>
          <p:nvPr/>
        </p:nvCxnSpPr>
        <p:spPr>
          <a:xfrm rot="5400000" flipH="1" flipV="1">
            <a:off x="234373" y="2889827"/>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V="1">
            <a:off x="598849" y="2921794"/>
            <a:ext cx="230909" cy="303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974076" y="2916742"/>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1401258" y="2912124"/>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1752239" y="2921360"/>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2553494" y="3727233"/>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2934494" y="3727233"/>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3315494" y="3727233"/>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7887494" y="3651033"/>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2638931" y="3773415"/>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3010694" y="3773415"/>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905000" y="4299527"/>
            <a:ext cx="2438400" cy="369332"/>
          </a:xfrm>
          <a:prstGeom prst="rect">
            <a:avLst/>
          </a:prstGeom>
          <a:noFill/>
        </p:spPr>
        <p:txBody>
          <a:bodyPr wrap="square" rtlCol="0">
            <a:spAutoFit/>
          </a:bodyPr>
          <a:lstStyle/>
          <a:p>
            <a:pPr lvl="0" fontAlgn="base">
              <a:spcBef>
                <a:spcPct val="20000"/>
              </a:spcBef>
              <a:spcAft>
                <a:spcPct val="0"/>
              </a:spcAft>
            </a:pPr>
            <a:r>
              <a:rPr lang="en-US" dirty="0" smtClean="0">
                <a:latin typeface="Arial" charset="0"/>
              </a:rPr>
              <a:t>  CFSE  = -2.0</a:t>
            </a:r>
            <a:r>
              <a:rPr lang="en-US" dirty="0" smtClean="0">
                <a:latin typeface="Arial" charset="0"/>
                <a:sym typeface="Symbol" pitchFamily="18" charset="2"/>
              </a:rPr>
              <a:t></a:t>
            </a:r>
            <a:r>
              <a:rPr lang="en-US" baseline="-25000" dirty="0" smtClean="0">
                <a:latin typeface="Arial" charset="0"/>
                <a:sym typeface="Symbol" pitchFamily="18" charset="2"/>
              </a:rPr>
              <a:t>o </a:t>
            </a:r>
            <a:r>
              <a:rPr lang="en-US" dirty="0" smtClean="0">
                <a:latin typeface="Arial" charset="0"/>
                <a:sym typeface="Symbol" pitchFamily="18" charset="2"/>
              </a:rPr>
              <a:t>+2P</a:t>
            </a:r>
            <a:endParaRPr lang="en-IN" baseline="-25000" dirty="0" smtClean="0">
              <a:latin typeface="Arial" charset="0"/>
              <a:sym typeface="Symbol" pitchFamily="18" charset="2"/>
            </a:endParaRPr>
          </a:p>
        </p:txBody>
      </p:sp>
      <p:sp>
        <p:nvSpPr>
          <p:cNvPr id="66" name="Flowchart: Process 65"/>
          <p:cNvSpPr/>
          <p:nvPr/>
        </p:nvSpPr>
        <p:spPr>
          <a:xfrm>
            <a:off x="4687455" y="2667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Process 66"/>
          <p:cNvSpPr/>
          <p:nvPr/>
        </p:nvSpPr>
        <p:spPr>
          <a:xfrm>
            <a:off x="5068455" y="2667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Process 67"/>
          <p:cNvSpPr/>
          <p:nvPr/>
        </p:nvSpPr>
        <p:spPr>
          <a:xfrm>
            <a:off x="5449455" y="2667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Process 68"/>
          <p:cNvSpPr/>
          <p:nvPr/>
        </p:nvSpPr>
        <p:spPr>
          <a:xfrm>
            <a:off x="5830455" y="2667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Process 69"/>
          <p:cNvSpPr/>
          <p:nvPr/>
        </p:nvSpPr>
        <p:spPr>
          <a:xfrm>
            <a:off x="6211455" y="2667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Process 70"/>
          <p:cNvSpPr/>
          <p:nvPr/>
        </p:nvSpPr>
        <p:spPr>
          <a:xfrm>
            <a:off x="7202055" y="1447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Process 71"/>
          <p:cNvSpPr/>
          <p:nvPr/>
        </p:nvSpPr>
        <p:spPr>
          <a:xfrm>
            <a:off x="7583055" y="1447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Process 72"/>
          <p:cNvSpPr/>
          <p:nvPr/>
        </p:nvSpPr>
        <p:spPr>
          <a:xfrm>
            <a:off x="7049655" y="35052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Process 73"/>
          <p:cNvSpPr/>
          <p:nvPr/>
        </p:nvSpPr>
        <p:spPr>
          <a:xfrm>
            <a:off x="7430655" y="35052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Process 74"/>
          <p:cNvSpPr/>
          <p:nvPr/>
        </p:nvSpPr>
        <p:spPr>
          <a:xfrm>
            <a:off x="7811655" y="35052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rot="5400000" flipH="1" flipV="1">
            <a:off x="6363855" y="1828800"/>
            <a:ext cx="762000" cy="609600"/>
          </a:xfrm>
          <a:prstGeom prst="line">
            <a:avLst/>
          </a:prstGeom>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a:off x="6516255" y="2971800"/>
            <a:ext cx="304800" cy="457200"/>
          </a:xfrm>
          <a:prstGeom prst="line">
            <a:avLst/>
          </a:prstGeom>
          <a:ln/>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7964055" y="1600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5" idx="3"/>
          </p:cNvCxnSpPr>
          <p:nvPr/>
        </p:nvCxnSpPr>
        <p:spPr>
          <a:xfrm>
            <a:off x="8040255" y="3657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7316355" y="2628900"/>
            <a:ext cx="20574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821055" y="28194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354455" y="2971800"/>
            <a:ext cx="914400" cy="369332"/>
          </a:xfrm>
          <a:prstGeom prst="rect">
            <a:avLst/>
          </a:prstGeom>
          <a:noFill/>
        </p:spPr>
        <p:txBody>
          <a:bodyPr wrap="square" rtlCol="0">
            <a:spAutoFit/>
          </a:bodyPr>
          <a:lstStyle/>
          <a:p>
            <a:r>
              <a:rPr lang="en-IN" dirty="0" smtClean="0">
                <a:sym typeface="Symbol"/>
              </a:rPr>
              <a:t>-0.4</a:t>
            </a:r>
            <a:r>
              <a:rPr lang="en-IN" baseline="-25000" dirty="0" smtClean="0">
                <a:sym typeface="Symbol"/>
              </a:rPr>
              <a:t>o</a:t>
            </a:r>
            <a:endParaRPr lang="en-IN" dirty="0"/>
          </a:p>
        </p:txBody>
      </p:sp>
      <p:sp>
        <p:nvSpPr>
          <p:cNvPr id="83" name="TextBox 82"/>
          <p:cNvSpPr txBox="1"/>
          <p:nvPr/>
        </p:nvSpPr>
        <p:spPr>
          <a:xfrm>
            <a:off x="7354455" y="2209800"/>
            <a:ext cx="914400" cy="369332"/>
          </a:xfrm>
          <a:prstGeom prst="rect">
            <a:avLst/>
          </a:prstGeom>
          <a:noFill/>
        </p:spPr>
        <p:txBody>
          <a:bodyPr wrap="square" rtlCol="0">
            <a:spAutoFit/>
          </a:bodyPr>
          <a:lstStyle/>
          <a:p>
            <a:r>
              <a:rPr lang="en-IN" dirty="0" smtClean="0">
                <a:sym typeface="Symbol"/>
              </a:rPr>
              <a:t>+0.6</a:t>
            </a:r>
            <a:r>
              <a:rPr lang="en-IN" baseline="-25000" dirty="0" smtClean="0">
                <a:sym typeface="Symbol"/>
              </a:rPr>
              <a:t>o</a:t>
            </a:r>
            <a:endParaRPr lang="en-IN" dirty="0"/>
          </a:p>
        </p:txBody>
      </p:sp>
      <p:cxnSp>
        <p:nvCxnSpPr>
          <p:cNvPr id="84" name="Straight Arrow Connector 83"/>
          <p:cNvCxnSpPr/>
          <p:nvPr/>
        </p:nvCxnSpPr>
        <p:spPr>
          <a:xfrm rot="5400000" flipH="1" flipV="1">
            <a:off x="4693228" y="2781300"/>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V="1">
            <a:off x="5057704" y="2813267"/>
            <a:ext cx="230909" cy="303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flipH="1" flipV="1">
            <a:off x="5432931" y="2808215"/>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flipH="1" flipV="1">
            <a:off x="5860113" y="2803597"/>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flipH="1" flipV="1">
            <a:off x="6211094" y="2812833"/>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flipH="1" flipV="1">
            <a:off x="7012349" y="3618706"/>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flipH="1" flipV="1">
            <a:off x="7393349" y="3618706"/>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flipH="1" flipV="1">
            <a:off x="7774349" y="3618706"/>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5400000">
            <a:off x="7097786" y="3664888"/>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7469549" y="3664888"/>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363855" y="4191000"/>
            <a:ext cx="2438400" cy="369332"/>
          </a:xfrm>
          <a:prstGeom prst="rect">
            <a:avLst/>
          </a:prstGeom>
          <a:noFill/>
        </p:spPr>
        <p:txBody>
          <a:bodyPr wrap="square" rtlCol="0">
            <a:spAutoFit/>
          </a:bodyPr>
          <a:lstStyle/>
          <a:p>
            <a:pPr lvl="0" fontAlgn="base">
              <a:spcBef>
                <a:spcPct val="20000"/>
              </a:spcBef>
              <a:spcAft>
                <a:spcPct val="0"/>
              </a:spcAft>
            </a:pPr>
            <a:r>
              <a:rPr lang="en-US" dirty="0" smtClean="0">
                <a:latin typeface="Arial" charset="0"/>
              </a:rPr>
              <a:t>  CFSE  = -2.4</a:t>
            </a:r>
            <a:r>
              <a:rPr lang="en-US" dirty="0" smtClean="0">
                <a:latin typeface="Arial" charset="0"/>
                <a:sym typeface="Symbol" pitchFamily="18" charset="2"/>
              </a:rPr>
              <a:t></a:t>
            </a:r>
            <a:r>
              <a:rPr lang="en-US" baseline="-25000" dirty="0" smtClean="0">
                <a:latin typeface="Arial" charset="0"/>
                <a:sym typeface="Symbol" pitchFamily="18" charset="2"/>
              </a:rPr>
              <a:t>o </a:t>
            </a:r>
            <a:r>
              <a:rPr lang="en-US" dirty="0" smtClean="0">
                <a:latin typeface="Arial" charset="0"/>
                <a:sym typeface="Symbol" pitchFamily="18" charset="2"/>
              </a:rPr>
              <a:t>+2P</a:t>
            </a:r>
            <a:endParaRPr lang="en-IN" baseline="-25000" dirty="0" smtClean="0">
              <a:latin typeface="Arial" charset="0"/>
              <a:sym typeface="Symbol" pitchFamily="18" charset="2"/>
            </a:endParaRPr>
          </a:p>
        </p:txBody>
      </p:sp>
      <p:cxnSp>
        <p:nvCxnSpPr>
          <p:cNvPr id="95" name="Straight Arrow Connector 94"/>
          <p:cNvCxnSpPr/>
          <p:nvPr/>
        </p:nvCxnSpPr>
        <p:spPr>
          <a:xfrm rot="5400000">
            <a:off x="4763294" y="2812833"/>
            <a:ext cx="228600"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324600" y="4909127"/>
            <a:ext cx="2438400" cy="369332"/>
          </a:xfrm>
          <a:prstGeom prst="rect">
            <a:avLst/>
          </a:prstGeom>
          <a:noFill/>
        </p:spPr>
        <p:txBody>
          <a:bodyPr wrap="square" rtlCol="0">
            <a:spAutoFit/>
          </a:bodyPr>
          <a:lstStyle/>
          <a:p>
            <a:pPr lvl="0" fontAlgn="base">
              <a:spcBef>
                <a:spcPct val="20000"/>
              </a:spcBef>
              <a:spcAft>
                <a:spcPct val="0"/>
              </a:spcAft>
            </a:pPr>
            <a:r>
              <a:rPr lang="en-US" dirty="0" smtClean="0">
                <a:latin typeface="Arial" charset="0"/>
              </a:rPr>
              <a:t>  CFSE  = -2.4</a:t>
            </a:r>
            <a:r>
              <a:rPr lang="en-US" dirty="0" smtClean="0">
                <a:latin typeface="Arial" charset="0"/>
                <a:sym typeface="Symbol" pitchFamily="18" charset="2"/>
              </a:rPr>
              <a:t></a:t>
            </a:r>
            <a:r>
              <a:rPr lang="en-US" baseline="-25000" dirty="0" smtClean="0">
                <a:latin typeface="Arial" charset="0"/>
                <a:sym typeface="Symbol" pitchFamily="18" charset="2"/>
              </a:rPr>
              <a:t>o </a:t>
            </a:r>
            <a:r>
              <a:rPr lang="en-US" dirty="0" smtClean="0">
                <a:latin typeface="Arial" charset="0"/>
                <a:sym typeface="Symbol" pitchFamily="18" charset="2"/>
              </a:rPr>
              <a:t>+3P</a:t>
            </a:r>
            <a:endParaRPr lang="en-IN" baseline="-25000" dirty="0" smtClean="0">
              <a:latin typeface="Arial" charset="0"/>
              <a:sym typeface="Symbol" pitchFamily="18" charset="2"/>
            </a:endParaRPr>
          </a:p>
        </p:txBody>
      </p:sp>
      <p:sp>
        <p:nvSpPr>
          <p:cNvPr id="97" name="Multiply 96"/>
          <p:cNvSpPr/>
          <p:nvPr/>
        </p:nvSpPr>
        <p:spPr>
          <a:xfrm>
            <a:off x="8382000" y="4680527"/>
            <a:ext cx="762000" cy="838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85800" y="381000"/>
            <a:ext cx="7620000" cy="707886"/>
          </a:xfrm>
          <a:prstGeom prst="rect">
            <a:avLst/>
          </a:prstGeom>
          <a:solidFill>
            <a:srgbClr val="92D050"/>
          </a:solidFill>
        </p:spPr>
        <p:txBody>
          <a:bodyPr wrap="square" rtlCol="0">
            <a:spAutoFit/>
          </a:bodyPr>
          <a:lstStyle/>
          <a:p>
            <a:pPr algn="ctr"/>
            <a:r>
              <a:rPr lang="en-US" sz="2000" b="1" dirty="0" smtClean="0"/>
              <a:t>The d</a:t>
            </a:r>
            <a:r>
              <a:rPr lang="en-US" sz="2000" b="1" baseline="30000" dirty="0" smtClean="0"/>
              <a:t>5  </a:t>
            </a:r>
            <a:r>
              <a:rPr lang="en-US" sz="2000" b="1" dirty="0" smtClean="0"/>
              <a:t>and d</a:t>
            </a:r>
            <a:r>
              <a:rPr lang="en-US" sz="2000" b="1" baseline="30000" dirty="0" smtClean="0"/>
              <a:t>6  </a:t>
            </a:r>
            <a:r>
              <a:rPr lang="en-US" sz="2000" b="1" dirty="0" smtClean="0"/>
              <a:t>low spin cases and the correct  way  to determine  pairing energy contribution</a:t>
            </a:r>
            <a:endParaRPr lang="en-IN" sz="2000" b="1" dirty="0"/>
          </a:p>
        </p:txBody>
      </p:sp>
      <p:sp>
        <p:nvSpPr>
          <p:cNvPr id="98" name="TextBox 97"/>
          <p:cNvSpPr txBox="1"/>
          <p:nvPr/>
        </p:nvSpPr>
        <p:spPr>
          <a:xfrm>
            <a:off x="1066800" y="5638800"/>
            <a:ext cx="7543800" cy="646331"/>
          </a:xfrm>
          <a:prstGeom prst="rect">
            <a:avLst/>
          </a:prstGeom>
          <a:noFill/>
        </p:spPr>
        <p:txBody>
          <a:bodyPr wrap="square" rtlCol="0">
            <a:spAutoFit/>
          </a:bodyPr>
          <a:lstStyle/>
          <a:p>
            <a:r>
              <a:rPr lang="en-US" i="1" dirty="0" smtClean="0">
                <a:solidFill>
                  <a:srgbClr val="C00000"/>
                </a:solidFill>
              </a:rPr>
              <a:t>Always compare  the extent of pairing with the situation before the splitting  of  five  d </a:t>
            </a:r>
            <a:r>
              <a:rPr lang="en-US" i="1" dirty="0" err="1" smtClean="0">
                <a:solidFill>
                  <a:srgbClr val="C00000"/>
                </a:solidFill>
              </a:rPr>
              <a:t>orbitals</a:t>
            </a:r>
            <a:r>
              <a:rPr lang="en-US" i="1" dirty="0" smtClean="0">
                <a:solidFill>
                  <a:srgbClr val="C00000"/>
                </a:solidFill>
              </a:rPr>
              <a:t> occurred</a:t>
            </a:r>
            <a:endParaRPr lang="en-US"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2000"/>
                                        <p:tgtEl>
                                          <p:spTgt spid="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amond(in)">
                                      <p:cBhvr>
                                        <p:cTn id="10" dur="2000"/>
                                        <p:tgtEl>
                                          <p:spTgt spid="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2000"/>
                                        <p:tgtEl>
                                          <p:spTgt spid="3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2000"/>
                                        <p:tgtEl>
                                          <p:spTgt spid="3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amond(in)">
                                      <p:cBhvr>
                                        <p:cTn id="19" dur="2000"/>
                                        <p:tgtEl>
                                          <p:spTgt spid="3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amond(in)">
                                      <p:cBhvr>
                                        <p:cTn id="22" dur="2000"/>
                                        <p:tgtEl>
                                          <p:spTgt spid="3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diamond(in)">
                                      <p:cBhvr>
                                        <p:cTn id="25" dur="2000"/>
                                        <p:tgtEl>
                                          <p:spTgt spid="34"/>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amond(in)">
                                      <p:cBhvr>
                                        <p:cTn id="28" dur="2000"/>
                                        <p:tgtEl>
                                          <p:spTgt spid="3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amond(in)">
                                      <p:cBhvr>
                                        <p:cTn id="31" dur="2000"/>
                                        <p:tgtEl>
                                          <p:spTgt spid="3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amond(in)">
                                      <p:cBhvr>
                                        <p:cTn id="34" dur="2000"/>
                                        <p:tgtEl>
                                          <p:spTgt spid="37"/>
                                        </p:tgtEl>
                                      </p:cBhvr>
                                    </p:animEffect>
                                  </p:childTnLst>
                                </p:cTn>
                              </p:par>
                              <p:par>
                                <p:cTn id="35" presetID="8"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amond(in)">
                                      <p:cBhvr>
                                        <p:cTn id="37" dur="2000"/>
                                        <p:tgtEl>
                                          <p:spTgt spid="38"/>
                                        </p:tgtEl>
                                      </p:cBhvr>
                                    </p:animEffect>
                                  </p:childTnLst>
                                </p:cTn>
                              </p:par>
                              <p:par>
                                <p:cTn id="38" presetID="8" presetClass="entr" presetSubtype="16"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diamond(in)">
                                      <p:cBhvr>
                                        <p:cTn id="40" dur="2000"/>
                                        <p:tgtEl>
                                          <p:spTgt spid="39"/>
                                        </p:tgtEl>
                                      </p:cBhvr>
                                    </p:animEffect>
                                  </p:childTnLst>
                                </p:cTn>
                              </p:par>
                              <p:par>
                                <p:cTn id="41" presetID="8"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amond(in)">
                                      <p:cBhvr>
                                        <p:cTn id="43" dur="2000"/>
                                        <p:tgtEl>
                                          <p:spTgt spid="40"/>
                                        </p:tgtEl>
                                      </p:cBhvr>
                                    </p:animEffect>
                                  </p:childTnLst>
                                </p:cTn>
                              </p:par>
                              <p:par>
                                <p:cTn id="44" presetID="8" presetClass="entr" presetSubtype="16"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diamond(in)">
                                      <p:cBhvr>
                                        <p:cTn id="46" dur="2000"/>
                                        <p:tgtEl>
                                          <p:spTgt spid="41"/>
                                        </p:tgtEl>
                                      </p:cBhvr>
                                    </p:animEffect>
                                  </p:childTnLst>
                                </p:cTn>
                              </p:par>
                              <p:par>
                                <p:cTn id="47" presetID="8" presetClass="entr" presetSubtype="16"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diamond(in)">
                                      <p:cBhvr>
                                        <p:cTn id="49" dur="2000"/>
                                        <p:tgtEl>
                                          <p:spTgt spid="42"/>
                                        </p:tgtEl>
                                      </p:cBhvr>
                                    </p:animEffect>
                                  </p:childTnLst>
                                </p:cTn>
                              </p:par>
                              <p:par>
                                <p:cTn id="50" presetID="8" presetClass="entr" presetSubtype="16"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diamond(in)">
                                      <p:cBhvr>
                                        <p:cTn id="52" dur="2000"/>
                                        <p:tgtEl>
                                          <p:spTgt spid="43"/>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diamond(in)">
                                      <p:cBhvr>
                                        <p:cTn id="55" dur="2000"/>
                                        <p:tgtEl>
                                          <p:spTgt spid="4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diamond(in)">
                                      <p:cBhvr>
                                        <p:cTn id="58" dur="2000"/>
                                        <p:tgtEl>
                                          <p:spTgt spid="45"/>
                                        </p:tgtEl>
                                      </p:cBhvr>
                                    </p:animEffect>
                                  </p:childTnLst>
                                </p:cTn>
                              </p:par>
                              <p:par>
                                <p:cTn id="59" presetID="8" presetClass="entr" presetSubtype="16"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diamond(in)">
                                      <p:cBhvr>
                                        <p:cTn id="61" dur="2000"/>
                                        <p:tgtEl>
                                          <p:spTgt spid="49"/>
                                        </p:tgtEl>
                                      </p:cBhvr>
                                    </p:animEffect>
                                  </p:childTnLst>
                                </p:cTn>
                              </p:par>
                              <p:par>
                                <p:cTn id="62" presetID="8" presetClass="entr" presetSubtype="16"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diamond(in)">
                                      <p:cBhvr>
                                        <p:cTn id="64" dur="2000"/>
                                        <p:tgtEl>
                                          <p:spTgt spid="50"/>
                                        </p:tgtEl>
                                      </p:cBhvr>
                                    </p:animEffect>
                                  </p:childTnLst>
                                </p:cTn>
                              </p:par>
                              <p:par>
                                <p:cTn id="65" presetID="8" presetClass="entr" presetSubtype="16"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diamond(in)">
                                      <p:cBhvr>
                                        <p:cTn id="67" dur="2000"/>
                                        <p:tgtEl>
                                          <p:spTgt spid="51"/>
                                        </p:tgtEl>
                                      </p:cBhvr>
                                    </p:animEffect>
                                  </p:childTnLst>
                                </p:cTn>
                              </p:par>
                              <p:par>
                                <p:cTn id="68" presetID="8" presetClass="entr" presetSubtype="16"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diamond(in)">
                                      <p:cBhvr>
                                        <p:cTn id="70" dur="2000"/>
                                        <p:tgtEl>
                                          <p:spTgt spid="53"/>
                                        </p:tgtEl>
                                      </p:cBhvr>
                                    </p:animEffect>
                                  </p:childTnLst>
                                </p:cTn>
                              </p:par>
                              <p:par>
                                <p:cTn id="71" presetID="8" presetClass="entr" presetSubtype="16"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diamond(in)">
                                      <p:cBhvr>
                                        <p:cTn id="73" dur="2000"/>
                                        <p:tgtEl>
                                          <p:spTgt spid="54"/>
                                        </p:tgtEl>
                                      </p:cBhvr>
                                    </p:animEffect>
                                  </p:childTnLst>
                                </p:cTn>
                              </p:par>
                              <p:par>
                                <p:cTn id="74" presetID="8" presetClass="entr" presetSubtype="16"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diamond(in)">
                                      <p:cBhvr>
                                        <p:cTn id="76" dur="2000"/>
                                        <p:tgtEl>
                                          <p:spTgt spid="56"/>
                                        </p:tgtEl>
                                      </p:cBhvr>
                                    </p:animEffect>
                                  </p:childTnLst>
                                </p:cTn>
                              </p:par>
                              <p:par>
                                <p:cTn id="77" presetID="8" presetClass="entr" presetSubtype="16"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diamond(in)">
                                      <p:cBhvr>
                                        <p:cTn id="79" dur="2000"/>
                                        <p:tgtEl>
                                          <p:spTgt spid="57"/>
                                        </p:tgtEl>
                                      </p:cBhvr>
                                    </p:animEffect>
                                  </p:childTnLst>
                                </p:cTn>
                              </p:par>
                              <p:par>
                                <p:cTn id="80" presetID="8" presetClass="entr" presetSubtype="16"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diamond(in)">
                                      <p:cBhvr>
                                        <p:cTn id="82" dur="2000"/>
                                        <p:tgtEl>
                                          <p:spTgt spid="58"/>
                                        </p:tgtEl>
                                      </p:cBhvr>
                                    </p:animEffect>
                                  </p:childTnLst>
                                </p:cTn>
                              </p:par>
                              <p:par>
                                <p:cTn id="83" presetID="8" presetClass="entr" presetSubtype="16"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diamond(in)">
                                      <p:cBhvr>
                                        <p:cTn id="85" dur="2000"/>
                                        <p:tgtEl>
                                          <p:spTgt spid="62"/>
                                        </p:tgtEl>
                                      </p:cBhvr>
                                    </p:animEffect>
                                  </p:childTnLst>
                                </p:cTn>
                              </p:par>
                              <p:par>
                                <p:cTn id="86" presetID="8"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diamond(in)">
                                      <p:cBhvr>
                                        <p:cTn id="88" dur="2000"/>
                                        <p:tgtEl>
                                          <p:spTgt spid="6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blinds(horizontal)">
                                      <p:cBhvr>
                                        <p:cTn id="93" dur="500"/>
                                        <p:tgtEl>
                                          <p:spTgt spid="65"/>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box(in)">
                                      <p:cBhvr>
                                        <p:cTn id="98" dur="500"/>
                                        <p:tgtEl>
                                          <p:spTgt spid="59"/>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box(in)">
                                      <p:cBhvr>
                                        <p:cTn id="101" dur="500"/>
                                        <p:tgtEl>
                                          <p:spTgt spid="66"/>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box(in)">
                                      <p:cBhvr>
                                        <p:cTn id="104" dur="500"/>
                                        <p:tgtEl>
                                          <p:spTgt spid="67"/>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box(in)">
                                      <p:cBhvr>
                                        <p:cTn id="107" dur="500"/>
                                        <p:tgtEl>
                                          <p:spTgt spid="68"/>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box(in)">
                                      <p:cBhvr>
                                        <p:cTn id="110" dur="500"/>
                                        <p:tgtEl>
                                          <p:spTgt spid="69"/>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box(in)">
                                      <p:cBhvr>
                                        <p:cTn id="113" dur="500"/>
                                        <p:tgtEl>
                                          <p:spTgt spid="70"/>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box(in)">
                                      <p:cBhvr>
                                        <p:cTn id="116" dur="500"/>
                                        <p:tgtEl>
                                          <p:spTgt spid="71"/>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box(in)">
                                      <p:cBhvr>
                                        <p:cTn id="119" dur="500"/>
                                        <p:tgtEl>
                                          <p:spTgt spid="72"/>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box(in)">
                                      <p:cBhvr>
                                        <p:cTn id="122" dur="500"/>
                                        <p:tgtEl>
                                          <p:spTgt spid="73"/>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box(in)">
                                      <p:cBhvr>
                                        <p:cTn id="125" dur="500"/>
                                        <p:tgtEl>
                                          <p:spTgt spid="74"/>
                                        </p:tgtEl>
                                      </p:cBhvr>
                                    </p:animEffect>
                                  </p:childTnLst>
                                </p:cTn>
                              </p:par>
                              <p:par>
                                <p:cTn id="126" presetID="4" presetClass="entr" presetSubtype="16" fill="hold" grpId="0" nodeType="with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box(in)">
                                      <p:cBhvr>
                                        <p:cTn id="128" dur="500"/>
                                        <p:tgtEl>
                                          <p:spTgt spid="75"/>
                                        </p:tgtEl>
                                      </p:cBhvr>
                                    </p:animEffect>
                                  </p:childTnLst>
                                </p:cTn>
                              </p:par>
                              <p:par>
                                <p:cTn id="129" presetID="4" presetClass="entr" presetSubtype="16" fill="hold" nodeType="withEffect">
                                  <p:stCondLst>
                                    <p:cond delay="0"/>
                                  </p:stCondLst>
                                  <p:childTnLst>
                                    <p:set>
                                      <p:cBhvr>
                                        <p:cTn id="130" dur="1" fill="hold">
                                          <p:stCondLst>
                                            <p:cond delay="0"/>
                                          </p:stCondLst>
                                        </p:cTn>
                                        <p:tgtEl>
                                          <p:spTgt spid="76"/>
                                        </p:tgtEl>
                                        <p:attrNameLst>
                                          <p:attrName>style.visibility</p:attrName>
                                        </p:attrNameLst>
                                      </p:cBhvr>
                                      <p:to>
                                        <p:strVal val="visible"/>
                                      </p:to>
                                    </p:set>
                                    <p:animEffect transition="in" filter="box(in)">
                                      <p:cBhvr>
                                        <p:cTn id="131" dur="500"/>
                                        <p:tgtEl>
                                          <p:spTgt spid="76"/>
                                        </p:tgtEl>
                                      </p:cBhvr>
                                    </p:animEffect>
                                  </p:childTnLst>
                                </p:cTn>
                              </p:par>
                              <p:par>
                                <p:cTn id="132" presetID="4" presetClass="entr" presetSubtype="16" fill="hold" nodeType="withEffect">
                                  <p:stCondLst>
                                    <p:cond delay="0"/>
                                  </p:stCondLst>
                                  <p:childTnLst>
                                    <p:set>
                                      <p:cBhvr>
                                        <p:cTn id="133" dur="1" fill="hold">
                                          <p:stCondLst>
                                            <p:cond delay="0"/>
                                          </p:stCondLst>
                                        </p:cTn>
                                        <p:tgtEl>
                                          <p:spTgt spid="77"/>
                                        </p:tgtEl>
                                        <p:attrNameLst>
                                          <p:attrName>style.visibility</p:attrName>
                                        </p:attrNameLst>
                                      </p:cBhvr>
                                      <p:to>
                                        <p:strVal val="visible"/>
                                      </p:to>
                                    </p:set>
                                    <p:animEffect transition="in" filter="box(in)">
                                      <p:cBhvr>
                                        <p:cTn id="134" dur="500"/>
                                        <p:tgtEl>
                                          <p:spTgt spid="77"/>
                                        </p:tgtEl>
                                      </p:cBhvr>
                                    </p:animEffect>
                                  </p:childTnLst>
                                </p:cTn>
                              </p:par>
                              <p:par>
                                <p:cTn id="135" presetID="4" presetClass="entr" presetSubtype="16" fill="hold" nodeType="withEffect">
                                  <p:stCondLst>
                                    <p:cond delay="0"/>
                                  </p:stCondLst>
                                  <p:childTnLst>
                                    <p:set>
                                      <p:cBhvr>
                                        <p:cTn id="136" dur="1" fill="hold">
                                          <p:stCondLst>
                                            <p:cond delay="0"/>
                                          </p:stCondLst>
                                        </p:cTn>
                                        <p:tgtEl>
                                          <p:spTgt spid="78"/>
                                        </p:tgtEl>
                                        <p:attrNameLst>
                                          <p:attrName>style.visibility</p:attrName>
                                        </p:attrNameLst>
                                      </p:cBhvr>
                                      <p:to>
                                        <p:strVal val="visible"/>
                                      </p:to>
                                    </p:set>
                                    <p:animEffect transition="in" filter="box(in)">
                                      <p:cBhvr>
                                        <p:cTn id="137" dur="500"/>
                                        <p:tgtEl>
                                          <p:spTgt spid="78"/>
                                        </p:tgtEl>
                                      </p:cBhvr>
                                    </p:animEffect>
                                  </p:childTnLst>
                                </p:cTn>
                              </p:par>
                              <p:par>
                                <p:cTn id="138" presetID="4" presetClass="entr" presetSubtype="16" fill="hold" nodeType="withEffect">
                                  <p:stCondLst>
                                    <p:cond delay="0"/>
                                  </p:stCondLst>
                                  <p:childTnLst>
                                    <p:set>
                                      <p:cBhvr>
                                        <p:cTn id="139" dur="1" fill="hold">
                                          <p:stCondLst>
                                            <p:cond delay="0"/>
                                          </p:stCondLst>
                                        </p:cTn>
                                        <p:tgtEl>
                                          <p:spTgt spid="79"/>
                                        </p:tgtEl>
                                        <p:attrNameLst>
                                          <p:attrName>style.visibility</p:attrName>
                                        </p:attrNameLst>
                                      </p:cBhvr>
                                      <p:to>
                                        <p:strVal val="visible"/>
                                      </p:to>
                                    </p:set>
                                    <p:animEffect transition="in" filter="box(in)">
                                      <p:cBhvr>
                                        <p:cTn id="140" dur="500"/>
                                        <p:tgtEl>
                                          <p:spTgt spid="79"/>
                                        </p:tgtEl>
                                      </p:cBhvr>
                                    </p:animEffect>
                                  </p:childTnLst>
                                </p:cTn>
                              </p:par>
                              <p:par>
                                <p:cTn id="141" presetID="4" presetClass="entr" presetSubtype="16" fill="hold" nodeType="with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box(in)">
                                      <p:cBhvr>
                                        <p:cTn id="143" dur="500"/>
                                        <p:tgtEl>
                                          <p:spTgt spid="80"/>
                                        </p:tgtEl>
                                      </p:cBhvr>
                                    </p:animEffect>
                                  </p:childTnLst>
                                </p:cTn>
                              </p:par>
                              <p:par>
                                <p:cTn id="144" presetID="4" presetClass="entr" presetSubtype="16" fill="hold" nodeType="with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box(in)">
                                      <p:cBhvr>
                                        <p:cTn id="146" dur="500"/>
                                        <p:tgtEl>
                                          <p:spTgt spid="81"/>
                                        </p:tgtEl>
                                      </p:cBhvr>
                                    </p:animEffect>
                                  </p:childTnLst>
                                </p:cTn>
                              </p:par>
                              <p:par>
                                <p:cTn id="147" presetID="4" presetClass="entr" presetSubtype="16" fill="hold" grpId="0" nodeType="withEffect">
                                  <p:stCondLst>
                                    <p:cond delay="0"/>
                                  </p:stCondLst>
                                  <p:childTnLst>
                                    <p:set>
                                      <p:cBhvr>
                                        <p:cTn id="148" dur="1" fill="hold">
                                          <p:stCondLst>
                                            <p:cond delay="0"/>
                                          </p:stCondLst>
                                        </p:cTn>
                                        <p:tgtEl>
                                          <p:spTgt spid="82"/>
                                        </p:tgtEl>
                                        <p:attrNameLst>
                                          <p:attrName>style.visibility</p:attrName>
                                        </p:attrNameLst>
                                      </p:cBhvr>
                                      <p:to>
                                        <p:strVal val="visible"/>
                                      </p:to>
                                    </p:set>
                                    <p:animEffect transition="in" filter="box(in)">
                                      <p:cBhvr>
                                        <p:cTn id="149" dur="500"/>
                                        <p:tgtEl>
                                          <p:spTgt spid="82"/>
                                        </p:tgtEl>
                                      </p:cBhvr>
                                    </p:animEffect>
                                  </p:childTnLst>
                                </p:cTn>
                              </p:par>
                              <p:par>
                                <p:cTn id="150" presetID="4" presetClass="entr" presetSubtype="16"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box(in)">
                                      <p:cBhvr>
                                        <p:cTn id="152" dur="500"/>
                                        <p:tgtEl>
                                          <p:spTgt spid="83"/>
                                        </p:tgtEl>
                                      </p:cBhvr>
                                    </p:animEffect>
                                  </p:childTnLst>
                                </p:cTn>
                              </p:par>
                              <p:par>
                                <p:cTn id="153" presetID="4" presetClass="entr" presetSubtype="16" fill="hold" nodeType="withEffect">
                                  <p:stCondLst>
                                    <p:cond delay="0"/>
                                  </p:stCondLst>
                                  <p:childTnLst>
                                    <p:set>
                                      <p:cBhvr>
                                        <p:cTn id="154" dur="1" fill="hold">
                                          <p:stCondLst>
                                            <p:cond delay="0"/>
                                          </p:stCondLst>
                                        </p:cTn>
                                        <p:tgtEl>
                                          <p:spTgt spid="84"/>
                                        </p:tgtEl>
                                        <p:attrNameLst>
                                          <p:attrName>style.visibility</p:attrName>
                                        </p:attrNameLst>
                                      </p:cBhvr>
                                      <p:to>
                                        <p:strVal val="visible"/>
                                      </p:to>
                                    </p:set>
                                    <p:animEffect transition="in" filter="box(in)">
                                      <p:cBhvr>
                                        <p:cTn id="155" dur="500"/>
                                        <p:tgtEl>
                                          <p:spTgt spid="84"/>
                                        </p:tgtEl>
                                      </p:cBhvr>
                                    </p:animEffect>
                                  </p:childTnLst>
                                </p:cTn>
                              </p:par>
                              <p:par>
                                <p:cTn id="156" presetID="4" presetClass="entr" presetSubtype="16" fill="hold" nodeType="withEffect">
                                  <p:stCondLst>
                                    <p:cond delay="0"/>
                                  </p:stCondLst>
                                  <p:childTnLst>
                                    <p:set>
                                      <p:cBhvr>
                                        <p:cTn id="157" dur="1" fill="hold">
                                          <p:stCondLst>
                                            <p:cond delay="0"/>
                                          </p:stCondLst>
                                        </p:cTn>
                                        <p:tgtEl>
                                          <p:spTgt spid="85"/>
                                        </p:tgtEl>
                                        <p:attrNameLst>
                                          <p:attrName>style.visibility</p:attrName>
                                        </p:attrNameLst>
                                      </p:cBhvr>
                                      <p:to>
                                        <p:strVal val="visible"/>
                                      </p:to>
                                    </p:set>
                                    <p:animEffect transition="in" filter="box(in)">
                                      <p:cBhvr>
                                        <p:cTn id="158" dur="500"/>
                                        <p:tgtEl>
                                          <p:spTgt spid="85"/>
                                        </p:tgtEl>
                                      </p:cBhvr>
                                    </p:animEffect>
                                  </p:childTnLst>
                                </p:cTn>
                              </p:par>
                              <p:par>
                                <p:cTn id="159" presetID="4" presetClass="entr" presetSubtype="16" fill="hold" nodeType="withEffect">
                                  <p:stCondLst>
                                    <p:cond delay="0"/>
                                  </p:stCondLst>
                                  <p:childTnLst>
                                    <p:set>
                                      <p:cBhvr>
                                        <p:cTn id="160" dur="1" fill="hold">
                                          <p:stCondLst>
                                            <p:cond delay="0"/>
                                          </p:stCondLst>
                                        </p:cTn>
                                        <p:tgtEl>
                                          <p:spTgt spid="86"/>
                                        </p:tgtEl>
                                        <p:attrNameLst>
                                          <p:attrName>style.visibility</p:attrName>
                                        </p:attrNameLst>
                                      </p:cBhvr>
                                      <p:to>
                                        <p:strVal val="visible"/>
                                      </p:to>
                                    </p:set>
                                    <p:animEffect transition="in" filter="box(in)">
                                      <p:cBhvr>
                                        <p:cTn id="161" dur="500"/>
                                        <p:tgtEl>
                                          <p:spTgt spid="86"/>
                                        </p:tgtEl>
                                      </p:cBhvr>
                                    </p:animEffect>
                                  </p:childTnLst>
                                </p:cTn>
                              </p:par>
                              <p:par>
                                <p:cTn id="162" presetID="4" presetClass="entr" presetSubtype="16" fill="hold" nodeType="withEffect">
                                  <p:stCondLst>
                                    <p:cond delay="0"/>
                                  </p:stCondLst>
                                  <p:childTnLst>
                                    <p:set>
                                      <p:cBhvr>
                                        <p:cTn id="163" dur="1" fill="hold">
                                          <p:stCondLst>
                                            <p:cond delay="0"/>
                                          </p:stCondLst>
                                        </p:cTn>
                                        <p:tgtEl>
                                          <p:spTgt spid="87"/>
                                        </p:tgtEl>
                                        <p:attrNameLst>
                                          <p:attrName>style.visibility</p:attrName>
                                        </p:attrNameLst>
                                      </p:cBhvr>
                                      <p:to>
                                        <p:strVal val="visible"/>
                                      </p:to>
                                    </p:set>
                                    <p:animEffect transition="in" filter="box(in)">
                                      <p:cBhvr>
                                        <p:cTn id="164" dur="500"/>
                                        <p:tgtEl>
                                          <p:spTgt spid="87"/>
                                        </p:tgtEl>
                                      </p:cBhvr>
                                    </p:animEffect>
                                  </p:childTnLst>
                                </p:cTn>
                              </p:par>
                              <p:par>
                                <p:cTn id="165" presetID="4" presetClass="entr" presetSubtype="16" fill="hold" nodeType="withEffect">
                                  <p:stCondLst>
                                    <p:cond delay="0"/>
                                  </p:stCondLst>
                                  <p:childTnLst>
                                    <p:set>
                                      <p:cBhvr>
                                        <p:cTn id="166" dur="1" fill="hold">
                                          <p:stCondLst>
                                            <p:cond delay="0"/>
                                          </p:stCondLst>
                                        </p:cTn>
                                        <p:tgtEl>
                                          <p:spTgt spid="88"/>
                                        </p:tgtEl>
                                        <p:attrNameLst>
                                          <p:attrName>style.visibility</p:attrName>
                                        </p:attrNameLst>
                                      </p:cBhvr>
                                      <p:to>
                                        <p:strVal val="visible"/>
                                      </p:to>
                                    </p:set>
                                    <p:animEffect transition="in" filter="box(in)">
                                      <p:cBhvr>
                                        <p:cTn id="167" dur="500"/>
                                        <p:tgtEl>
                                          <p:spTgt spid="88"/>
                                        </p:tgtEl>
                                      </p:cBhvr>
                                    </p:animEffect>
                                  </p:childTnLst>
                                </p:cTn>
                              </p:par>
                              <p:par>
                                <p:cTn id="168" presetID="4" presetClass="entr" presetSubtype="16" fill="hold" nodeType="withEffect">
                                  <p:stCondLst>
                                    <p:cond delay="0"/>
                                  </p:stCondLst>
                                  <p:childTnLst>
                                    <p:set>
                                      <p:cBhvr>
                                        <p:cTn id="169" dur="1" fill="hold">
                                          <p:stCondLst>
                                            <p:cond delay="0"/>
                                          </p:stCondLst>
                                        </p:cTn>
                                        <p:tgtEl>
                                          <p:spTgt spid="89"/>
                                        </p:tgtEl>
                                        <p:attrNameLst>
                                          <p:attrName>style.visibility</p:attrName>
                                        </p:attrNameLst>
                                      </p:cBhvr>
                                      <p:to>
                                        <p:strVal val="visible"/>
                                      </p:to>
                                    </p:set>
                                    <p:animEffect transition="in" filter="box(in)">
                                      <p:cBhvr>
                                        <p:cTn id="170" dur="500"/>
                                        <p:tgtEl>
                                          <p:spTgt spid="89"/>
                                        </p:tgtEl>
                                      </p:cBhvr>
                                    </p:animEffect>
                                  </p:childTnLst>
                                </p:cTn>
                              </p:par>
                              <p:par>
                                <p:cTn id="171" presetID="4" presetClass="entr" presetSubtype="16" fill="hold" nodeType="withEffect">
                                  <p:stCondLst>
                                    <p:cond delay="0"/>
                                  </p:stCondLst>
                                  <p:childTnLst>
                                    <p:set>
                                      <p:cBhvr>
                                        <p:cTn id="172" dur="1" fill="hold">
                                          <p:stCondLst>
                                            <p:cond delay="0"/>
                                          </p:stCondLst>
                                        </p:cTn>
                                        <p:tgtEl>
                                          <p:spTgt spid="90"/>
                                        </p:tgtEl>
                                        <p:attrNameLst>
                                          <p:attrName>style.visibility</p:attrName>
                                        </p:attrNameLst>
                                      </p:cBhvr>
                                      <p:to>
                                        <p:strVal val="visible"/>
                                      </p:to>
                                    </p:set>
                                    <p:animEffect transition="in" filter="box(in)">
                                      <p:cBhvr>
                                        <p:cTn id="173" dur="500"/>
                                        <p:tgtEl>
                                          <p:spTgt spid="90"/>
                                        </p:tgtEl>
                                      </p:cBhvr>
                                    </p:animEffect>
                                  </p:childTnLst>
                                </p:cTn>
                              </p:par>
                              <p:par>
                                <p:cTn id="174" presetID="4" presetClass="entr" presetSubtype="16" fill="hold" nodeType="withEffect">
                                  <p:stCondLst>
                                    <p:cond delay="0"/>
                                  </p:stCondLst>
                                  <p:childTnLst>
                                    <p:set>
                                      <p:cBhvr>
                                        <p:cTn id="175" dur="1" fill="hold">
                                          <p:stCondLst>
                                            <p:cond delay="0"/>
                                          </p:stCondLst>
                                        </p:cTn>
                                        <p:tgtEl>
                                          <p:spTgt spid="91"/>
                                        </p:tgtEl>
                                        <p:attrNameLst>
                                          <p:attrName>style.visibility</p:attrName>
                                        </p:attrNameLst>
                                      </p:cBhvr>
                                      <p:to>
                                        <p:strVal val="visible"/>
                                      </p:to>
                                    </p:set>
                                    <p:animEffect transition="in" filter="box(in)">
                                      <p:cBhvr>
                                        <p:cTn id="176" dur="500"/>
                                        <p:tgtEl>
                                          <p:spTgt spid="91"/>
                                        </p:tgtEl>
                                      </p:cBhvr>
                                    </p:animEffect>
                                  </p:childTnLst>
                                </p:cTn>
                              </p:par>
                              <p:par>
                                <p:cTn id="177" presetID="4" presetClass="entr" presetSubtype="16" fill="hold" nodeType="withEffect">
                                  <p:stCondLst>
                                    <p:cond delay="0"/>
                                  </p:stCondLst>
                                  <p:childTnLst>
                                    <p:set>
                                      <p:cBhvr>
                                        <p:cTn id="178" dur="1" fill="hold">
                                          <p:stCondLst>
                                            <p:cond delay="0"/>
                                          </p:stCondLst>
                                        </p:cTn>
                                        <p:tgtEl>
                                          <p:spTgt spid="92"/>
                                        </p:tgtEl>
                                        <p:attrNameLst>
                                          <p:attrName>style.visibility</p:attrName>
                                        </p:attrNameLst>
                                      </p:cBhvr>
                                      <p:to>
                                        <p:strVal val="visible"/>
                                      </p:to>
                                    </p:set>
                                    <p:animEffect transition="in" filter="box(in)">
                                      <p:cBhvr>
                                        <p:cTn id="179" dur="500"/>
                                        <p:tgtEl>
                                          <p:spTgt spid="92"/>
                                        </p:tgtEl>
                                      </p:cBhvr>
                                    </p:animEffect>
                                  </p:childTnLst>
                                </p:cTn>
                              </p:par>
                              <p:par>
                                <p:cTn id="180" presetID="4" presetClass="entr" presetSubtype="16" fill="hold" nodeType="withEffect">
                                  <p:stCondLst>
                                    <p:cond delay="0"/>
                                  </p:stCondLst>
                                  <p:childTnLst>
                                    <p:set>
                                      <p:cBhvr>
                                        <p:cTn id="181" dur="1" fill="hold">
                                          <p:stCondLst>
                                            <p:cond delay="0"/>
                                          </p:stCondLst>
                                        </p:cTn>
                                        <p:tgtEl>
                                          <p:spTgt spid="93"/>
                                        </p:tgtEl>
                                        <p:attrNameLst>
                                          <p:attrName>style.visibility</p:attrName>
                                        </p:attrNameLst>
                                      </p:cBhvr>
                                      <p:to>
                                        <p:strVal val="visible"/>
                                      </p:to>
                                    </p:set>
                                    <p:animEffect transition="in" filter="box(in)">
                                      <p:cBhvr>
                                        <p:cTn id="182" dur="500"/>
                                        <p:tgtEl>
                                          <p:spTgt spid="93"/>
                                        </p:tgtEl>
                                      </p:cBhvr>
                                    </p:animEffect>
                                  </p:childTnLst>
                                </p:cTn>
                              </p:par>
                              <p:par>
                                <p:cTn id="183" presetID="4" presetClass="entr" presetSubtype="16" fill="hold" grpId="0" nodeType="withEffect">
                                  <p:stCondLst>
                                    <p:cond delay="0"/>
                                  </p:stCondLst>
                                  <p:childTnLst>
                                    <p:set>
                                      <p:cBhvr>
                                        <p:cTn id="184" dur="1" fill="hold">
                                          <p:stCondLst>
                                            <p:cond delay="0"/>
                                          </p:stCondLst>
                                        </p:cTn>
                                        <p:tgtEl>
                                          <p:spTgt spid="94"/>
                                        </p:tgtEl>
                                        <p:attrNameLst>
                                          <p:attrName>style.visibility</p:attrName>
                                        </p:attrNameLst>
                                      </p:cBhvr>
                                      <p:to>
                                        <p:strVal val="visible"/>
                                      </p:to>
                                    </p:set>
                                    <p:animEffect transition="in" filter="box(in)">
                                      <p:cBhvr>
                                        <p:cTn id="185" dur="500"/>
                                        <p:tgtEl>
                                          <p:spTgt spid="94"/>
                                        </p:tgtEl>
                                      </p:cBhvr>
                                    </p:animEffect>
                                  </p:childTnLst>
                                </p:cTn>
                              </p:par>
                              <p:par>
                                <p:cTn id="186" presetID="4" presetClass="entr" presetSubtype="16" fill="hold" nodeType="withEffect">
                                  <p:stCondLst>
                                    <p:cond delay="0"/>
                                  </p:stCondLst>
                                  <p:childTnLst>
                                    <p:set>
                                      <p:cBhvr>
                                        <p:cTn id="187" dur="1" fill="hold">
                                          <p:stCondLst>
                                            <p:cond delay="0"/>
                                          </p:stCondLst>
                                        </p:cTn>
                                        <p:tgtEl>
                                          <p:spTgt spid="95"/>
                                        </p:tgtEl>
                                        <p:attrNameLst>
                                          <p:attrName>style.visibility</p:attrName>
                                        </p:attrNameLst>
                                      </p:cBhvr>
                                      <p:to>
                                        <p:strVal val="visible"/>
                                      </p:to>
                                    </p:set>
                                    <p:animEffect transition="in" filter="box(in)">
                                      <p:cBhvr>
                                        <p:cTn id="188" dur="500"/>
                                        <p:tgtEl>
                                          <p:spTgt spid="95"/>
                                        </p:tgtEl>
                                      </p:cBhvr>
                                    </p:animEffect>
                                  </p:childTnLst>
                                </p:cTn>
                              </p:par>
                              <p:par>
                                <p:cTn id="189" presetID="4" presetClass="entr" presetSubtype="16" fill="hold" grpId="0" nodeType="withEffect">
                                  <p:stCondLst>
                                    <p:cond delay="0"/>
                                  </p:stCondLst>
                                  <p:childTnLst>
                                    <p:set>
                                      <p:cBhvr>
                                        <p:cTn id="190" dur="1" fill="hold">
                                          <p:stCondLst>
                                            <p:cond delay="0"/>
                                          </p:stCondLst>
                                        </p:cTn>
                                        <p:tgtEl>
                                          <p:spTgt spid="96"/>
                                        </p:tgtEl>
                                        <p:attrNameLst>
                                          <p:attrName>style.visibility</p:attrName>
                                        </p:attrNameLst>
                                      </p:cBhvr>
                                      <p:to>
                                        <p:strVal val="visible"/>
                                      </p:to>
                                    </p:set>
                                    <p:animEffect transition="in" filter="box(in)">
                                      <p:cBhvr>
                                        <p:cTn id="191" dur="500"/>
                                        <p:tgtEl>
                                          <p:spTgt spid="96"/>
                                        </p:tgtEl>
                                      </p:cBhvr>
                                    </p:animEffect>
                                  </p:childTnLst>
                                </p:cTn>
                              </p:par>
                              <p:par>
                                <p:cTn id="192" presetID="4" presetClass="entr" presetSubtype="16" fill="hold" grpId="0" nodeType="withEffect">
                                  <p:stCondLst>
                                    <p:cond delay="0"/>
                                  </p:stCondLst>
                                  <p:childTnLst>
                                    <p:set>
                                      <p:cBhvr>
                                        <p:cTn id="193" dur="1" fill="hold">
                                          <p:stCondLst>
                                            <p:cond delay="0"/>
                                          </p:stCondLst>
                                        </p:cTn>
                                        <p:tgtEl>
                                          <p:spTgt spid="97"/>
                                        </p:tgtEl>
                                        <p:attrNameLst>
                                          <p:attrName>style.visibility</p:attrName>
                                        </p:attrNameLst>
                                      </p:cBhvr>
                                      <p:to>
                                        <p:strVal val="visible"/>
                                      </p:to>
                                    </p:set>
                                    <p:animEffect transition="in" filter="box(in)">
                                      <p:cBhvr>
                                        <p:cTn id="194" dur="500"/>
                                        <p:tgtEl>
                                          <p:spTgt spid="97"/>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blinds(horizontal)">
                                      <p:cBhvr>
                                        <p:cTn id="19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p:bldP spid="45" grpId="0"/>
      <p:bldP spid="65" grpId="0"/>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82" grpId="0"/>
      <p:bldP spid="83" grpId="0"/>
      <p:bldP spid="94" grpId="0"/>
      <p:bldP spid="96" grpId="0"/>
      <p:bldP spid="97" grpId="0" animBg="1"/>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315200" cy="5970865"/>
          </a:xfrm>
          <a:prstGeom prst="rect">
            <a:avLst/>
          </a:prstGeom>
          <a:noFill/>
        </p:spPr>
        <p:txBody>
          <a:bodyPr wrap="square" rtlCol="0">
            <a:spAutoFit/>
          </a:bodyPr>
          <a:lstStyle/>
          <a:p>
            <a:pPr algn="ctr"/>
            <a:r>
              <a:rPr lang="en-US" sz="2400" dirty="0" smtClean="0"/>
              <a:t>The crystal field stabilization energy (CFSE) </a:t>
            </a:r>
          </a:p>
          <a:p>
            <a:endParaRPr lang="en-US" dirty="0" smtClean="0"/>
          </a:p>
          <a:p>
            <a:pPr algn="just"/>
            <a:r>
              <a:rPr lang="en-US" sz="2000" b="1" dirty="0" smtClean="0">
                <a:solidFill>
                  <a:srgbClr val="0070C0"/>
                </a:solidFill>
              </a:rPr>
              <a:t>The stability that results from placing a transition metal ion in the crystal field generated by a set of </a:t>
            </a:r>
            <a:r>
              <a:rPr lang="en-US" sz="2000" b="1" dirty="0" err="1" smtClean="0">
                <a:solidFill>
                  <a:srgbClr val="0070C0"/>
                </a:solidFill>
              </a:rPr>
              <a:t>ligands</a:t>
            </a:r>
            <a:r>
              <a:rPr lang="en-US" sz="2000" b="1" dirty="0" smtClean="0">
                <a:solidFill>
                  <a:srgbClr val="0070C0"/>
                </a:solidFill>
              </a:rPr>
              <a:t>. </a:t>
            </a:r>
          </a:p>
          <a:p>
            <a:pPr algn="just"/>
            <a:endParaRPr lang="en-US" sz="2000" b="1" dirty="0" smtClean="0"/>
          </a:p>
          <a:p>
            <a:pPr algn="just"/>
            <a:r>
              <a:rPr lang="en-US" sz="2000" b="1" dirty="0" smtClean="0">
                <a:solidFill>
                  <a:srgbClr val="00B050"/>
                </a:solidFill>
              </a:rPr>
              <a:t>It arises due to the fact that when the </a:t>
            </a:r>
            <a:r>
              <a:rPr lang="en-US" sz="2000" b="1" i="1" dirty="0" smtClean="0">
                <a:solidFill>
                  <a:srgbClr val="00B050"/>
                </a:solidFill>
              </a:rPr>
              <a:t>d</a:t>
            </a:r>
            <a:r>
              <a:rPr lang="en-US" sz="2000" b="1" dirty="0" smtClean="0">
                <a:solidFill>
                  <a:srgbClr val="00B050"/>
                </a:solidFill>
              </a:rPr>
              <a:t>-</a:t>
            </a:r>
            <a:r>
              <a:rPr lang="en-US" sz="2000" b="1" dirty="0" err="1" smtClean="0">
                <a:solidFill>
                  <a:srgbClr val="00B050"/>
                </a:solidFill>
              </a:rPr>
              <a:t>orbitals</a:t>
            </a:r>
            <a:r>
              <a:rPr lang="en-US" sz="2000" b="1" dirty="0" smtClean="0">
                <a:solidFill>
                  <a:srgbClr val="00B050"/>
                </a:solidFill>
              </a:rPr>
              <a:t> are split in a </a:t>
            </a:r>
            <a:r>
              <a:rPr lang="en-US" sz="2000" b="1" dirty="0" err="1" smtClean="0">
                <a:solidFill>
                  <a:srgbClr val="00B050"/>
                </a:solidFill>
              </a:rPr>
              <a:t>ligand</a:t>
            </a:r>
            <a:r>
              <a:rPr lang="en-US" sz="2000" b="1" dirty="0" smtClean="0">
                <a:solidFill>
                  <a:srgbClr val="00B050"/>
                </a:solidFill>
              </a:rPr>
              <a:t> field, some of them become lower in energy than before with respect to a spherical field in which all five </a:t>
            </a:r>
            <a:r>
              <a:rPr lang="en-US" sz="2000" b="1" i="1" dirty="0" smtClean="0">
                <a:solidFill>
                  <a:srgbClr val="00B050"/>
                </a:solidFill>
              </a:rPr>
              <a:t>d</a:t>
            </a:r>
            <a:r>
              <a:rPr lang="en-US" sz="2000" b="1" dirty="0" smtClean="0">
                <a:solidFill>
                  <a:srgbClr val="00B050"/>
                </a:solidFill>
              </a:rPr>
              <a:t>-</a:t>
            </a:r>
            <a:r>
              <a:rPr lang="en-US" sz="2000" b="1" dirty="0" err="1" smtClean="0">
                <a:solidFill>
                  <a:srgbClr val="00B050"/>
                </a:solidFill>
              </a:rPr>
              <a:t>orbitals</a:t>
            </a:r>
            <a:r>
              <a:rPr lang="en-US" sz="2000" b="1" dirty="0" smtClean="0">
                <a:solidFill>
                  <a:srgbClr val="00B050"/>
                </a:solidFill>
              </a:rPr>
              <a:t> were degenerate</a:t>
            </a:r>
            <a:r>
              <a:rPr lang="en-US" sz="2000" b="1" dirty="0" smtClean="0"/>
              <a:t>. </a:t>
            </a:r>
          </a:p>
          <a:p>
            <a:pPr algn="just"/>
            <a:endParaRPr lang="en-US" sz="2000" b="1" dirty="0" smtClean="0"/>
          </a:p>
          <a:p>
            <a:pPr algn="just"/>
            <a:r>
              <a:rPr lang="en-US" sz="2000" b="1" dirty="0" smtClean="0">
                <a:solidFill>
                  <a:srgbClr val="FF0000"/>
                </a:solidFill>
              </a:rPr>
              <a:t>For example, in an octahedral case, the </a:t>
            </a:r>
            <a:r>
              <a:rPr lang="en-US" sz="2000" b="1" i="1" dirty="0" smtClean="0">
                <a:solidFill>
                  <a:srgbClr val="FF0000"/>
                </a:solidFill>
              </a:rPr>
              <a:t>t</a:t>
            </a:r>
            <a:r>
              <a:rPr lang="en-US" sz="2000" b="1" i="1" baseline="-25000" dirty="0" smtClean="0">
                <a:solidFill>
                  <a:srgbClr val="FF0000"/>
                </a:solidFill>
              </a:rPr>
              <a:t>2g</a:t>
            </a:r>
            <a:r>
              <a:rPr lang="en-US" sz="2000" b="1" dirty="0" smtClean="0">
                <a:solidFill>
                  <a:srgbClr val="FF0000"/>
                </a:solidFill>
              </a:rPr>
              <a:t> set becomes lower in energy with respect to the </a:t>
            </a:r>
            <a:r>
              <a:rPr lang="en-US" sz="2000" b="1" dirty="0" err="1" smtClean="0">
                <a:solidFill>
                  <a:srgbClr val="FF0000"/>
                </a:solidFill>
              </a:rPr>
              <a:t>barycenter</a:t>
            </a:r>
            <a:r>
              <a:rPr lang="en-US" sz="2000" b="1" dirty="0" smtClean="0">
                <a:solidFill>
                  <a:srgbClr val="FF0000"/>
                </a:solidFill>
              </a:rPr>
              <a:t>. As a result, if there are any electrons occupying these </a:t>
            </a:r>
            <a:r>
              <a:rPr lang="en-US" sz="2000" b="1" i="1" dirty="0" smtClean="0">
                <a:solidFill>
                  <a:srgbClr val="FF0000"/>
                </a:solidFill>
              </a:rPr>
              <a:t>t</a:t>
            </a:r>
            <a:r>
              <a:rPr lang="en-US" sz="2000" b="1" i="1" baseline="-25000" dirty="0" smtClean="0">
                <a:solidFill>
                  <a:srgbClr val="FF0000"/>
                </a:solidFill>
              </a:rPr>
              <a:t>2g</a:t>
            </a:r>
            <a:r>
              <a:rPr lang="en-US" sz="2000" b="1" dirty="0" smtClean="0">
                <a:solidFill>
                  <a:srgbClr val="FF0000"/>
                </a:solidFill>
              </a:rPr>
              <a:t>orbitals, the metal ion is more stable in the </a:t>
            </a:r>
            <a:r>
              <a:rPr lang="en-US" sz="2000" b="1" dirty="0" err="1" smtClean="0">
                <a:solidFill>
                  <a:srgbClr val="FF0000"/>
                </a:solidFill>
              </a:rPr>
              <a:t>ligand</a:t>
            </a:r>
            <a:r>
              <a:rPr lang="en-US" sz="2000" b="1" dirty="0" smtClean="0">
                <a:solidFill>
                  <a:srgbClr val="FF0000"/>
                </a:solidFill>
              </a:rPr>
              <a:t> field relative to the </a:t>
            </a:r>
            <a:r>
              <a:rPr lang="en-US" sz="2000" b="1" dirty="0" err="1" smtClean="0">
                <a:solidFill>
                  <a:srgbClr val="FF0000"/>
                </a:solidFill>
              </a:rPr>
              <a:t>barycenter</a:t>
            </a:r>
            <a:r>
              <a:rPr lang="en-US" sz="2000" b="1" dirty="0" smtClean="0">
                <a:solidFill>
                  <a:srgbClr val="FF0000"/>
                </a:solidFill>
              </a:rPr>
              <a:t> by an amount known as the CFSE.</a:t>
            </a:r>
          </a:p>
          <a:p>
            <a:pPr algn="just"/>
            <a:endParaRPr lang="en-US" sz="2000" b="1" dirty="0" smtClean="0"/>
          </a:p>
          <a:p>
            <a:pPr algn="just"/>
            <a:r>
              <a:rPr lang="en-US" sz="2000" b="1" dirty="0" smtClean="0">
                <a:solidFill>
                  <a:schemeClr val="tx2"/>
                </a:solidFill>
              </a:rPr>
              <a:t> Conversely, the </a:t>
            </a:r>
            <a:r>
              <a:rPr lang="en-US" sz="2000" b="1" i="1" dirty="0" err="1" smtClean="0">
                <a:solidFill>
                  <a:schemeClr val="tx2"/>
                </a:solidFill>
              </a:rPr>
              <a:t>e</a:t>
            </a:r>
            <a:r>
              <a:rPr lang="en-US" sz="2000" b="1" i="1" baseline="-25000" dirty="0" err="1" smtClean="0">
                <a:solidFill>
                  <a:schemeClr val="tx2"/>
                </a:solidFill>
              </a:rPr>
              <a:t>g</a:t>
            </a:r>
            <a:r>
              <a:rPr lang="en-US" sz="2000" b="1" dirty="0" smtClean="0">
                <a:solidFill>
                  <a:schemeClr val="tx2"/>
                </a:solidFill>
              </a:rPr>
              <a:t> </a:t>
            </a:r>
            <a:r>
              <a:rPr lang="en-US" sz="2000" b="1" dirty="0" err="1" smtClean="0">
                <a:solidFill>
                  <a:schemeClr val="tx2"/>
                </a:solidFill>
              </a:rPr>
              <a:t>orbitals</a:t>
            </a:r>
            <a:r>
              <a:rPr lang="en-US" sz="2000" b="1" dirty="0" smtClean="0">
                <a:solidFill>
                  <a:schemeClr val="tx2"/>
                </a:solidFill>
              </a:rPr>
              <a:t> (in the octahedral case) are higher in energy with respect to the </a:t>
            </a:r>
            <a:r>
              <a:rPr lang="en-US" sz="2000" b="1" dirty="0" err="1" smtClean="0">
                <a:solidFill>
                  <a:schemeClr val="tx2"/>
                </a:solidFill>
              </a:rPr>
              <a:t>barycenter</a:t>
            </a:r>
            <a:r>
              <a:rPr lang="en-US" sz="2000" b="1" dirty="0" smtClean="0">
                <a:solidFill>
                  <a:schemeClr val="tx2"/>
                </a:solidFill>
              </a:rPr>
              <a:t>, so having  electrons in these </a:t>
            </a:r>
            <a:r>
              <a:rPr lang="en-US" sz="2000" b="1" dirty="0" err="1" smtClean="0">
                <a:solidFill>
                  <a:schemeClr val="tx2"/>
                </a:solidFill>
              </a:rPr>
              <a:t>orbitals</a:t>
            </a:r>
            <a:r>
              <a:rPr lang="en-US" sz="2000" b="1" dirty="0" smtClean="0">
                <a:solidFill>
                  <a:schemeClr val="tx2"/>
                </a:solidFill>
              </a:rPr>
              <a:t> reduces the amount of CFSE.</a:t>
            </a:r>
            <a:endParaRPr lang="en-US" sz="2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61b97f9e57088bd249f19fc04f5b1a.jpg"/>
          <p:cNvPicPr>
            <a:picLocks noChangeAspect="1"/>
          </p:cNvPicPr>
          <p:nvPr/>
        </p:nvPicPr>
        <p:blipFill>
          <a:blip r:embed="rId2" cstate="print"/>
          <a:stretch>
            <a:fillRect/>
          </a:stretch>
        </p:blipFill>
        <p:spPr>
          <a:xfrm>
            <a:off x="5029200" y="3581400"/>
            <a:ext cx="4114800" cy="3078028"/>
          </a:xfrm>
          <a:prstGeom prst="rect">
            <a:avLst/>
          </a:prstGeom>
        </p:spPr>
      </p:pic>
      <p:graphicFrame>
        <p:nvGraphicFramePr>
          <p:cNvPr id="28935" name="Group 263"/>
          <p:cNvGraphicFramePr>
            <a:graphicFrameLocks noGrp="1"/>
          </p:cNvGraphicFramePr>
          <p:nvPr/>
        </p:nvGraphicFramePr>
        <p:xfrm>
          <a:off x="228600" y="152400"/>
          <a:ext cx="6324601" cy="6026785"/>
        </p:xfrm>
        <a:graphic>
          <a:graphicData uri="http://schemas.openxmlformats.org/drawingml/2006/table">
            <a:tbl>
              <a:tblPr/>
              <a:tblGrid>
                <a:gridCol w="936978"/>
                <a:gridCol w="1717306"/>
                <a:gridCol w="1718769"/>
                <a:gridCol w="1951548"/>
              </a:tblGrid>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rPr>
                        <a:t>d</a:t>
                      </a:r>
                      <a:r>
                        <a:rPr kumimoji="0" lang="en-US" sz="2400" b="0" i="0" u="none" strike="noStrike" cap="none" normalizeH="0" baseline="30000" dirty="0" err="1" smtClean="0">
                          <a:ln>
                            <a:noFill/>
                          </a:ln>
                          <a:solidFill>
                            <a:schemeClr val="tx1"/>
                          </a:solidFill>
                          <a:effectLst/>
                          <a:latin typeface="Arial" charset="0"/>
                        </a:rPr>
                        <a:t>n</a:t>
                      </a:r>
                      <a:endParaRPr kumimoji="0" lang="en-IN"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Mag</a:t>
                      </a:r>
                      <a:r>
                        <a:rPr kumimoji="0" lang="en-US" sz="2000" b="0" i="0" u="none" strike="noStrike" cap="none" normalizeH="0" baseline="0" dirty="0" smtClean="0">
                          <a:ln>
                            <a:noFill/>
                          </a:ln>
                          <a:solidFill>
                            <a:schemeClr val="tx1"/>
                          </a:solidFill>
                          <a:effectLst/>
                          <a:latin typeface="Arial" charset="0"/>
                        </a:rPr>
                        <a:t> moment</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Elec. </a:t>
                      </a:r>
                      <a:r>
                        <a:rPr kumimoji="0" lang="en-US" sz="2000" b="0" i="0" u="none" strike="noStrike" cap="none" normalizeH="0" baseline="0" dirty="0" err="1" smtClean="0">
                          <a:ln>
                            <a:noFill/>
                          </a:ln>
                          <a:solidFill>
                            <a:schemeClr val="tx1"/>
                          </a:solidFill>
                          <a:effectLst/>
                          <a:latin typeface="Arial" charset="0"/>
                        </a:rPr>
                        <a:t>Config</a:t>
                      </a:r>
                      <a:r>
                        <a:rPr kumimoji="0" lang="en-US" sz="2000" b="0" i="0" u="none" strike="noStrike" cap="none" normalizeH="0" baseline="0" dirty="0" smtClean="0">
                          <a:ln>
                            <a:noFill/>
                          </a:ln>
                          <a:solidFill>
                            <a:schemeClr val="tx1"/>
                          </a:solidFill>
                          <a:effectLst/>
                          <a:latin typeface="Arial" charset="0"/>
                        </a:rPr>
                        <a:t>.</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CFSE</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1</a:t>
                      </a:r>
                      <a:endParaRPr kumimoji="0" lang="en-IN" sz="2000" b="0" i="0" u="none" strike="noStrike" cap="none" normalizeH="0" baseline="3000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1.73  BM</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t>
                      </a:r>
                      <a:r>
                        <a:rPr kumimoji="0" lang="en-US" sz="2000" b="0" i="0" u="none" strike="noStrike" cap="none" normalizeH="0" baseline="-25000" dirty="0" smtClean="0">
                          <a:ln>
                            <a:noFill/>
                          </a:ln>
                          <a:solidFill>
                            <a:schemeClr val="tx1"/>
                          </a:solidFill>
                          <a:effectLst/>
                          <a:latin typeface="Arial" charset="0"/>
                        </a:rPr>
                        <a:t>2g</a:t>
                      </a:r>
                      <a:r>
                        <a:rPr kumimoji="0" lang="en-US" sz="2000" b="0" i="0" u="none" strike="noStrike" cap="none" normalizeH="0" baseline="30000" dirty="0" smtClean="0">
                          <a:ln>
                            <a:noFill/>
                          </a:ln>
                          <a:solidFill>
                            <a:schemeClr val="tx1"/>
                          </a:solidFill>
                          <a:effectLst/>
                          <a:latin typeface="Arial" charset="0"/>
                        </a:rPr>
                        <a:t>1</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-0.4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US" sz="2000" b="0" i="0" u="none" strike="noStrike" cap="none" normalizeH="0" baseline="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2</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2.83  BM</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t>
                      </a:r>
                      <a:r>
                        <a:rPr kumimoji="0" lang="en-US" sz="2000" b="0" i="0" u="none" strike="noStrike" cap="none" normalizeH="0" baseline="-25000" dirty="0" smtClean="0">
                          <a:ln>
                            <a:noFill/>
                          </a:ln>
                          <a:solidFill>
                            <a:schemeClr val="tx1"/>
                          </a:solidFill>
                          <a:effectLst/>
                          <a:latin typeface="Arial" charset="0"/>
                        </a:rPr>
                        <a:t>2g</a:t>
                      </a:r>
                      <a:r>
                        <a:rPr kumimoji="0" lang="en-US" sz="2000" b="0" i="0" u="none" strike="noStrike" cap="none" normalizeH="0" baseline="30000" dirty="0" smtClean="0">
                          <a:ln>
                            <a:noFill/>
                          </a:ln>
                          <a:solidFill>
                            <a:schemeClr val="tx1"/>
                          </a:solidFill>
                          <a:effectLst/>
                          <a:latin typeface="Arial" charset="0"/>
                        </a:rPr>
                        <a:t>2</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-0.8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3</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3.87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t>
                      </a:r>
                      <a:r>
                        <a:rPr kumimoji="0" lang="en-US" sz="2000" b="0" i="0" u="none" strike="noStrike" cap="none" normalizeH="0" baseline="-25000" dirty="0" smtClean="0">
                          <a:ln>
                            <a:noFill/>
                          </a:ln>
                          <a:solidFill>
                            <a:schemeClr val="tx1"/>
                          </a:solidFill>
                          <a:effectLst/>
                          <a:latin typeface="Arial" charset="0"/>
                        </a:rPr>
                        <a:t>2g</a:t>
                      </a:r>
                      <a:r>
                        <a:rPr kumimoji="0" lang="en-US" sz="2000" b="0" i="0" u="none" strike="noStrike" cap="none" normalizeH="0" baseline="30000" dirty="0" smtClean="0">
                          <a:ln>
                            <a:noFill/>
                          </a:ln>
                          <a:solidFill>
                            <a:schemeClr val="tx1"/>
                          </a:solidFill>
                          <a:effectLst/>
                          <a:latin typeface="Arial" charset="0"/>
                        </a:rPr>
                        <a:t>3</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-1.2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a:t>
                      </a:r>
                      <a:r>
                        <a:rPr kumimoji="0" lang="en-US" sz="2000" b="0" i="0" u="none" strike="noStrike" cap="none" normalizeH="0" baseline="30000" smtClean="0">
                          <a:ln>
                            <a:noFill/>
                          </a:ln>
                          <a:solidFill>
                            <a:schemeClr val="tx1"/>
                          </a:solidFill>
                          <a:effectLst/>
                          <a:latin typeface="Arial" charset="0"/>
                        </a:rPr>
                        <a:t>4</a:t>
                      </a:r>
                      <a:endParaRPr kumimoji="0" lang="en-IN"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4.90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3</a:t>
                      </a:r>
                      <a:r>
                        <a:rPr kumimoji="0" lang="en-US" sz="2000" b="0" i="0" u="none" strike="noStrike" cap="none" normalizeH="0" baseline="0" smtClean="0">
                          <a:ln>
                            <a:noFill/>
                          </a:ln>
                          <a:solidFill>
                            <a:schemeClr val="tx1"/>
                          </a:solidFill>
                          <a:effectLst/>
                          <a:latin typeface="Arial" charset="0"/>
                        </a:rPr>
                        <a:t> e</a:t>
                      </a:r>
                      <a:r>
                        <a:rPr kumimoji="0" lang="en-US" sz="2000" b="0" i="0" u="none" strike="noStrike" cap="none" normalizeH="0" baseline="-25000" smtClean="0">
                          <a:ln>
                            <a:noFill/>
                          </a:ln>
                          <a:solidFill>
                            <a:schemeClr val="tx1"/>
                          </a:solidFill>
                          <a:effectLst/>
                          <a:latin typeface="Arial" charset="0"/>
                        </a:rPr>
                        <a:t>g</a:t>
                      </a:r>
                      <a:r>
                        <a:rPr kumimoji="0" lang="en-US" sz="2000" b="0" i="0" u="none" strike="noStrike" cap="none" normalizeH="0" baseline="30000" smtClean="0">
                          <a:ln>
                            <a:noFill/>
                          </a:ln>
                          <a:solidFill>
                            <a:schemeClr val="tx1"/>
                          </a:solidFill>
                          <a:effectLst/>
                          <a:latin typeface="Arial" charset="0"/>
                        </a:rPr>
                        <a:t>1</a:t>
                      </a:r>
                      <a:endParaRPr kumimoji="0" lang="en-IN"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-0.6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a:t>
                      </a:r>
                      <a:r>
                        <a:rPr kumimoji="0" lang="en-US" sz="2000" b="0" i="0" u="none" strike="noStrike" cap="none" normalizeH="0" baseline="30000" smtClean="0">
                          <a:ln>
                            <a:noFill/>
                          </a:ln>
                          <a:solidFill>
                            <a:schemeClr val="tx1"/>
                          </a:solidFill>
                          <a:effectLst/>
                          <a:latin typeface="Arial" charset="0"/>
                        </a:rPr>
                        <a:t>4 </a:t>
                      </a:r>
                      <a:r>
                        <a:rPr kumimoji="0" lang="en-US" sz="2000" b="0" i="0" u="none" strike="noStrike" cap="none" normalizeH="0" baseline="0" smtClean="0">
                          <a:ln>
                            <a:noFill/>
                          </a:ln>
                          <a:solidFill>
                            <a:schemeClr val="tx1"/>
                          </a:solidFill>
                          <a:effectLst/>
                          <a:latin typeface="Arial" charset="0"/>
                        </a:rPr>
                        <a:t>LS</a:t>
                      </a:r>
                      <a:endParaRPr kumimoji="0" lang="en-IN"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2.83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4</a:t>
                      </a:r>
                      <a:endParaRPr kumimoji="0" lang="en-IN"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-1.6 </a:t>
                      </a:r>
                      <a:r>
                        <a:rPr kumimoji="0" lang="en-US" sz="2000" b="0" i="0" u="none" strike="noStrike" cap="none" normalizeH="0" baseline="0" smtClean="0">
                          <a:ln>
                            <a:noFill/>
                          </a:ln>
                          <a:solidFill>
                            <a:schemeClr val="tx1"/>
                          </a:solidFill>
                          <a:effectLst/>
                          <a:latin typeface="Arial" charset="0"/>
                          <a:sym typeface="Symbol" pitchFamily="18" charset="2"/>
                        </a:rPr>
                        <a:t></a:t>
                      </a:r>
                      <a:r>
                        <a:rPr kumimoji="0" lang="en-US" sz="2000" b="0" i="0" u="none" strike="noStrike" cap="none" normalizeH="0" baseline="-25000" smtClean="0">
                          <a:ln>
                            <a:noFill/>
                          </a:ln>
                          <a:solidFill>
                            <a:schemeClr val="tx1"/>
                          </a:solidFill>
                          <a:effectLst/>
                          <a:latin typeface="Arial" charset="0"/>
                          <a:sym typeface="Symbol" pitchFamily="18" charset="2"/>
                        </a:rPr>
                        <a:t>o </a:t>
                      </a:r>
                      <a:r>
                        <a:rPr kumimoji="0" lang="en-US" sz="2000" b="0" i="0" u="none" strike="noStrike" cap="none" normalizeH="0" baseline="0" smtClean="0">
                          <a:ln>
                            <a:noFill/>
                          </a:ln>
                          <a:solidFill>
                            <a:schemeClr val="tx1"/>
                          </a:solidFill>
                          <a:effectLst/>
                          <a:latin typeface="Arial" charset="0"/>
                          <a:sym typeface="Symbol" pitchFamily="18" charset="2"/>
                        </a:rPr>
                        <a:t>+P</a:t>
                      </a:r>
                      <a:endParaRPr kumimoji="0" lang="en-IN" sz="2000" b="0"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5</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5.92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t>
                      </a:r>
                      <a:r>
                        <a:rPr kumimoji="0" lang="en-US" sz="2000" b="0" i="0" u="none" strike="noStrike" cap="none" normalizeH="0" baseline="-25000" dirty="0" smtClean="0">
                          <a:ln>
                            <a:noFill/>
                          </a:ln>
                          <a:solidFill>
                            <a:schemeClr val="tx1"/>
                          </a:solidFill>
                          <a:effectLst/>
                          <a:latin typeface="Arial" charset="0"/>
                        </a:rPr>
                        <a:t>2g</a:t>
                      </a:r>
                      <a:r>
                        <a:rPr kumimoji="0" lang="en-US" sz="2000" b="0" i="0" u="none" strike="noStrike" cap="none" normalizeH="0" baseline="30000" dirty="0" smtClean="0">
                          <a:ln>
                            <a:noFill/>
                          </a:ln>
                          <a:solidFill>
                            <a:schemeClr val="tx1"/>
                          </a:solidFill>
                          <a:effectLst/>
                          <a:latin typeface="Arial" charset="0"/>
                        </a:rPr>
                        <a:t>3</a:t>
                      </a:r>
                      <a:r>
                        <a:rPr kumimoji="0" lang="en-US" sz="2000" b="0" i="0" u="none" strike="noStrike" cap="none" normalizeH="0" baseline="0" dirty="0" smtClean="0">
                          <a:ln>
                            <a:noFill/>
                          </a:ln>
                          <a:solidFill>
                            <a:schemeClr val="tx1"/>
                          </a:solidFill>
                          <a:effectLst/>
                          <a:latin typeface="Arial" charset="0"/>
                        </a:rPr>
                        <a:t> e</a:t>
                      </a:r>
                      <a:r>
                        <a:rPr kumimoji="0" lang="en-US" sz="2000" b="0" i="0" u="none" strike="noStrike" cap="none" normalizeH="0" baseline="-25000" dirty="0" smtClean="0">
                          <a:ln>
                            <a:noFill/>
                          </a:ln>
                          <a:solidFill>
                            <a:schemeClr val="tx1"/>
                          </a:solidFill>
                          <a:effectLst/>
                          <a:latin typeface="Arial" charset="0"/>
                        </a:rPr>
                        <a:t>g</a:t>
                      </a:r>
                      <a:r>
                        <a:rPr kumimoji="0" lang="en-US" sz="2000" b="0" i="0" u="none" strike="noStrike" cap="none" normalizeH="0" baseline="30000" dirty="0" smtClean="0">
                          <a:ln>
                            <a:noFill/>
                          </a:ln>
                          <a:solidFill>
                            <a:schemeClr val="tx1"/>
                          </a:solidFill>
                          <a:effectLst/>
                          <a:latin typeface="Arial" charset="0"/>
                        </a:rPr>
                        <a:t>2</a:t>
                      </a:r>
                      <a:endParaRPr kumimoji="0" lang="en-IN" sz="2000" b="0" i="0" u="none" strike="noStrike" cap="none" normalizeH="0" baseline="3000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 </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5</a:t>
                      </a:r>
                      <a:r>
                        <a:rPr kumimoji="0" lang="en-US" sz="2000" b="0" i="0" u="none" strike="noStrike" cap="none" normalizeH="0" baseline="0" dirty="0" smtClean="0">
                          <a:ln>
                            <a:noFill/>
                          </a:ln>
                          <a:solidFill>
                            <a:schemeClr val="tx1"/>
                          </a:solidFill>
                          <a:effectLst/>
                          <a:latin typeface="Arial" charset="0"/>
                        </a:rPr>
                        <a:t> LS</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1.73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5</a:t>
                      </a:r>
                      <a:endParaRPr kumimoji="0" lang="en-IN"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-2.0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 </a:t>
                      </a:r>
                      <a:r>
                        <a:rPr kumimoji="0" lang="en-US" sz="2000" b="0" i="0" u="none" strike="noStrike" cap="none" normalizeH="0" baseline="0" dirty="0" smtClean="0">
                          <a:ln>
                            <a:noFill/>
                          </a:ln>
                          <a:solidFill>
                            <a:schemeClr val="tx1"/>
                          </a:solidFill>
                          <a:effectLst/>
                          <a:latin typeface="Arial" charset="0"/>
                          <a:sym typeface="Symbol" pitchFamily="18" charset="2"/>
                        </a:rPr>
                        <a:t>+2P</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a:t>
                      </a:r>
                      <a:r>
                        <a:rPr kumimoji="0" lang="en-US" sz="2000" b="0" i="0" u="none" strike="noStrike" cap="none" normalizeH="0" baseline="30000" smtClean="0">
                          <a:ln>
                            <a:noFill/>
                          </a:ln>
                          <a:solidFill>
                            <a:schemeClr val="tx1"/>
                          </a:solidFill>
                          <a:effectLst/>
                          <a:latin typeface="Arial" charset="0"/>
                        </a:rPr>
                        <a:t>6</a:t>
                      </a:r>
                      <a:endParaRPr kumimoji="0" lang="en-IN"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4.90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4</a:t>
                      </a:r>
                      <a:r>
                        <a:rPr kumimoji="0" lang="en-US" sz="2000" b="0" i="0" u="none" strike="noStrike" cap="none" normalizeH="0" baseline="0" smtClean="0">
                          <a:ln>
                            <a:noFill/>
                          </a:ln>
                          <a:solidFill>
                            <a:schemeClr val="tx1"/>
                          </a:solidFill>
                          <a:effectLst/>
                          <a:latin typeface="Arial" charset="0"/>
                        </a:rPr>
                        <a:t> e</a:t>
                      </a:r>
                      <a:r>
                        <a:rPr kumimoji="0" lang="en-US" sz="2000" b="0" i="0" u="none" strike="noStrike" cap="none" normalizeH="0" baseline="-25000" smtClean="0">
                          <a:ln>
                            <a:noFill/>
                          </a:ln>
                          <a:solidFill>
                            <a:schemeClr val="tx1"/>
                          </a:solidFill>
                          <a:effectLst/>
                          <a:latin typeface="Arial" charset="0"/>
                        </a:rPr>
                        <a:t>g</a:t>
                      </a:r>
                      <a:r>
                        <a:rPr kumimoji="0" lang="en-US" sz="2000" b="0" i="0" u="none" strike="noStrike" cap="none" normalizeH="0" baseline="30000" smtClean="0">
                          <a:ln>
                            <a:noFill/>
                          </a:ln>
                          <a:solidFill>
                            <a:schemeClr val="tx1"/>
                          </a:solidFill>
                          <a:effectLst/>
                          <a:latin typeface="Arial" charset="0"/>
                        </a:rPr>
                        <a:t>2</a:t>
                      </a:r>
                      <a:endParaRPr kumimoji="0" lang="en-IN"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-0.4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6</a:t>
                      </a:r>
                      <a:r>
                        <a:rPr kumimoji="0" lang="en-US" sz="2000" b="0" i="0" u="none" strike="noStrike" cap="none" normalizeH="0" baseline="0" dirty="0" smtClean="0">
                          <a:ln>
                            <a:noFill/>
                          </a:ln>
                          <a:solidFill>
                            <a:schemeClr val="tx1"/>
                          </a:solidFill>
                          <a:effectLst/>
                          <a:latin typeface="Arial" charset="0"/>
                        </a:rPr>
                        <a:t> LS</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0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6</a:t>
                      </a:r>
                      <a:endParaRPr kumimoji="0" lang="en-IN" sz="20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-2.4 </a:t>
                      </a:r>
                      <a:r>
                        <a:rPr kumimoji="0" lang="en-US" sz="2000" b="0" i="0" u="none" strike="noStrike" cap="none" normalizeH="0" baseline="0" smtClean="0">
                          <a:ln>
                            <a:noFill/>
                          </a:ln>
                          <a:solidFill>
                            <a:schemeClr val="tx1"/>
                          </a:solidFill>
                          <a:effectLst/>
                          <a:latin typeface="Arial" charset="0"/>
                          <a:sym typeface="Symbol" pitchFamily="18" charset="2"/>
                        </a:rPr>
                        <a:t></a:t>
                      </a:r>
                      <a:r>
                        <a:rPr kumimoji="0" lang="en-US" sz="2000" b="0" i="0" u="none" strike="noStrike" cap="none" normalizeH="0" baseline="-25000" smtClean="0">
                          <a:ln>
                            <a:noFill/>
                          </a:ln>
                          <a:solidFill>
                            <a:schemeClr val="tx1"/>
                          </a:solidFill>
                          <a:effectLst/>
                          <a:latin typeface="Arial" charset="0"/>
                          <a:sym typeface="Symbol" pitchFamily="18" charset="2"/>
                        </a:rPr>
                        <a:t>o  </a:t>
                      </a:r>
                      <a:r>
                        <a:rPr kumimoji="0" lang="en-US" sz="2000" b="0" i="0" u="none" strike="noStrike" cap="none" normalizeH="0" baseline="0" smtClean="0">
                          <a:ln>
                            <a:noFill/>
                          </a:ln>
                          <a:solidFill>
                            <a:schemeClr val="tx1"/>
                          </a:solidFill>
                          <a:effectLst/>
                          <a:latin typeface="Arial" charset="0"/>
                          <a:sym typeface="Symbol" pitchFamily="18" charset="2"/>
                        </a:rPr>
                        <a:t>+2P</a:t>
                      </a:r>
                      <a:endParaRPr kumimoji="0" lang="en-IN" sz="2000" b="0" i="0" u="none" strike="noStrike" cap="none" normalizeH="0" baseline="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a:t>
                      </a:r>
                      <a:r>
                        <a:rPr kumimoji="0" lang="en-US" sz="2000" b="0" i="0" u="none" strike="noStrike" cap="none" normalizeH="0" baseline="30000" smtClean="0">
                          <a:ln>
                            <a:noFill/>
                          </a:ln>
                          <a:solidFill>
                            <a:schemeClr val="tx1"/>
                          </a:solidFill>
                          <a:effectLst/>
                          <a:latin typeface="Arial" charset="0"/>
                        </a:rPr>
                        <a:t>7</a:t>
                      </a:r>
                      <a:endParaRPr kumimoji="0" lang="en-IN"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3.87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5</a:t>
                      </a:r>
                      <a:r>
                        <a:rPr kumimoji="0" lang="en-US" sz="2000" b="0" i="0" u="none" strike="noStrike" cap="none" normalizeH="0" baseline="0" smtClean="0">
                          <a:ln>
                            <a:noFill/>
                          </a:ln>
                          <a:solidFill>
                            <a:schemeClr val="tx1"/>
                          </a:solidFill>
                          <a:effectLst/>
                          <a:latin typeface="Arial" charset="0"/>
                        </a:rPr>
                        <a:t> e</a:t>
                      </a:r>
                      <a:r>
                        <a:rPr kumimoji="0" lang="en-US" sz="2000" b="0" i="0" u="none" strike="noStrike" cap="none" normalizeH="0" baseline="-25000" smtClean="0">
                          <a:ln>
                            <a:noFill/>
                          </a:ln>
                          <a:solidFill>
                            <a:schemeClr val="tx1"/>
                          </a:solidFill>
                          <a:effectLst/>
                          <a:latin typeface="Arial" charset="0"/>
                        </a:rPr>
                        <a:t>g</a:t>
                      </a:r>
                      <a:r>
                        <a:rPr kumimoji="0" lang="en-US" sz="2000" b="0" i="0" u="none" strike="noStrike" cap="none" normalizeH="0" baseline="30000" smtClean="0">
                          <a:ln>
                            <a:noFill/>
                          </a:ln>
                          <a:solidFill>
                            <a:schemeClr val="tx1"/>
                          </a:solidFill>
                          <a:effectLst/>
                          <a:latin typeface="Arial" charset="0"/>
                        </a:rPr>
                        <a:t>2</a:t>
                      </a:r>
                      <a:endParaRPr kumimoji="0" lang="en-IN"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-0.8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7</a:t>
                      </a:r>
                      <a:r>
                        <a:rPr kumimoji="0" lang="en-US" sz="2000" b="0" i="0" u="none" strike="noStrike" cap="none" normalizeH="0" baseline="0" dirty="0" smtClean="0">
                          <a:ln>
                            <a:noFill/>
                          </a:ln>
                          <a:solidFill>
                            <a:schemeClr val="tx1"/>
                          </a:solidFill>
                          <a:effectLst/>
                          <a:latin typeface="Arial" charset="0"/>
                        </a:rPr>
                        <a:t> LS</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1.73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6</a:t>
                      </a:r>
                      <a:r>
                        <a:rPr kumimoji="0" lang="en-US" sz="2000" b="0" i="0" u="none" strike="noStrike" cap="none" normalizeH="0" baseline="0" smtClean="0">
                          <a:ln>
                            <a:noFill/>
                          </a:ln>
                          <a:solidFill>
                            <a:schemeClr val="tx1"/>
                          </a:solidFill>
                          <a:effectLst/>
                          <a:latin typeface="Arial" charset="0"/>
                        </a:rPr>
                        <a:t> e</a:t>
                      </a:r>
                      <a:r>
                        <a:rPr kumimoji="0" lang="en-US" sz="2000" b="0" i="0" u="none" strike="noStrike" cap="none" normalizeH="0" baseline="-25000" smtClean="0">
                          <a:ln>
                            <a:noFill/>
                          </a:ln>
                          <a:solidFill>
                            <a:schemeClr val="tx1"/>
                          </a:solidFill>
                          <a:effectLst/>
                          <a:latin typeface="Arial" charset="0"/>
                        </a:rPr>
                        <a:t>g</a:t>
                      </a:r>
                      <a:r>
                        <a:rPr kumimoji="0" lang="en-US" sz="2000" b="0" i="0" u="none" strike="noStrike" cap="none" normalizeH="0" baseline="30000" smtClean="0">
                          <a:ln>
                            <a:noFill/>
                          </a:ln>
                          <a:solidFill>
                            <a:schemeClr val="tx1"/>
                          </a:solidFill>
                          <a:effectLst/>
                          <a:latin typeface="Arial" charset="0"/>
                        </a:rPr>
                        <a:t>1</a:t>
                      </a:r>
                      <a:endParaRPr kumimoji="0" lang="en-IN" sz="20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-1.8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r>
                        <a:rPr kumimoji="0" lang="en-US" sz="2000" b="0" i="0" u="none" strike="noStrike" cap="none" normalizeH="0" baseline="0" dirty="0" smtClean="0">
                          <a:ln>
                            <a:noFill/>
                          </a:ln>
                          <a:solidFill>
                            <a:schemeClr val="tx1"/>
                          </a:solidFill>
                          <a:effectLst/>
                          <a:latin typeface="Arial" charset="0"/>
                          <a:sym typeface="Symbol" pitchFamily="18" charset="2"/>
                        </a:rPr>
                        <a:t>+ P</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a:t>
                      </a:r>
                      <a:r>
                        <a:rPr kumimoji="0" lang="en-US" sz="2000" b="0" i="0" u="none" strike="noStrike" cap="none" normalizeH="0" baseline="30000" smtClean="0">
                          <a:ln>
                            <a:noFill/>
                          </a:ln>
                          <a:solidFill>
                            <a:schemeClr val="tx1"/>
                          </a:solidFill>
                          <a:effectLst/>
                          <a:latin typeface="Arial" charset="0"/>
                        </a:rPr>
                        <a:t>8</a:t>
                      </a:r>
                      <a:endParaRPr kumimoji="0" lang="en-IN"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N" sz="2000" b="0" i="0" u="none" strike="noStrike" cap="none" normalizeH="0" baseline="0" dirty="0" smtClean="0">
                          <a:ln>
                            <a:noFill/>
                          </a:ln>
                          <a:solidFill>
                            <a:schemeClr val="tx1"/>
                          </a:solidFill>
                          <a:effectLst/>
                          <a:latin typeface="Arial" charset="0"/>
                        </a:rPr>
                        <a:t>2.83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a:t>
                      </a:r>
                      <a:r>
                        <a:rPr kumimoji="0" lang="en-US" sz="2000" b="0" i="0" u="none" strike="noStrike" cap="none" normalizeH="0" baseline="-25000" smtClean="0">
                          <a:ln>
                            <a:noFill/>
                          </a:ln>
                          <a:solidFill>
                            <a:schemeClr val="tx1"/>
                          </a:solidFill>
                          <a:effectLst/>
                          <a:latin typeface="Arial" charset="0"/>
                        </a:rPr>
                        <a:t>2g</a:t>
                      </a:r>
                      <a:r>
                        <a:rPr kumimoji="0" lang="en-US" sz="2000" b="0" i="0" u="none" strike="noStrike" cap="none" normalizeH="0" baseline="30000" smtClean="0">
                          <a:ln>
                            <a:noFill/>
                          </a:ln>
                          <a:solidFill>
                            <a:schemeClr val="tx1"/>
                          </a:solidFill>
                          <a:effectLst/>
                          <a:latin typeface="Arial" charset="0"/>
                        </a:rPr>
                        <a:t>6</a:t>
                      </a:r>
                      <a:r>
                        <a:rPr kumimoji="0" lang="en-US" sz="2000" b="0" i="0" u="none" strike="noStrike" cap="none" normalizeH="0" baseline="0" smtClean="0">
                          <a:ln>
                            <a:noFill/>
                          </a:ln>
                          <a:solidFill>
                            <a:schemeClr val="tx1"/>
                          </a:solidFill>
                          <a:effectLst/>
                          <a:latin typeface="Arial" charset="0"/>
                        </a:rPr>
                        <a:t> e</a:t>
                      </a:r>
                      <a:r>
                        <a:rPr kumimoji="0" lang="en-US" sz="2000" b="0" i="0" u="none" strike="noStrike" cap="none" normalizeH="0" baseline="-25000" smtClean="0">
                          <a:ln>
                            <a:noFill/>
                          </a:ln>
                          <a:solidFill>
                            <a:schemeClr val="tx1"/>
                          </a:solidFill>
                          <a:effectLst/>
                          <a:latin typeface="Arial" charset="0"/>
                        </a:rPr>
                        <a:t>g</a:t>
                      </a:r>
                      <a:r>
                        <a:rPr kumimoji="0" lang="en-US" sz="2000" b="0" i="0" u="none" strike="noStrike" cap="none" normalizeH="0" baseline="30000" smtClean="0">
                          <a:ln>
                            <a:noFill/>
                          </a:ln>
                          <a:solidFill>
                            <a:schemeClr val="tx1"/>
                          </a:solidFill>
                          <a:effectLst/>
                          <a:latin typeface="Arial" charset="0"/>
                        </a:rPr>
                        <a:t>2</a:t>
                      </a:r>
                      <a:endParaRPr kumimoji="0" lang="en-IN" sz="2000" b="0" i="0" u="none" strike="noStrike" cap="none" normalizeH="0" baseline="30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-0.1.2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d</a:t>
                      </a:r>
                      <a:r>
                        <a:rPr kumimoji="0" lang="en-US" sz="2000" b="0" i="0" u="none" strike="noStrike" cap="none" normalizeH="0" baseline="30000" smtClean="0">
                          <a:ln>
                            <a:noFill/>
                          </a:ln>
                          <a:solidFill>
                            <a:schemeClr val="tx1"/>
                          </a:solidFill>
                          <a:effectLst/>
                          <a:latin typeface="Arial" charset="0"/>
                        </a:rPr>
                        <a:t>9</a:t>
                      </a:r>
                      <a:endParaRPr kumimoji="0" lang="en-IN"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N" sz="2000" b="0" i="0" u="none" strike="noStrike" cap="none" normalizeH="0" baseline="0" dirty="0" smtClean="0">
                          <a:ln>
                            <a:noFill/>
                          </a:ln>
                          <a:solidFill>
                            <a:schemeClr val="tx1"/>
                          </a:solidFill>
                          <a:effectLst/>
                          <a:latin typeface="Arial" charset="0"/>
                        </a:rPr>
                        <a:t>1.73  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t>
                      </a:r>
                      <a:r>
                        <a:rPr kumimoji="0" lang="en-US" sz="2000" b="0" i="0" u="none" strike="noStrike" cap="none" normalizeH="0" baseline="-25000" dirty="0" smtClean="0">
                          <a:ln>
                            <a:noFill/>
                          </a:ln>
                          <a:solidFill>
                            <a:schemeClr val="tx1"/>
                          </a:solidFill>
                          <a:effectLst/>
                          <a:latin typeface="Arial" charset="0"/>
                        </a:rPr>
                        <a:t>2g</a:t>
                      </a:r>
                      <a:r>
                        <a:rPr kumimoji="0" lang="en-US" sz="2000" b="0" i="0" u="none" strike="noStrike" cap="none" normalizeH="0" baseline="30000" dirty="0" smtClean="0">
                          <a:ln>
                            <a:noFill/>
                          </a:ln>
                          <a:solidFill>
                            <a:schemeClr val="tx1"/>
                          </a:solidFill>
                          <a:effectLst/>
                          <a:latin typeface="Arial" charset="0"/>
                        </a:rPr>
                        <a:t>6</a:t>
                      </a:r>
                      <a:r>
                        <a:rPr kumimoji="0" lang="en-US" sz="2000" b="0" i="0" u="none" strike="noStrike" cap="none" normalizeH="0" baseline="0" dirty="0" smtClean="0">
                          <a:ln>
                            <a:noFill/>
                          </a:ln>
                          <a:solidFill>
                            <a:schemeClr val="tx1"/>
                          </a:solidFill>
                          <a:effectLst/>
                          <a:latin typeface="Arial" charset="0"/>
                        </a:rPr>
                        <a:t> e</a:t>
                      </a:r>
                      <a:r>
                        <a:rPr kumimoji="0" lang="en-US" sz="2000" b="0" i="0" u="none" strike="noStrike" cap="none" normalizeH="0" baseline="-25000" dirty="0" smtClean="0">
                          <a:ln>
                            <a:noFill/>
                          </a:ln>
                          <a:solidFill>
                            <a:schemeClr val="tx1"/>
                          </a:solidFill>
                          <a:effectLst/>
                          <a:latin typeface="Arial" charset="0"/>
                        </a:rPr>
                        <a:t>g</a:t>
                      </a:r>
                      <a:r>
                        <a:rPr kumimoji="0" lang="en-US" sz="2000" b="0" i="0" u="none" strike="noStrike" cap="none" normalizeH="0" baseline="30000" dirty="0" smtClean="0">
                          <a:ln>
                            <a:noFill/>
                          </a:ln>
                          <a:solidFill>
                            <a:schemeClr val="tx1"/>
                          </a:solidFill>
                          <a:effectLst/>
                          <a:latin typeface="Arial" charset="0"/>
                        </a:rPr>
                        <a:t>3</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-0.6 </a:t>
                      </a:r>
                      <a:r>
                        <a:rPr kumimoji="0" lang="en-US" sz="2000" b="0" i="0" u="none" strike="noStrike" cap="none" normalizeH="0" baseline="0" dirty="0" smtClean="0">
                          <a:ln>
                            <a:noFill/>
                          </a:ln>
                          <a:solidFill>
                            <a:schemeClr val="tx1"/>
                          </a:solidFill>
                          <a:effectLst/>
                          <a:latin typeface="Arial" charset="0"/>
                          <a:sym typeface="Symbol" pitchFamily="18" charset="2"/>
                        </a:rPr>
                        <a:t></a:t>
                      </a:r>
                      <a:r>
                        <a:rPr kumimoji="0" lang="en-US" sz="2000" b="0" i="0" u="none" strike="noStrike" cap="none" normalizeH="0" baseline="-25000" dirty="0" smtClean="0">
                          <a:ln>
                            <a:noFill/>
                          </a:ln>
                          <a:solidFill>
                            <a:schemeClr val="tx1"/>
                          </a:solidFill>
                          <a:effectLst/>
                          <a:latin typeface="Arial" charset="0"/>
                          <a:sym typeface="Symbol" pitchFamily="18" charset="2"/>
                        </a:rPr>
                        <a:t>o</a:t>
                      </a:r>
                      <a:endParaRPr kumimoji="0" lang="en-IN" sz="2000" b="0" i="0" u="none" strike="noStrike" cap="none" normalizeH="0" baseline="-2500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a:t>
                      </a:r>
                      <a:r>
                        <a:rPr kumimoji="0" lang="en-US" sz="2000" b="0" i="0" u="none" strike="noStrike" cap="none" normalizeH="0" baseline="30000" dirty="0" smtClean="0">
                          <a:ln>
                            <a:noFill/>
                          </a:ln>
                          <a:solidFill>
                            <a:schemeClr val="tx1"/>
                          </a:solidFill>
                          <a:effectLst/>
                          <a:latin typeface="Arial" charset="0"/>
                        </a:rPr>
                        <a:t>10</a:t>
                      </a:r>
                      <a:endParaRPr kumimoji="0" lang="en-IN"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a:t>
                      </a:r>
                      <a:r>
                        <a:rPr kumimoji="0" lang="en-US" sz="2000" b="0" i="0" u="none" strike="noStrike" cap="none" normalizeH="0" baseline="-25000" dirty="0" smtClean="0">
                          <a:ln>
                            <a:noFill/>
                          </a:ln>
                          <a:solidFill>
                            <a:schemeClr val="tx1"/>
                          </a:solidFill>
                          <a:effectLst/>
                          <a:latin typeface="Arial" charset="0"/>
                        </a:rPr>
                        <a:t>2g</a:t>
                      </a:r>
                      <a:r>
                        <a:rPr kumimoji="0" lang="en-US" sz="2000" b="0" i="0" u="none" strike="noStrike" cap="none" normalizeH="0" baseline="30000" dirty="0" smtClean="0">
                          <a:ln>
                            <a:noFill/>
                          </a:ln>
                          <a:solidFill>
                            <a:schemeClr val="tx1"/>
                          </a:solidFill>
                          <a:effectLst/>
                          <a:latin typeface="Arial" charset="0"/>
                        </a:rPr>
                        <a:t>6</a:t>
                      </a:r>
                      <a:r>
                        <a:rPr kumimoji="0" lang="en-US" sz="2000" b="0" i="0" u="none" strike="noStrike" cap="none" normalizeH="0" baseline="0" dirty="0" smtClean="0">
                          <a:ln>
                            <a:noFill/>
                          </a:ln>
                          <a:solidFill>
                            <a:schemeClr val="tx1"/>
                          </a:solidFill>
                          <a:effectLst/>
                          <a:latin typeface="Arial" charset="0"/>
                        </a:rPr>
                        <a:t> e</a:t>
                      </a:r>
                      <a:r>
                        <a:rPr kumimoji="0" lang="en-US" sz="2000" b="0" i="0" u="none" strike="noStrike" cap="none" normalizeH="0" baseline="-25000" dirty="0" smtClean="0">
                          <a:ln>
                            <a:noFill/>
                          </a:ln>
                          <a:solidFill>
                            <a:schemeClr val="tx1"/>
                          </a:solidFill>
                          <a:effectLst/>
                          <a:latin typeface="Arial" charset="0"/>
                        </a:rPr>
                        <a:t>g</a:t>
                      </a:r>
                      <a:r>
                        <a:rPr kumimoji="0" lang="en-US" sz="2000" b="0" i="0" u="none" strike="noStrike" cap="none" normalizeH="0" baseline="30000" dirty="0" smtClean="0">
                          <a:ln>
                            <a:noFill/>
                          </a:ln>
                          <a:solidFill>
                            <a:schemeClr val="tx1"/>
                          </a:solidFill>
                          <a:effectLst/>
                          <a:latin typeface="Arial" charset="0"/>
                        </a:rPr>
                        <a:t>4</a:t>
                      </a:r>
                      <a:endParaRPr kumimoji="0" lang="en-IN"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sym typeface="Symbol" pitchFamily="18" charset="2"/>
                        </a:rPr>
                        <a:t>0</a:t>
                      </a:r>
                      <a:endParaRPr kumimoji="0" lang="en-IN" sz="2000" b="0" i="0" u="none" strike="noStrike" cap="none" normalizeH="0" baseline="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8935"/>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6858000" cy="830997"/>
          </a:xfrm>
          <a:prstGeom prst="rect">
            <a:avLst/>
          </a:prstGeom>
          <a:solidFill>
            <a:srgbClr val="FFFF00"/>
          </a:solidFill>
        </p:spPr>
        <p:txBody>
          <a:bodyPr wrap="square" rtlCol="0">
            <a:spAutoFit/>
          </a:bodyPr>
          <a:lstStyle/>
          <a:p>
            <a:pPr algn="ctr"/>
            <a:r>
              <a:rPr lang="en-US" sz="2400" b="1" dirty="0" smtClean="0"/>
              <a:t>Factors affecting the magnitude of crystal field splitting, </a:t>
            </a:r>
            <a:r>
              <a:rPr lang="en-US" sz="2400" b="1" dirty="0" smtClean="0">
                <a:sym typeface="Symbol"/>
              </a:rPr>
              <a:t></a:t>
            </a:r>
            <a:r>
              <a:rPr lang="en-US" sz="2400" b="1" dirty="0" smtClean="0"/>
              <a:t> </a:t>
            </a:r>
            <a:endParaRPr lang="en-US" sz="2400" b="1" dirty="0"/>
          </a:p>
        </p:txBody>
      </p:sp>
      <p:sp>
        <p:nvSpPr>
          <p:cNvPr id="3" name="TextBox 2"/>
          <p:cNvSpPr txBox="1"/>
          <p:nvPr/>
        </p:nvSpPr>
        <p:spPr>
          <a:xfrm>
            <a:off x="1143000" y="1447800"/>
            <a:ext cx="7086600" cy="4401205"/>
          </a:xfrm>
          <a:prstGeom prst="rect">
            <a:avLst/>
          </a:prstGeom>
          <a:noFill/>
        </p:spPr>
        <p:txBody>
          <a:bodyPr wrap="square" rtlCol="0">
            <a:spAutoFit/>
          </a:bodyPr>
          <a:lstStyle/>
          <a:p>
            <a:pPr marL="342900" indent="-342900">
              <a:buFont typeface="+mj-lt"/>
              <a:buAutoNum type="arabicPeriod"/>
            </a:pPr>
            <a:r>
              <a:rPr lang="en-US" sz="2400" dirty="0" smtClean="0">
                <a:solidFill>
                  <a:srgbClr val="C00000"/>
                </a:solidFill>
              </a:rPr>
              <a:t>Nature of metal ion (row to which it belongs)</a:t>
            </a:r>
          </a:p>
          <a:p>
            <a:pPr marL="342900" indent="-342900"/>
            <a:r>
              <a:rPr lang="en-US" sz="2400" dirty="0" smtClean="0"/>
              <a:t>	Going from the first row to second row there is an increase in </a:t>
            </a:r>
            <a:r>
              <a:rPr lang="en-US" sz="2400" dirty="0" smtClean="0">
                <a:sym typeface="Symbol"/>
              </a:rPr>
              <a:t></a:t>
            </a:r>
            <a:r>
              <a:rPr lang="en-US" sz="2400" baseline="-25000" dirty="0" smtClean="0">
                <a:sym typeface="Symbol"/>
              </a:rPr>
              <a:t>o</a:t>
            </a:r>
            <a:r>
              <a:rPr lang="en-US" sz="2400" dirty="0" smtClean="0">
                <a:sym typeface="Symbol"/>
              </a:rPr>
              <a:t> </a:t>
            </a:r>
            <a:r>
              <a:rPr lang="en-US" sz="2400" dirty="0" smtClean="0">
                <a:effectLst>
                  <a:outerShdw blurRad="38100" dist="38100" dir="2700000" algn="tl">
                    <a:srgbClr val="C0C0C0"/>
                  </a:outerShdw>
                </a:effectLst>
                <a:latin typeface="Book Antiqua" charset="0"/>
              </a:rPr>
              <a:t>:  Larger the metal </a:t>
            </a:r>
            <a:r>
              <a:rPr lang="en-US" sz="2400" dirty="0" smtClean="0">
                <a:effectLst>
                  <a:outerShdw blurRad="38100" dist="38100" dir="2700000" algn="tl">
                    <a:srgbClr val="C0C0C0"/>
                  </a:outerShdw>
                </a:effectLst>
                <a:latin typeface="Wingdings 3" charset="2"/>
              </a:rPr>
              <a:t></a:t>
            </a:r>
            <a:r>
              <a:rPr lang="en-US" sz="2400" dirty="0" smtClean="0">
                <a:effectLst>
                  <a:outerShdw blurRad="38100" dist="38100" dir="2700000" algn="tl">
                    <a:srgbClr val="C0C0C0"/>
                  </a:outerShdw>
                </a:effectLst>
                <a:latin typeface="Book Antiqua" charset="0"/>
              </a:rPr>
              <a:t> larger is the </a:t>
            </a:r>
            <a:r>
              <a:rPr lang="en-US" sz="2400" dirty="0" smtClean="0">
                <a:effectLst>
                  <a:outerShdw blurRad="38100" dist="38100" dir="2700000" algn="tl">
                    <a:srgbClr val="C0C0C0"/>
                  </a:outerShdw>
                </a:effectLst>
                <a:latin typeface="Symbol" charset="2"/>
              </a:rPr>
              <a:t></a:t>
            </a:r>
            <a:endParaRPr lang="en-US" sz="2400" dirty="0" smtClean="0">
              <a:sym typeface="Symbol"/>
            </a:endParaRPr>
          </a:p>
          <a:p>
            <a:pPr marL="342900" indent="-342900"/>
            <a:endParaRPr lang="en-US" sz="2400" dirty="0" smtClean="0">
              <a:sym typeface="Symbol"/>
            </a:endParaRPr>
          </a:p>
          <a:p>
            <a:pPr marL="342900" indent="-342900">
              <a:buAutoNum type="arabicPeriod" startAt="2"/>
            </a:pPr>
            <a:r>
              <a:rPr lang="en-US" sz="2400" dirty="0" smtClean="0">
                <a:solidFill>
                  <a:srgbClr val="00B050"/>
                </a:solidFill>
                <a:sym typeface="Symbol"/>
              </a:rPr>
              <a:t>Oxidation state of the metal ion  </a:t>
            </a:r>
            <a:r>
              <a:rPr lang="en-US" sz="2400" dirty="0" smtClean="0">
                <a:sym typeface="Symbol"/>
              </a:rPr>
              <a:t>(higher the oxidation state more is the </a:t>
            </a:r>
            <a:r>
              <a:rPr lang="en-US" sz="2400" baseline="-25000" dirty="0" smtClean="0">
                <a:sym typeface="Symbol"/>
              </a:rPr>
              <a:t>o</a:t>
            </a:r>
          </a:p>
          <a:p>
            <a:pPr marL="342900" indent="-342900">
              <a:buAutoNum type="arabicPeriod" startAt="2"/>
            </a:pPr>
            <a:endParaRPr lang="en-US" sz="2400" baseline="-25000" dirty="0" smtClean="0">
              <a:sym typeface="Symbol"/>
            </a:endParaRPr>
          </a:p>
          <a:p>
            <a:pPr marL="342900" indent="-342900">
              <a:buAutoNum type="arabicPeriod" startAt="2"/>
            </a:pPr>
            <a:r>
              <a:rPr lang="en-US" sz="2400" dirty="0" smtClean="0">
                <a:solidFill>
                  <a:srgbClr val="7030A0"/>
                </a:solidFill>
                <a:sym typeface="Symbol"/>
              </a:rPr>
              <a:t>Number  of </a:t>
            </a:r>
            <a:r>
              <a:rPr lang="en-US" sz="2400" dirty="0" err="1" smtClean="0">
                <a:solidFill>
                  <a:srgbClr val="7030A0"/>
                </a:solidFill>
                <a:sym typeface="Symbol"/>
              </a:rPr>
              <a:t>ligands</a:t>
            </a:r>
            <a:r>
              <a:rPr lang="en-US" sz="2400" dirty="0" smtClean="0">
                <a:solidFill>
                  <a:srgbClr val="7030A0"/>
                </a:solidFill>
                <a:sym typeface="Symbol"/>
              </a:rPr>
              <a:t> and shape of complex </a:t>
            </a:r>
          </a:p>
          <a:p>
            <a:pPr marL="342900" indent="-342900"/>
            <a:r>
              <a:rPr lang="en-US" sz="2400" dirty="0" smtClean="0">
                <a:solidFill>
                  <a:srgbClr val="7030A0"/>
                </a:solidFill>
                <a:sym typeface="Symbol"/>
              </a:rPr>
              <a:t>	</a:t>
            </a:r>
            <a:r>
              <a:rPr lang="en-US" sz="2400" dirty="0" smtClean="0">
                <a:sym typeface="Symbol"/>
              </a:rPr>
              <a:t>(Octahedral, tetrahedral, square planar….)</a:t>
            </a:r>
          </a:p>
          <a:p>
            <a:pPr marL="342900" indent="-342900"/>
            <a:endParaRPr lang="en-US" sz="2400" dirty="0" smtClean="0">
              <a:sym typeface="Symbol"/>
            </a:endParaRPr>
          </a:p>
          <a:p>
            <a:pPr marL="342900" indent="-342900"/>
            <a:r>
              <a:rPr lang="en-US" sz="2400" dirty="0" smtClean="0">
                <a:solidFill>
                  <a:schemeClr val="accent5">
                    <a:lumMod val="75000"/>
                  </a:schemeClr>
                </a:solidFill>
                <a:sym typeface="Symbol"/>
              </a:rPr>
              <a:t>4.	Relative strength of the </a:t>
            </a:r>
            <a:r>
              <a:rPr lang="en-US" sz="2400" dirty="0" err="1" smtClean="0">
                <a:solidFill>
                  <a:schemeClr val="accent5">
                    <a:lumMod val="75000"/>
                  </a:schemeClr>
                </a:solidFill>
                <a:sym typeface="Symbol"/>
              </a:rPr>
              <a:t>ligand</a:t>
            </a:r>
            <a:r>
              <a:rPr lang="en-US" sz="2400" dirty="0" smtClean="0">
                <a:solidFill>
                  <a:schemeClr val="accent5">
                    <a:lumMod val="75000"/>
                  </a:schemeClr>
                </a:solidFill>
                <a:sym typeface="Symbol"/>
              </a:rPr>
              <a:t> </a:t>
            </a:r>
            <a:r>
              <a:rPr lang="en-US" sz="2400" dirty="0" smtClean="0">
                <a:sym typeface="Symbol"/>
              </a:rPr>
              <a:t>(</a:t>
            </a:r>
            <a:r>
              <a:rPr lang="en-US" sz="2400" dirty="0" err="1" smtClean="0">
                <a:sym typeface="Symbol"/>
              </a:rPr>
              <a:t>Spectrochemical</a:t>
            </a:r>
            <a:r>
              <a:rPr lang="en-US" sz="2400" dirty="0" smtClean="0">
                <a:sym typeface="Symbol"/>
              </a:rPr>
              <a:t> Series)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57200"/>
            <a:ext cx="6248400" cy="369332"/>
          </a:xfrm>
          <a:prstGeom prst="rect">
            <a:avLst/>
          </a:prstGeom>
          <a:solidFill>
            <a:srgbClr val="FFFF00"/>
          </a:solidFill>
        </p:spPr>
        <p:txBody>
          <a:bodyPr wrap="square" rtlCol="0">
            <a:spAutoFit/>
          </a:bodyPr>
          <a:lstStyle/>
          <a:p>
            <a:r>
              <a:rPr lang="en-US" dirty="0" smtClean="0"/>
              <a:t>Factors Affecting the Magnitude of  Crystal Field Splitting  </a:t>
            </a:r>
            <a:r>
              <a:rPr lang="en-US" dirty="0" smtClean="0">
                <a:solidFill>
                  <a:srgbClr val="C00000"/>
                </a:solidFill>
                <a:sym typeface="Symbol"/>
              </a:rPr>
              <a:t></a:t>
            </a:r>
            <a:endParaRPr lang="en-IN" dirty="0">
              <a:solidFill>
                <a:srgbClr val="C00000"/>
              </a:solidFill>
            </a:endParaRPr>
          </a:p>
        </p:txBody>
      </p:sp>
      <p:sp>
        <p:nvSpPr>
          <p:cNvPr id="3" name="TextBox 2"/>
          <p:cNvSpPr txBox="1"/>
          <p:nvPr/>
        </p:nvSpPr>
        <p:spPr>
          <a:xfrm>
            <a:off x="1828800" y="1066801"/>
            <a:ext cx="6019800" cy="615553"/>
          </a:xfrm>
          <a:prstGeom prst="rect">
            <a:avLst/>
          </a:prstGeom>
          <a:solidFill>
            <a:schemeClr val="accent1">
              <a:alpha val="46000"/>
            </a:schemeClr>
          </a:solidFill>
        </p:spPr>
        <p:txBody>
          <a:bodyPr wrap="square" rtlCol="0">
            <a:spAutoFit/>
          </a:bodyPr>
          <a:lstStyle/>
          <a:p>
            <a:r>
              <a:rPr lang="en-US" dirty="0" smtClean="0"/>
              <a:t>Size of the metal ion / Row to which the metal ion belong</a:t>
            </a:r>
          </a:p>
          <a:p>
            <a:r>
              <a:rPr lang="en-US" sz="1600" dirty="0" smtClean="0"/>
              <a:t>Larger the size (row to which it belongs) larger the </a:t>
            </a:r>
            <a:r>
              <a:rPr lang="en-US" sz="1600" dirty="0" smtClean="0">
                <a:solidFill>
                  <a:srgbClr val="C00000"/>
                </a:solidFill>
                <a:sym typeface="Symbol"/>
              </a:rPr>
              <a:t> value</a:t>
            </a:r>
            <a:endParaRPr lang="en-IN" sz="1600" dirty="0" smtClean="0">
              <a:solidFill>
                <a:srgbClr val="C00000"/>
              </a:solidFill>
            </a:endParaRPr>
          </a:p>
        </p:txBody>
      </p:sp>
      <p:sp>
        <p:nvSpPr>
          <p:cNvPr id="4" name="TextBox 3"/>
          <p:cNvSpPr txBox="1"/>
          <p:nvPr/>
        </p:nvSpPr>
        <p:spPr>
          <a:xfrm>
            <a:off x="990600" y="2133601"/>
            <a:ext cx="4114800" cy="2215991"/>
          </a:xfrm>
          <a:prstGeom prst="rect">
            <a:avLst/>
          </a:prstGeom>
          <a:noFill/>
        </p:spPr>
        <p:txBody>
          <a:bodyPr wrap="square" rtlCol="0">
            <a:spAutoFit/>
          </a:bodyPr>
          <a:lstStyle/>
          <a:p>
            <a:r>
              <a:rPr lang="en-US" dirty="0" smtClean="0"/>
              <a:t>[</a:t>
            </a:r>
            <a:r>
              <a:rPr lang="en-US" dirty="0" smtClean="0">
                <a:solidFill>
                  <a:srgbClr val="6072CA"/>
                </a:solidFill>
              </a:rPr>
              <a:t>Co</a:t>
            </a:r>
            <a:r>
              <a:rPr lang="en-US" dirty="0" smtClean="0"/>
              <a:t>(en)</a:t>
            </a:r>
            <a:r>
              <a:rPr lang="en-US" baseline="-25000" dirty="0" smtClean="0"/>
              <a:t>3</a:t>
            </a:r>
            <a:r>
              <a:rPr lang="en-US" dirty="0" smtClean="0"/>
              <a:t>]</a:t>
            </a:r>
            <a:r>
              <a:rPr lang="en-US" baseline="30000" dirty="0" smtClean="0"/>
              <a:t>3+                                                  </a:t>
            </a:r>
            <a:r>
              <a:rPr lang="en-US" dirty="0" smtClean="0"/>
              <a:t>23,200</a:t>
            </a:r>
            <a:r>
              <a:rPr lang="en-US" baseline="30000" dirty="0" smtClean="0"/>
              <a:t> </a:t>
            </a:r>
            <a:r>
              <a:rPr lang="en-US" dirty="0" smtClean="0"/>
              <a:t>cm</a:t>
            </a:r>
            <a:r>
              <a:rPr lang="en-US" baseline="30000" dirty="0" smtClean="0"/>
              <a:t>-1</a:t>
            </a:r>
          </a:p>
          <a:p>
            <a:endParaRPr lang="en-US" baseline="30000" dirty="0" smtClean="0"/>
          </a:p>
          <a:p>
            <a:r>
              <a:rPr lang="en-US" dirty="0" smtClean="0"/>
              <a:t>[</a:t>
            </a:r>
            <a:r>
              <a:rPr lang="en-US" dirty="0" err="1" smtClean="0">
                <a:solidFill>
                  <a:srgbClr val="00B050"/>
                </a:solidFill>
              </a:rPr>
              <a:t>Rh</a:t>
            </a:r>
            <a:r>
              <a:rPr lang="en-US" dirty="0" smtClean="0"/>
              <a:t>(en)</a:t>
            </a:r>
            <a:r>
              <a:rPr lang="en-US" baseline="-25000" dirty="0" smtClean="0"/>
              <a:t>3</a:t>
            </a:r>
            <a:r>
              <a:rPr lang="en-US" dirty="0" smtClean="0"/>
              <a:t>]</a:t>
            </a:r>
            <a:r>
              <a:rPr lang="en-US" baseline="30000" dirty="0" smtClean="0"/>
              <a:t>3+                                                  </a:t>
            </a:r>
            <a:r>
              <a:rPr lang="en-US" dirty="0" smtClean="0"/>
              <a:t>34,600</a:t>
            </a:r>
            <a:r>
              <a:rPr lang="en-US" baseline="30000" dirty="0" smtClean="0"/>
              <a:t> </a:t>
            </a:r>
            <a:r>
              <a:rPr lang="en-US" dirty="0" smtClean="0"/>
              <a:t>cm</a:t>
            </a:r>
            <a:r>
              <a:rPr lang="en-US" baseline="30000" dirty="0" smtClean="0"/>
              <a:t>-1</a:t>
            </a:r>
          </a:p>
          <a:p>
            <a:endParaRPr lang="en-US" baseline="30000" dirty="0" smtClean="0"/>
          </a:p>
          <a:p>
            <a:r>
              <a:rPr lang="en-US" dirty="0" smtClean="0"/>
              <a:t>[</a:t>
            </a:r>
            <a:r>
              <a:rPr lang="en-US" dirty="0" err="1" smtClean="0">
                <a:solidFill>
                  <a:srgbClr val="C00000"/>
                </a:solidFill>
              </a:rPr>
              <a:t>Ir</a:t>
            </a:r>
            <a:r>
              <a:rPr lang="en-US" dirty="0" smtClean="0"/>
              <a:t>(en)</a:t>
            </a:r>
            <a:r>
              <a:rPr lang="en-US" baseline="-25000" dirty="0" smtClean="0"/>
              <a:t>3</a:t>
            </a:r>
            <a:r>
              <a:rPr lang="en-US" dirty="0" smtClean="0"/>
              <a:t>]</a:t>
            </a:r>
            <a:r>
              <a:rPr lang="en-US" baseline="30000" dirty="0" smtClean="0"/>
              <a:t>3+                                                    </a:t>
            </a:r>
            <a:r>
              <a:rPr lang="en-US" dirty="0" smtClean="0"/>
              <a:t>41,000</a:t>
            </a:r>
            <a:r>
              <a:rPr lang="en-US" baseline="30000" dirty="0" smtClean="0"/>
              <a:t> </a:t>
            </a:r>
            <a:r>
              <a:rPr lang="en-US" dirty="0" smtClean="0"/>
              <a:t>cm</a:t>
            </a:r>
            <a:r>
              <a:rPr lang="en-US" baseline="30000" dirty="0" smtClean="0"/>
              <a:t>-1</a:t>
            </a:r>
          </a:p>
          <a:p>
            <a:endParaRPr lang="en-US" dirty="0" smtClean="0"/>
          </a:p>
          <a:p>
            <a:endParaRPr lang="en-US" baseline="30000" dirty="0" smtClean="0"/>
          </a:p>
          <a:p>
            <a:endParaRPr lang="en-US" baseline="30000" dirty="0" smtClean="0"/>
          </a:p>
          <a:p>
            <a:endParaRPr lang="en-IN" dirty="0"/>
          </a:p>
        </p:txBody>
      </p:sp>
      <p:sp>
        <p:nvSpPr>
          <p:cNvPr id="5" name="Right Arrow 4"/>
          <p:cNvSpPr/>
          <p:nvPr/>
        </p:nvSpPr>
        <p:spPr>
          <a:xfrm>
            <a:off x="2590800" y="2286000"/>
            <a:ext cx="990600" cy="76200"/>
          </a:xfrm>
          <a:prstGeom prst="rightArrow">
            <a:avLst/>
          </a:prstGeom>
          <a:ln>
            <a:solidFill>
              <a:srgbClr val="607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2590800" y="2743200"/>
            <a:ext cx="990600" cy="76200"/>
          </a:xfrm>
          <a:prstGeom prst="rightArrow">
            <a:avLst/>
          </a:prstGeom>
          <a:ln>
            <a:solidFill>
              <a:srgbClr val="35D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2590800" y="3200400"/>
            <a:ext cx="990600" cy="76200"/>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C00000"/>
              </a:solidFill>
            </a:endParaRPr>
          </a:p>
        </p:txBody>
      </p:sp>
      <p:sp>
        <p:nvSpPr>
          <p:cNvPr id="8" name="TextBox 7"/>
          <p:cNvSpPr txBox="1"/>
          <p:nvPr/>
        </p:nvSpPr>
        <p:spPr>
          <a:xfrm>
            <a:off x="5181600" y="2438400"/>
            <a:ext cx="1371600" cy="307777"/>
          </a:xfrm>
          <a:prstGeom prst="rect">
            <a:avLst/>
          </a:prstGeom>
          <a:noFill/>
        </p:spPr>
        <p:txBody>
          <a:bodyPr wrap="square" rtlCol="0">
            <a:spAutoFit/>
          </a:bodyPr>
          <a:lstStyle/>
          <a:p>
            <a:r>
              <a:rPr lang="en-US" sz="1400" dirty="0" smtClean="0">
                <a:sym typeface="Symbol"/>
              </a:rPr>
              <a:t> </a:t>
            </a:r>
            <a:r>
              <a:rPr lang="en-US" sz="1400" dirty="0" smtClean="0"/>
              <a:t>50% increase</a:t>
            </a:r>
            <a:endParaRPr lang="en-IN" sz="1400" dirty="0" smtClean="0"/>
          </a:p>
        </p:txBody>
      </p:sp>
      <p:sp>
        <p:nvSpPr>
          <p:cNvPr id="9" name="TextBox 8"/>
          <p:cNvSpPr txBox="1"/>
          <p:nvPr/>
        </p:nvSpPr>
        <p:spPr>
          <a:xfrm>
            <a:off x="5181600" y="2895600"/>
            <a:ext cx="1371600" cy="307777"/>
          </a:xfrm>
          <a:prstGeom prst="rect">
            <a:avLst/>
          </a:prstGeom>
          <a:noFill/>
        </p:spPr>
        <p:txBody>
          <a:bodyPr wrap="square" rtlCol="0">
            <a:spAutoFit/>
          </a:bodyPr>
          <a:lstStyle/>
          <a:p>
            <a:r>
              <a:rPr lang="en-US" sz="1400" dirty="0" smtClean="0">
                <a:sym typeface="Symbol"/>
              </a:rPr>
              <a:t> 25</a:t>
            </a:r>
            <a:r>
              <a:rPr lang="en-US" sz="1400" dirty="0" smtClean="0"/>
              <a:t>% increase</a:t>
            </a:r>
            <a:endParaRPr lang="en-IN" sz="1400" dirty="0" smtClean="0"/>
          </a:p>
        </p:txBody>
      </p:sp>
      <p:sp>
        <p:nvSpPr>
          <p:cNvPr id="10" name="TextBox 9"/>
          <p:cNvSpPr txBox="1"/>
          <p:nvPr/>
        </p:nvSpPr>
        <p:spPr>
          <a:xfrm>
            <a:off x="1219200" y="3962400"/>
            <a:ext cx="6781800" cy="2308324"/>
          </a:xfrm>
          <a:prstGeom prst="rect">
            <a:avLst/>
          </a:prstGeom>
          <a:noFill/>
        </p:spPr>
        <p:txBody>
          <a:bodyPr wrap="square" rtlCol="0">
            <a:spAutoFit/>
          </a:bodyPr>
          <a:lstStyle/>
          <a:p>
            <a:r>
              <a:rPr lang="en-US" b="1" dirty="0" smtClean="0">
                <a:solidFill>
                  <a:srgbClr val="00B0F0"/>
                </a:solidFill>
              </a:rPr>
              <a:t>Consequence:</a:t>
            </a:r>
          </a:p>
          <a:p>
            <a:r>
              <a:rPr lang="en-US" dirty="0" smtClean="0"/>
              <a:t>Second and third row transition metals will have greater tendency to form low spin complexes</a:t>
            </a:r>
          </a:p>
          <a:p>
            <a:endParaRPr lang="en-US" dirty="0" smtClean="0"/>
          </a:p>
          <a:p>
            <a:r>
              <a:rPr lang="en-US" b="1" dirty="0" smtClean="0">
                <a:solidFill>
                  <a:srgbClr val="7030A0"/>
                </a:solidFill>
              </a:rPr>
              <a:t>Reason:</a:t>
            </a:r>
          </a:p>
          <a:p>
            <a:r>
              <a:rPr lang="en-US" dirty="0" smtClean="0"/>
              <a:t>Around a  large metal ion, a given set of </a:t>
            </a:r>
            <a:r>
              <a:rPr lang="en-US" dirty="0" err="1" smtClean="0"/>
              <a:t>ligands</a:t>
            </a:r>
            <a:r>
              <a:rPr lang="en-US" dirty="0" smtClean="0"/>
              <a:t> experience less </a:t>
            </a:r>
            <a:r>
              <a:rPr lang="en-US" dirty="0" err="1" smtClean="0"/>
              <a:t>steric</a:t>
            </a:r>
            <a:r>
              <a:rPr lang="en-US" dirty="0" smtClean="0"/>
              <a:t> crowding and therefore can approach closer to the metal ion. More closer- larger will be the  splitting</a:t>
            </a:r>
            <a:endParaRPr lang="en-IN" dirty="0" smtClean="0"/>
          </a:p>
        </p:txBody>
      </p:sp>
      <p:pic>
        <p:nvPicPr>
          <p:cNvPr id="214017" name="Picture 1" descr="C:\Users\admin\Desktop\Complex_Ions-ethylenediamine.jpg"/>
          <p:cNvPicPr>
            <a:picLocks noChangeAspect="1" noChangeArrowheads="1"/>
          </p:cNvPicPr>
          <p:nvPr/>
        </p:nvPicPr>
        <p:blipFill>
          <a:blip r:embed="rId2" cstate="print"/>
          <a:srcRect/>
          <a:stretch>
            <a:fillRect/>
          </a:stretch>
        </p:blipFill>
        <p:spPr bwMode="auto">
          <a:xfrm>
            <a:off x="7010400" y="1905000"/>
            <a:ext cx="1981200" cy="1609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4017"/>
                                        </p:tgtEl>
                                        <p:attrNameLst>
                                          <p:attrName>style.visibility</p:attrName>
                                        </p:attrNameLst>
                                      </p:cBhvr>
                                      <p:to>
                                        <p:strVal val="visible"/>
                                      </p:to>
                                    </p:set>
                                    <p:animEffect transition="in" filter="blinds(horizontal)">
                                      <p:cBhvr>
                                        <p:cTn id="11" dur="500"/>
                                        <p:tgtEl>
                                          <p:spTgt spid="2140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20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20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Effect transition="in" filter="fade">
                                      <p:cBhvr>
                                        <p:cTn id="62" dur="2000"/>
                                        <p:tgtEl>
                                          <p:spTgt spid="1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fade">
                                      <p:cBhvr>
                                        <p:cTn id="6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animBg="1"/>
      <p:bldP spid="6" grpId="0" animBg="1"/>
      <p:bldP spid="7" grpId="0" animBg="1"/>
      <p:bldP spid="8" grpId="0"/>
      <p:bldP spid="9" grpId="0"/>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2286000" y="609600"/>
            <a:ext cx="4572000" cy="366713"/>
          </a:xfrm>
          <a:prstGeom prst="rect">
            <a:avLst/>
          </a:prstGeom>
          <a:solidFill>
            <a:srgbClr val="00FF00"/>
          </a:solidFill>
          <a:ln w="9525">
            <a:noFill/>
            <a:miter lim="800000"/>
            <a:headEnd/>
            <a:tailEnd/>
          </a:ln>
          <a:effectLst/>
        </p:spPr>
        <p:txBody>
          <a:bodyPr>
            <a:spAutoFit/>
          </a:bodyPr>
          <a:lstStyle/>
          <a:p>
            <a:pPr algn="ctr">
              <a:spcBef>
                <a:spcPct val="50000"/>
              </a:spcBef>
            </a:pPr>
            <a:r>
              <a:rPr lang="en-US" dirty="0"/>
              <a:t>Text books for </a:t>
            </a:r>
            <a:r>
              <a:rPr lang="en-US" dirty="0" smtClean="0"/>
              <a:t>Inorganic  Chemistry </a:t>
            </a:r>
            <a:endParaRPr lang="en-US" dirty="0"/>
          </a:p>
        </p:txBody>
      </p:sp>
      <p:pic>
        <p:nvPicPr>
          <p:cNvPr id="43014" name="Picture 6"/>
          <p:cNvPicPr>
            <a:picLocks noChangeAspect="1" noChangeArrowheads="1"/>
          </p:cNvPicPr>
          <p:nvPr/>
        </p:nvPicPr>
        <p:blipFill>
          <a:blip r:embed="rId2" cstate="print"/>
          <a:srcRect/>
          <a:stretch>
            <a:fillRect/>
          </a:stretch>
        </p:blipFill>
        <p:spPr bwMode="auto">
          <a:xfrm>
            <a:off x="1752600" y="1295400"/>
            <a:ext cx="2667000" cy="3536831"/>
          </a:xfrm>
          <a:prstGeom prst="rect">
            <a:avLst/>
          </a:prstGeom>
          <a:noFill/>
          <a:ln w="9525">
            <a:noFill/>
            <a:miter lim="800000"/>
            <a:headEnd/>
            <a:tailEnd/>
          </a:ln>
          <a:effectLst/>
        </p:spPr>
      </p:pic>
      <p:pic>
        <p:nvPicPr>
          <p:cNvPr id="158724" name="Picture 4" descr="C:\Users\admin\Desktop\9788173718748.jpg"/>
          <p:cNvPicPr>
            <a:picLocks noChangeAspect="1" noChangeArrowheads="1"/>
          </p:cNvPicPr>
          <p:nvPr/>
        </p:nvPicPr>
        <p:blipFill>
          <a:blip r:embed="rId3" cstate="print"/>
          <a:srcRect/>
          <a:stretch>
            <a:fillRect/>
          </a:stretch>
        </p:blipFill>
        <p:spPr bwMode="auto">
          <a:xfrm>
            <a:off x="4495800" y="1295400"/>
            <a:ext cx="2815844" cy="3524374"/>
          </a:xfrm>
          <a:prstGeom prst="rect">
            <a:avLst/>
          </a:prstGeom>
          <a:noFill/>
        </p:spPr>
      </p:pic>
      <p:sp>
        <p:nvSpPr>
          <p:cNvPr id="11" name="TextBox 10"/>
          <p:cNvSpPr txBox="1"/>
          <p:nvPr/>
        </p:nvSpPr>
        <p:spPr>
          <a:xfrm>
            <a:off x="1828800" y="4953000"/>
            <a:ext cx="1752600" cy="646331"/>
          </a:xfrm>
          <a:prstGeom prst="rect">
            <a:avLst/>
          </a:prstGeom>
          <a:noFill/>
        </p:spPr>
        <p:txBody>
          <a:bodyPr wrap="square" rtlCol="0">
            <a:spAutoFit/>
          </a:bodyPr>
          <a:lstStyle/>
          <a:p>
            <a:r>
              <a:rPr lang="en-US" dirty="0" smtClean="0"/>
              <a:t>J. E. </a:t>
            </a:r>
            <a:r>
              <a:rPr lang="en-US" dirty="0" err="1" smtClean="0"/>
              <a:t>Huheey</a:t>
            </a:r>
            <a:endParaRPr lang="en-US" dirty="0" smtClean="0"/>
          </a:p>
          <a:p>
            <a:r>
              <a:rPr lang="en-US" dirty="0" err="1" smtClean="0"/>
              <a:t>Keiter</a:t>
            </a:r>
            <a:r>
              <a:rPr lang="en-US" dirty="0" smtClean="0"/>
              <a:t> &amp; </a:t>
            </a:r>
            <a:r>
              <a:rPr lang="en-US" dirty="0" err="1" smtClean="0"/>
              <a:t>Keiter</a:t>
            </a:r>
            <a:endParaRPr lang="en-IN" dirty="0"/>
          </a:p>
        </p:txBody>
      </p:sp>
      <p:sp>
        <p:nvSpPr>
          <p:cNvPr id="12" name="TextBox 11"/>
          <p:cNvSpPr txBox="1"/>
          <p:nvPr/>
        </p:nvSpPr>
        <p:spPr>
          <a:xfrm>
            <a:off x="6096000" y="4953000"/>
            <a:ext cx="1219200" cy="646331"/>
          </a:xfrm>
          <a:prstGeom prst="rect">
            <a:avLst/>
          </a:prstGeom>
          <a:noFill/>
        </p:spPr>
        <p:txBody>
          <a:bodyPr wrap="square" rtlCol="0">
            <a:spAutoFit/>
          </a:bodyPr>
          <a:lstStyle/>
          <a:p>
            <a:r>
              <a:rPr lang="en-US" dirty="0" err="1" smtClean="0"/>
              <a:t>B.D.Gupta</a:t>
            </a:r>
            <a:endParaRPr lang="en-US" dirty="0" smtClean="0"/>
          </a:p>
          <a:p>
            <a:r>
              <a:rPr lang="en-US" dirty="0" smtClean="0"/>
              <a:t>A. J. Elias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57200"/>
            <a:ext cx="6248400" cy="369332"/>
          </a:xfrm>
          <a:prstGeom prst="rect">
            <a:avLst/>
          </a:prstGeom>
          <a:solidFill>
            <a:srgbClr val="FFFF00"/>
          </a:solidFill>
        </p:spPr>
        <p:txBody>
          <a:bodyPr wrap="square" rtlCol="0">
            <a:spAutoFit/>
          </a:bodyPr>
          <a:lstStyle/>
          <a:p>
            <a:r>
              <a:rPr lang="en-US" dirty="0" smtClean="0"/>
              <a:t>Factors Affecting the Magnitude of  Crystal Field Splitting  </a:t>
            </a:r>
            <a:r>
              <a:rPr lang="en-US" dirty="0" smtClean="0">
                <a:solidFill>
                  <a:srgbClr val="C00000"/>
                </a:solidFill>
                <a:sym typeface="Symbol"/>
              </a:rPr>
              <a:t></a:t>
            </a:r>
            <a:endParaRPr lang="en-IN" dirty="0">
              <a:solidFill>
                <a:srgbClr val="C00000"/>
              </a:solidFill>
            </a:endParaRPr>
          </a:p>
        </p:txBody>
      </p:sp>
      <p:sp>
        <p:nvSpPr>
          <p:cNvPr id="3" name="TextBox 2"/>
          <p:cNvSpPr txBox="1"/>
          <p:nvPr/>
        </p:nvSpPr>
        <p:spPr>
          <a:xfrm>
            <a:off x="1828800" y="1066801"/>
            <a:ext cx="6019800" cy="615553"/>
          </a:xfrm>
          <a:prstGeom prst="rect">
            <a:avLst/>
          </a:prstGeom>
          <a:solidFill>
            <a:schemeClr val="accent1">
              <a:alpha val="46000"/>
            </a:schemeClr>
          </a:solidFill>
        </p:spPr>
        <p:txBody>
          <a:bodyPr wrap="square" rtlCol="0">
            <a:spAutoFit/>
          </a:bodyPr>
          <a:lstStyle/>
          <a:p>
            <a:pPr algn="ctr"/>
            <a:r>
              <a:rPr lang="en-US" dirty="0" smtClean="0"/>
              <a:t>Charge on the metal ion / Oxidation state of the metal ion</a:t>
            </a:r>
          </a:p>
          <a:p>
            <a:pPr algn="ctr"/>
            <a:r>
              <a:rPr lang="en-US" sz="1600" dirty="0" smtClean="0"/>
              <a:t>Greater the charge  larger the </a:t>
            </a:r>
            <a:r>
              <a:rPr lang="en-US" sz="1600" dirty="0" smtClean="0">
                <a:solidFill>
                  <a:srgbClr val="C00000"/>
                </a:solidFill>
                <a:sym typeface="Symbol"/>
              </a:rPr>
              <a:t> value</a:t>
            </a:r>
            <a:endParaRPr lang="en-IN" sz="1600" dirty="0" smtClean="0">
              <a:solidFill>
                <a:srgbClr val="C00000"/>
              </a:solidFill>
            </a:endParaRPr>
          </a:p>
        </p:txBody>
      </p:sp>
      <p:sp>
        <p:nvSpPr>
          <p:cNvPr id="4" name="TextBox 3"/>
          <p:cNvSpPr txBox="1"/>
          <p:nvPr/>
        </p:nvSpPr>
        <p:spPr>
          <a:xfrm>
            <a:off x="533400" y="2133600"/>
            <a:ext cx="4267200" cy="830997"/>
          </a:xfrm>
          <a:prstGeom prst="rect">
            <a:avLst/>
          </a:prstGeom>
          <a:noFill/>
        </p:spPr>
        <p:txBody>
          <a:bodyPr wrap="square" rtlCol="0">
            <a:spAutoFit/>
          </a:bodyPr>
          <a:lstStyle/>
          <a:p>
            <a:r>
              <a:rPr lang="en-US" dirty="0" smtClean="0"/>
              <a:t>[</a:t>
            </a:r>
            <a:r>
              <a:rPr lang="en-US" dirty="0" smtClean="0">
                <a:solidFill>
                  <a:srgbClr val="6072CA"/>
                </a:solidFill>
              </a:rPr>
              <a:t>Co</a:t>
            </a:r>
            <a:r>
              <a:rPr lang="en-US" dirty="0" smtClean="0"/>
              <a:t>(NH</a:t>
            </a:r>
            <a:r>
              <a:rPr lang="en-US" baseline="-25000" dirty="0" smtClean="0"/>
              <a:t>3</a:t>
            </a:r>
            <a:r>
              <a:rPr lang="en-US" dirty="0" smtClean="0"/>
              <a:t>)</a:t>
            </a:r>
            <a:r>
              <a:rPr lang="en-US" baseline="-25000" dirty="0" smtClean="0"/>
              <a:t>6</a:t>
            </a:r>
            <a:r>
              <a:rPr lang="en-US" dirty="0" smtClean="0"/>
              <a:t>]</a:t>
            </a:r>
            <a:r>
              <a:rPr lang="en-US" b="1" baseline="30000" dirty="0" smtClean="0">
                <a:solidFill>
                  <a:srgbClr val="00B050"/>
                </a:solidFill>
              </a:rPr>
              <a:t>2</a:t>
            </a:r>
            <a:r>
              <a:rPr lang="en-US" baseline="30000" dirty="0" smtClean="0"/>
              <a:t>+                                                  </a:t>
            </a:r>
            <a:r>
              <a:rPr lang="en-US" dirty="0" smtClean="0"/>
              <a:t>10,000</a:t>
            </a:r>
            <a:r>
              <a:rPr lang="en-US" baseline="30000" dirty="0" smtClean="0"/>
              <a:t> </a:t>
            </a:r>
            <a:r>
              <a:rPr lang="en-US" dirty="0" smtClean="0"/>
              <a:t>cm</a:t>
            </a:r>
            <a:r>
              <a:rPr lang="en-US" baseline="30000" dirty="0" smtClean="0"/>
              <a:t>-1</a:t>
            </a:r>
          </a:p>
          <a:p>
            <a:endParaRPr lang="en-US" baseline="30000" dirty="0" smtClean="0"/>
          </a:p>
          <a:p>
            <a:r>
              <a:rPr lang="en-US" dirty="0" smtClean="0"/>
              <a:t>[</a:t>
            </a:r>
            <a:r>
              <a:rPr lang="en-US" dirty="0" smtClean="0">
                <a:solidFill>
                  <a:srgbClr val="6072CA"/>
                </a:solidFill>
              </a:rPr>
              <a:t>Co</a:t>
            </a:r>
            <a:r>
              <a:rPr lang="en-US" dirty="0" smtClean="0"/>
              <a:t>(NH</a:t>
            </a:r>
            <a:r>
              <a:rPr lang="en-US" baseline="-25000" dirty="0" smtClean="0"/>
              <a:t>3</a:t>
            </a:r>
            <a:r>
              <a:rPr lang="en-US" dirty="0" smtClean="0"/>
              <a:t>)</a:t>
            </a:r>
            <a:r>
              <a:rPr lang="en-US" baseline="-25000" dirty="0" smtClean="0"/>
              <a:t>6</a:t>
            </a:r>
            <a:r>
              <a:rPr lang="en-US" dirty="0" smtClean="0"/>
              <a:t>]</a:t>
            </a:r>
            <a:r>
              <a:rPr lang="en-US" b="1" baseline="30000" dirty="0" smtClean="0">
                <a:solidFill>
                  <a:srgbClr val="FF0000"/>
                </a:solidFill>
              </a:rPr>
              <a:t>3</a:t>
            </a:r>
            <a:r>
              <a:rPr lang="en-US" baseline="30000" dirty="0" smtClean="0"/>
              <a:t>+                                                 </a:t>
            </a:r>
            <a:r>
              <a:rPr lang="en-US" dirty="0" smtClean="0"/>
              <a:t>22,900</a:t>
            </a:r>
            <a:r>
              <a:rPr lang="en-US" baseline="30000" dirty="0" smtClean="0"/>
              <a:t> </a:t>
            </a:r>
            <a:r>
              <a:rPr lang="en-US" dirty="0" smtClean="0"/>
              <a:t>cm</a:t>
            </a:r>
            <a:r>
              <a:rPr lang="en-US" baseline="30000" dirty="0" smtClean="0"/>
              <a:t>-1</a:t>
            </a:r>
            <a:endParaRPr lang="en-US" dirty="0" smtClean="0"/>
          </a:p>
        </p:txBody>
      </p:sp>
      <p:sp>
        <p:nvSpPr>
          <p:cNvPr id="6" name="Right Arrow 5"/>
          <p:cNvSpPr/>
          <p:nvPr/>
        </p:nvSpPr>
        <p:spPr>
          <a:xfrm>
            <a:off x="2209800" y="2286000"/>
            <a:ext cx="990600" cy="76200"/>
          </a:xfrm>
          <a:prstGeom prst="rightArrow">
            <a:avLst/>
          </a:prstGeom>
          <a:ln>
            <a:solidFill>
              <a:srgbClr val="35DB2D"/>
            </a:solidFill>
          </a:ln>
          <a:effectLst>
            <a:outerShdw blurRad="50800" dist="50800" dir="5400000" algn="ctr" rotWithShape="0">
              <a:srgbClr val="00B05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2286000" y="2743200"/>
            <a:ext cx="990600" cy="76200"/>
          </a:xfrm>
          <a:prstGeom prst="rightArrow">
            <a:avLst/>
          </a:prstGeom>
          <a:solidFill>
            <a:srgbClr val="C00000"/>
          </a:solidFill>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4876800" y="2133600"/>
            <a:ext cx="4267200" cy="830997"/>
          </a:xfrm>
          <a:prstGeom prst="rect">
            <a:avLst/>
          </a:prstGeom>
          <a:noFill/>
        </p:spPr>
        <p:txBody>
          <a:bodyPr wrap="square" rtlCol="0">
            <a:spAutoFit/>
          </a:bodyPr>
          <a:lstStyle/>
          <a:p>
            <a:r>
              <a:rPr lang="en-US" dirty="0" smtClean="0"/>
              <a:t>[</a:t>
            </a:r>
            <a:r>
              <a:rPr lang="en-US" dirty="0" smtClean="0">
                <a:solidFill>
                  <a:srgbClr val="C00000"/>
                </a:solidFill>
              </a:rPr>
              <a:t>Cr</a:t>
            </a:r>
            <a:r>
              <a:rPr lang="en-US" dirty="0" smtClean="0"/>
              <a:t>(H</a:t>
            </a:r>
            <a:r>
              <a:rPr lang="en-US" baseline="-25000" dirty="0" smtClean="0"/>
              <a:t>2</a:t>
            </a:r>
            <a:r>
              <a:rPr lang="en-US" dirty="0" smtClean="0"/>
              <a:t>O)</a:t>
            </a:r>
            <a:r>
              <a:rPr lang="en-US" baseline="-25000" dirty="0" smtClean="0"/>
              <a:t>6</a:t>
            </a:r>
            <a:r>
              <a:rPr lang="en-US" dirty="0" smtClean="0"/>
              <a:t>]</a:t>
            </a:r>
            <a:r>
              <a:rPr lang="en-US" b="1" baseline="30000" dirty="0" smtClean="0">
                <a:solidFill>
                  <a:srgbClr val="00B050"/>
                </a:solidFill>
              </a:rPr>
              <a:t>2</a:t>
            </a:r>
            <a:r>
              <a:rPr lang="en-US" baseline="30000" dirty="0" smtClean="0"/>
              <a:t>+                                                  </a:t>
            </a:r>
            <a:r>
              <a:rPr lang="en-US" dirty="0" smtClean="0"/>
              <a:t>14,000</a:t>
            </a:r>
            <a:r>
              <a:rPr lang="en-US" baseline="30000" dirty="0" smtClean="0"/>
              <a:t> </a:t>
            </a:r>
            <a:r>
              <a:rPr lang="en-US" dirty="0" smtClean="0"/>
              <a:t>cm</a:t>
            </a:r>
            <a:r>
              <a:rPr lang="en-US" baseline="30000" dirty="0" smtClean="0"/>
              <a:t>-1</a:t>
            </a:r>
          </a:p>
          <a:p>
            <a:endParaRPr lang="en-US" baseline="30000" dirty="0" smtClean="0"/>
          </a:p>
          <a:p>
            <a:r>
              <a:rPr lang="en-US" dirty="0" smtClean="0"/>
              <a:t>[</a:t>
            </a:r>
            <a:r>
              <a:rPr lang="en-US" dirty="0" smtClean="0">
                <a:solidFill>
                  <a:srgbClr val="C00000"/>
                </a:solidFill>
              </a:rPr>
              <a:t>Cr</a:t>
            </a:r>
            <a:r>
              <a:rPr lang="en-US" dirty="0" smtClean="0"/>
              <a:t>(H</a:t>
            </a:r>
            <a:r>
              <a:rPr lang="en-US" baseline="-25000" dirty="0" smtClean="0"/>
              <a:t>2 </a:t>
            </a:r>
            <a:r>
              <a:rPr lang="en-US" dirty="0" smtClean="0"/>
              <a:t>O)</a:t>
            </a:r>
            <a:r>
              <a:rPr lang="en-US" baseline="-25000" dirty="0" smtClean="0"/>
              <a:t>6</a:t>
            </a:r>
            <a:r>
              <a:rPr lang="en-US" dirty="0" smtClean="0"/>
              <a:t>]</a:t>
            </a:r>
            <a:r>
              <a:rPr lang="en-US" b="1" baseline="30000" dirty="0" smtClean="0">
                <a:solidFill>
                  <a:srgbClr val="FF0000"/>
                </a:solidFill>
              </a:rPr>
              <a:t>3</a:t>
            </a:r>
            <a:r>
              <a:rPr lang="en-US" baseline="30000" dirty="0" smtClean="0"/>
              <a:t>+                                                 </a:t>
            </a:r>
            <a:r>
              <a:rPr lang="en-US" dirty="0" smtClean="0"/>
              <a:t>17,400</a:t>
            </a:r>
            <a:r>
              <a:rPr lang="en-US" baseline="30000" dirty="0" smtClean="0"/>
              <a:t> </a:t>
            </a:r>
            <a:r>
              <a:rPr lang="en-US" dirty="0" smtClean="0"/>
              <a:t>cm</a:t>
            </a:r>
            <a:r>
              <a:rPr lang="en-US" baseline="30000" dirty="0" smtClean="0"/>
              <a:t>-1</a:t>
            </a:r>
            <a:endParaRPr lang="en-US" dirty="0" smtClean="0"/>
          </a:p>
        </p:txBody>
      </p:sp>
      <p:sp>
        <p:nvSpPr>
          <p:cNvPr id="10" name="Right Arrow 9"/>
          <p:cNvSpPr/>
          <p:nvPr/>
        </p:nvSpPr>
        <p:spPr>
          <a:xfrm>
            <a:off x="6477000" y="2743200"/>
            <a:ext cx="990600" cy="76200"/>
          </a:xfrm>
          <a:prstGeom prst="rightArrow">
            <a:avLst/>
          </a:prstGeom>
          <a:solidFill>
            <a:srgbClr val="C00000"/>
          </a:solidFill>
          <a:ln>
            <a:solidFill>
              <a:srgbClr val="FFC000"/>
            </a:solidFill>
          </a:ln>
          <a:effectLst>
            <a:outerShdw blurRad="50800" dist="50800" dir="5400000" algn="ctr" rotWithShape="0">
              <a:srgbClr val="FF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1"/>
          <p:cNvSpPr/>
          <p:nvPr/>
        </p:nvSpPr>
        <p:spPr>
          <a:xfrm>
            <a:off x="6477000" y="2286000"/>
            <a:ext cx="914400" cy="76200"/>
          </a:xfrm>
          <a:prstGeom prst="rightArrow">
            <a:avLst/>
          </a:prstGeom>
          <a:solidFill>
            <a:schemeClr val="accent4">
              <a:lumMod val="75000"/>
            </a:schemeClr>
          </a:solidFill>
          <a:ln>
            <a:solidFill>
              <a:srgbClr val="7030A0"/>
            </a:solidFill>
          </a:ln>
          <a:effectLst>
            <a:outerShdw blurRad="50800" dist="50800" dir="5400000" algn="ctr" rotWithShape="0">
              <a:srgbClr val="7030A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1219200" y="3733800"/>
            <a:ext cx="7239000" cy="1292662"/>
          </a:xfrm>
          <a:prstGeom prst="rect">
            <a:avLst/>
          </a:prstGeom>
          <a:noFill/>
        </p:spPr>
        <p:txBody>
          <a:bodyPr wrap="square" rtlCol="0">
            <a:spAutoFit/>
          </a:bodyPr>
          <a:lstStyle/>
          <a:p>
            <a:r>
              <a:rPr lang="en-US" b="1" dirty="0" smtClean="0">
                <a:solidFill>
                  <a:srgbClr val="7030A0"/>
                </a:solidFill>
              </a:rPr>
              <a:t>Reason:</a:t>
            </a:r>
          </a:p>
          <a:p>
            <a:r>
              <a:rPr lang="en-US" sz="2000" b="1" dirty="0" smtClean="0">
                <a:solidFill>
                  <a:srgbClr val="002060"/>
                </a:solidFill>
              </a:rPr>
              <a:t>Higher the charge on the metal, the </a:t>
            </a:r>
            <a:r>
              <a:rPr lang="en-US" sz="2000" b="1" dirty="0" err="1" smtClean="0">
                <a:solidFill>
                  <a:srgbClr val="002060"/>
                </a:solidFill>
              </a:rPr>
              <a:t>ligands</a:t>
            </a:r>
            <a:r>
              <a:rPr lang="en-US" sz="2000" b="1" dirty="0" smtClean="0">
                <a:solidFill>
                  <a:srgbClr val="002060"/>
                </a:solidFill>
              </a:rPr>
              <a:t> are pulled in towards the metal more  and therefore the </a:t>
            </a:r>
            <a:r>
              <a:rPr lang="en-US" sz="2000" b="1" dirty="0" err="1" smtClean="0">
                <a:solidFill>
                  <a:srgbClr val="002060"/>
                </a:solidFill>
              </a:rPr>
              <a:t>ligands</a:t>
            </a:r>
            <a:r>
              <a:rPr lang="en-US" sz="2000" b="1" dirty="0" smtClean="0">
                <a:solidFill>
                  <a:srgbClr val="002060"/>
                </a:solidFill>
              </a:rPr>
              <a:t>  split the energies of the metal d </a:t>
            </a:r>
            <a:r>
              <a:rPr lang="en-US" sz="2000" b="1" dirty="0" err="1" smtClean="0">
                <a:solidFill>
                  <a:srgbClr val="002060"/>
                </a:solidFill>
              </a:rPr>
              <a:t>orbitals</a:t>
            </a:r>
            <a:r>
              <a:rPr lang="en-US" sz="2000" b="1" dirty="0" smtClean="0">
                <a:solidFill>
                  <a:srgbClr val="002060"/>
                </a:solidFill>
              </a:rPr>
              <a:t> to a greater extent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2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heckerboard(across)">
                                      <p:cBhvr>
                                        <p:cTn id="38" dur="500"/>
                                        <p:tgtEl>
                                          <p:spTgt spid="1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6" grpId="0" animBg="1"/>
      <p:bldP spid="7" grpId="0" animBg="1"/>
      <p:bldP spid="8" grpId="0" build="p"/>
      <p:bldP spid="10" grpId="0" animBg="1"/>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457200"/>
            <a:ext cx="6248400" cy="369332"/>
          </a:xfrm>
          <a:prstGeom prst="rect">
            <a:avLst/>
          </a:prstGeom>
          <a:solidFill>
            <a:srgbClr val="FFFF00"/>
          </a:solidFill>
        </p:spPr>
        <p:txBody>
          <a:bodyPr wrap="square" rtlCol="0">
            <a:spAutoFit/>
          </a:bodyPr>
          <a:lstStyle/>
          <a:p>
            <a:r>
              <a:rPr lang="en-US" dirty="0" smtClean="0"/>
              <a:t>Factors Affecting the Magnitude of  Crystal Field Splitting  </a:t>
            </a:r>
            <a:r>
              <a:rPr lang="en-US" dirty="0" smtClean="0">
                <a:solidFill>
                  <a:srgbClr val="C00000"/>
                </a:solidFill>
                <a:sym typeface="Symbol"/>
              </a:rPr>
              <a:t></a:t>
            </a:r>
            <a:endParaRPr lang="en-IN" dirty="0">
              <a:solidFill>
                <a:srgbClr val="C00000"/>
              </a:solidFill>
            </a:endParaRPr>
          </a:p>
        </p:txBody>
      </p:sp>
      <p:sp>
        <p:nvSpPr>
          <p:cNvPr id="3" name="Rectangle 2"/>
          <p:cNvSpPr/>
          <p:nvPr/>
        </p:nvSpPr>
        <p:spPr>
          <a:xfrm>
            <a:off x="1447800" y="1219200"/>
            <a:ext cx="5791200" cy="646331"/>
          </a:xfrm>
          <a:prstGeom prst="rect">
            <a:avLst/>
          </a:prstGeom>
        </p:spPr>
        <p:txBody>
          <a:bodyPr wrap="square">
            <a:spAutoFit/>
          </a:bodyPr>
          <a:lstStyle/>
          <a:p>
            <a:pPr marL="342900" indent="-342900"/>
            <a:r>
              <a:rPr lang="en-US" dirty="0" smtClean="0">
                <a:solidFill>
                  <a:srgbClr val="7030A0"/>
                </a:solidFill>
                <a:sym typeface="Symbol"/>
              </a:rPr>
              <a:t>Number  of </a:t>
            </a:r>
            <a:r>
              <a:rPr lang="en-US" dirty="0" err="1" smtClean="0">
                <a:solidFill>
                  <a:srgbClr val="7030A0"/>
                </a:solidFill>
                <a:sym typeface="Symbol"/>
              </a:rPr>
              <a:t>ligands</a:t>
            </a:r>
            <a:r>
              <a:rPr lang="en-US" dirty="0" smtClean="0">
                <a:solidFill>
                  <a:srgbClr val="7030A0"/>
                </a:solidFill>
                <a:sym typeface="Symbol"/>
              </a:rPr>
              <a:t> around the metal and shape of complex </a:t>
            </a:r>
          </a:p>
          <a:p>
            <a:pPr marL="342900" indent="-342900"/>
            <a:r>
              <a:rPr lang="en-US" dirty="0" smtClean="0">
                <a:solidFill>
                  <a:srgbClr val="7030A0"/>
                </a:solidFill>
                <a:sym typeface="Symbol"/>
              </a:rPr>
              <a:t>	</a:t>
            </a:r>
            <a:r>
              <a:rPr lang="en-US" dirty="0" smtClean="0">
                <a:sym typeface="Symbol"/>
              </a:rPr>
              <a:t>(Octahedral, tetrahedral, square planar….</a:t>
            </a:r>
            <a:endParaRPr lang="en-IN" dirty="0"/>
          </a:p>
        </p:txBody>
      </p:sp>
      <p:sp>
        <p:nvSpPr>
          <p:cNvPr id="35842" name="AutoShape 2" descr="data:image/jpeg;base64,/9j/4AAQSkZJRgABAQAAAQABAAD/2wCEAAkGBhISERUUEhMVEBIQFRYQEBIQERAPDxAQFBAVFhUQFBcYHCYeFxkjGhUUIC8gIycpLC0sFh4xNzAqNSgsLyoBCQoKDgwOGg8PGiwjHiQ1Ky41MC0tMSw0LiwtLCk1LCk1NSw1NS01LDUqNSk0LywpNSwpNC0pKS4qLCwsLi01Kf/AABEIAOUA3AMBIgACEQEDEQH/xAAcAAEAAwEBAQEBAAAAAAAAAAAABQYHBAMCAQj/xABJEAABAwICBgcDCAYHCQAAAAABAAIDBBEFIQYSMUFRYQcTMnGBkaEiM7EUNUJSYnKSwSNzgqKy0RUkQ1ODtMIWJTRjlLPD4fD/xAAbAQEAAgIDAAAAAAAAAAAAAAAAAwUCBAEGB//EACcRAQACAgIBAwMFAQAAAAAAAAABAgMRBCEFEkFREzGBMmFxkbEi/9oADAMBAAIRAxEAPwDcUREBERAREQEREBERARF+PeALk2AzJOQA4oP1FC1ePnZCzW+0+7W+A2n0URVY3WbQ5jeQjuPUkoLiiobdPaiI/pomSt3mO8bwONiSD3ZK04HpFBVsLoX3Lcnsd7MsZO5zd2/PYbZEoJNERAREQEREBERAREQEREBERAREQEREBERAREQFEVLzM6w9202++4bzy4ea78Qm1Y3EbbWHech6lc2HRgNCAKEAbFxVVIp2y5KyMWQUvFKEZql1cstJM2eA6kkffqvbvjeN7Tw8doBWjYk3aqPj8YsUGqaOY6yspo548hIPaaTcseDZzD3EHvyO9SSyzoXxEh9TTk+z7M7BwN9R/wD4/JamgIiICIiAiIgIiICIiAiIgIiICIiAiIgIiIOHG/cP5Wd4B4J9AuShqsgpaaIOaWnMOBae4ixVKjqXQyOif2mG1/rN+i4ciEFwbUrkq6q6i24kLbVzVGIc0HziEl1SNIJbAqw1uKAAqiaQYlrEgILJ0NQk1c79zYdU975WkfwOWvqndF+jppqTXeNWWpIlcDkWxgWjafAl37dlcUBERAREQEREBERAREQEREBERAREQEREBERAUPpFo82paC09XMwfo32uCPqP4t+HmDMIgySvrpaZxZO0sLTbW2xuyv7LthyI58lwT6SNt2vVaVUt/TSg5gkXBzB/RtyKiq/A6Y5mCG/HqYr/AAQZbX46XXDc1dOj/o86zq6uqIcxwEkMI9oOvm18nLfq+fBRGmFO1jLMa1g4NaGj0WmaCfN1L+pZ8EE8iL8c4AXJsBtJyAQfqKJqdJoWbNaT9W248yQD4Lgfp1E3tRTAcdWN3wddBZUUbhekdPUZRSBzhmWG7JAOOq6xtz2KSQEREBERAREQEREBFyV2JNiyN3OOxjc3d54BQlVjFS7shsQ7td3mcvRBZkVEnx2tZmJGutufEy37oB9V6Yf0ktDgyrj6m+XXR3dEPvtPtNHPPnZBd0XzHIHAOaQ5rgHNLSC1wIuCCNoX0gIiICIiCAqPfyd7f+21c1dsUTimmUMFfPDPdmqWFrwC5pDoIzZwGYNydxX3U6UUjhcVEXi8NPkc1z6ZbNuJniIt6J1Pe9Kppt2FpGgnzdS/qWfBZLptpFTltmvEh4MBPrsWqdHEuthdITviHxOSaRWxXpG7Rr+VhllDQSTYAXKhpmunN3ZM+izd3u4n4LqxSS7ms3dt3gbNHnfyXVBELLhGiX4aLbFFV+HDgrc+G6ia6JBm+MYZY6zSWuadZrmktc1w2EEZg9ytWgGnDp3GlqSPlDBeN+Q69g23GzXG022jPcVx4tDkVQMVmfBMyaM2kheJGHmDsPI7DyJQf0Ii58PrGzRRyt7MrGyN+69ocPiuhAREQEREBc1dVajbjNx9lo58e4bV0qKrX604G5jfVxz9AEHzTUG92bjmSdpK9ZaQLthGS+3NQViuo1Ucaw8EHJX2vbtVWxZl0ER0eaUOpqgUkpvBObQX/sZjsYODXcNziOJWtLNJejsOAc8uEgs67SW6jhmLW3jirKzGqtnbZHKOWtE7/UPRBZkUDHpcwe9jkittNhIwc7tN/Re1BphRTG0dVC52zV6xrXnua6xPkjKKzMbiEwi/Lr9RiwfpK+dJ/wDC/wAvGqvIrH0g1TJMSndG5sjT1Y1mEObdsLGuFxwIIVckW7X9MPS+FGuJj38R/iOxfshf0V0ZfNNJ+pH8RX864v2QrDF0hVJoYaSJ3Uxws6t5jcRLIdYnN21rbG1ht3kqG9dy63z+NbkZYpVsuN40GTHUs8hobfa1pBdcczmq5WYk9xu55ceZ2dw2DwWSwYzNGbskc0/eJB7wcirRhukomYb+y9vaA2H7Q5KO1NKnlePvx49W9wvOE6aPhcBI4viORubuYPrNO3LgrXWVAcLg3BFwRsIIuCFiVbiav+iuJF1FEXbQHNF/qtkcG+gA8Fgrnvir8is80ifdXfF6wBpzVBqGPqJ2xxjWfI4MYPtONh4INu0Bv/RtLf8Aum+WdvSyn1z4dRCGGOJvZiY2NvcxoaD6LoQEREBERAUDXSatSb/Sa1w9R+SnlBaVUp1BM3Mw31wN8Z2nwsD3XQd0NSvWSryVYpMWBG1e78R5oOmtnUbh8QfUsvsaS/8ACCR62XPVYiFGRaRNjmaSbDNvmEGl2BXw6laVWKbSdh+kPNSUOONO9BT+lWv6trKdmRlHWS229WDZre4kOv8AdCy59GDuVr6Q8R16+TPJrY2t7ura74uKromC3cdY9MPTPE8bFTh0jXcxufy/KGvqYPcTywjhHI9rfFt7HyUpUad4hNE6GScuY7JxDI2SFu9hc0DI7+Pmox7xYngLrwisBcm3ElczSu09+Bx5vFprG/v9gQL4kjXTDK1xsHAnhfNfs8VlnptzSsx0iK2DWFjuUXPFq5tyt8OBU5MFwupS82HieChtVR8rjRM/8R24PlNxf/4L1wuqIlFt4IPda/5BfUmCEbD5qxaBYfQRza+IPkAb2GMjc6J3N7m3dbb7IHjuUdonSm5eHkRjmLVn8dvrD8MfMfqt+k92wd3E8lcP6RZFG1jDZrBqjj3nmdvip9mjmEVZ/qtV1Tjsjimbl/hSguA5CwXozofhJ9upneODREz11SoHV7Vms6mNM8xHF3SHVbdxcbANBJJOwADaeS0To40CdT/1mpFp3C0UZzMLXDNzvtkZcgTvJtZcC0NpKTOGIa+zrXkyS+Dj2e4WUxLK1oJcQ0DaSbAI4faKEqtKGDsMfJzyY31z9FHyaclp9qndb7MjXHyIHxQWtFCYTphS1DtRr9SQ7I5R1bz93c79klTaAiIgIQiIKRj+iUsZMlINdhzdBcBzePV3yI+zu3X2Co1GkJYS2QGN42tkBY8eDs1sq8amjjkFpGNkHB7WvHkUGGVuko4+q/cJ0WrK9w1GGOI7ZpQWRgcRfN/7PmFtUGBUzDdkELDxZDG0+YC7kFWw/o5o44WxlrnuHal6yRkjnHafZNgOA3c9q8puj+3uamRnKVrZm+mqfUqwV2KiP2QNd/1QbAfeO74qFqqyqd9PqxwjaB6m5QUXSroxxB8nWxmKc2DXBrzE86uQNngN2WHa3Kl1+j9dT366lmYBtcIzJGP22Xb6rVqisrGZtqH/ALQY8eTgVxVPSDUsbqStaAcjNE0iQD7tz5jwCkjJMLbjeW5GCsUjuIZfT080rCWRSPbsu1ji3zXDUlwNngtI+iQWkeBWour2uGs12sHZh173vvuoLHqZk7CHWDh2H72n+XJZfVn3b9fPXvbWSOv2UJ8i76HEi8arjcjMHeR/NQtS8tJByIJB7wmGyHrR3G/dY/8ApSRbtaYOZNctde/SdlXRQxDV5k3/ACXJ14X1DWiykie1vizU+r2kDCF8to9YgAXJIAA2kk2AXi2qU/oU4PrqcO2CQP8AwAvHq0LKZjW23mzUrjtf4iZ/qGmYPoHFBA2PVDnEAyutfXfbPwGwcvFev9APj91I+Pkx7g38Oz0VkZVgr0DgVoTO3k+TJbJab2nuVZ+WVkX02yj/AJjBfzZZdnUvmIdJu2NHZb3fzXTiVi9jR98/Af6l2wRiy4YIyTDxbYomvoBwVsfEComuiQZxjeEgg5cxyPFT/R9pu97/AJHVO1pACaeV3ala0ZxvO94GYO8A3zFz84vFkVn2NPdFI2WM6r4niRh4Oabj1CD+hUXLhdcJoY5W5CaNkgHAPaHW9V1ICIiAiIgLlxCqLG5dp3st5cXeH8l1KJq33nt9Ro83Ek/kg+qWgAHEnMk5kk7yvSWlXZDsX24IKzXUiqWNUAIOSvdeFVcWG1BnHykwSFv9m87NzX8R37141eJX2L30kZ8VYNDOjKSqDZpyYYHAOaBbrZmnYR9Vp4nM7hvQZTiQ1pnd4vwvqi6+4NVg4k7T+QV/6QcHhp610UUbY4mxx2aBcG7M3G+biTe5NyVVJcPj+oPC4WzWvW3dOHwbfRrlpMdxH3RE1Wr50bdFkldq1FQ4xUhuWhrh1tQQ4ggfUbcEEnPLIbxTsRpmtb7LQO4Zr+g+iI/7npe6UeVTKFHfcKvyN8uL37QOIdBcJ/4eqli5StZO3uy1D8VCwdF+J0kzJYuqqRG69o5OrkLdhFpAGjIn6S2lFh6pVtfIciKzX1biflnjsbnh99BLEBtc6NxZ+Jt2+q66PS9jtjge43V4XBW4DTTe9hjeT9Isbr/i2jzWLRQtLiQkluDf2QPUqfhnVbxPAY6QCSEOawu1ZGl73ht+y4axJAvl4hdFLiQI2oLC+cWURXTLzfX81HVVcEEZiz8is90ifc+KumMV7Q05qimnfVVDIo83SuDG8ATtceQFyeQKDbdAmkYbS3/uWnwOY9LKfXjRUjYo2Rt7MbGxt+61oaPQL2QEREBERAUBiEmpUm/0mtcPC4Pw9VPqF0oonOjEjBd8NyQNroz2gOJFgfA8UHVDVL0krMlVaLGARtXS/EhxQddZUKs4s/IrpqsTHFVrG8aFjmgq+PTXct50YpTFR07CLFkEbXDg4Ri487rGdDdH3V9Y24vDERJOd2oDlH3uIt3ax3LeUGIdKvzk79XH/CVT5FpHSTotPNVulhb1g1GNc0W1wQDmAe0O7NUKpwiduToZWngY3j8lt0mPS9C8ZyMVuJSsWjcR8oTFuwt96IPmel7pf81KsOxLCJiz3bwOLmlg8zZbr0TxauE0zTtHWg/9TKfzUOSXWvL3ra2olbkRFEohERB5zwNe0tcNZrgWuB2EHaFnuNUMtE4k3fAT7Mu3VG5snA89h78loy/HNBFjmDkQcwRwQZb/ALQAjao+tx4cVfsR6O6GUk9WYXHfA90Q/D2fRRzOiSivdzp5BwdKAP3Wg+qDL6mvkneI4muke82a1gLnOPIBah0e6B/Ix109jUvFgBYiBh2tB3uO8juG8my4Ro7TUotBCyK+RIF3uH2nG7j4lSKAiIgIiICIiAiIgp+kGhr9Yy0hAcc3wuOq1x3lh2NPI5cwqVX4nNAbTxyQn7bHBp7ndk+BWypZBgU+kWubMu8nYGguJ8ApDBtAK2scDI000W90wIeR9mM5k99gtrawDYAO4WX0gjsBwGGjhEULbNGbnHN8j7Zvcd5y/IZKRREEFX+/d91v5rnrDkveud/WHcg0Hvscl4VmxBRtMvdlXXow+bIP8X/MSKlaY+7KuPRZO12GxAEEsdK1wBBLSZ3kAjdkQfFBbUREBERAREQEREBERAREQEREBERAREQEREBERAUfiNW6/VsNnHtOG1oO4cz6Lue6wJOwC57gorDRre0drjrHx3IPOLCgMxkd/PmvKrpnWU8GLnqockGfaQYK6VtidUb7C5VXY6WgkbLTOLXMycHZslbe5ZIN4PptFlpOIxqlY7CLFBpejePx1lOyaPIOyewkF0cg7UbuYPmCDvUosi6IsUMdXNTk+xMzrWjcJIyAbd7SfwBa6gIiICIiAiIgIiICIiAiIgIiICIiAiIgIiIOev8AdSfcd/CVGYZUDVCmiFTWTGGR0TvoH2b72Hsu8vW6C2snC8KqoFlFsxDLavGor0HliEipuOyZFWGqrgqTpJiQzsg/ejgE4tGRuEpPd1Lh8SFuSy3ocwQ60tU4ZW6iInebh0jh5MH4lqSAiIgIiICIiAiIgIiICIiAiIgIiICIiAiIgKG0jwD5Q0OYQyZnYcey4f3buXPcfG8yiDK5cVfC8xzNMTxta7K/MHY4cxkvGbHxxWoV+GRTt1Zo2St4PaHWPEX2HmFW6jouoHG4bIzkyeW37xKDN8Rx/gV+6MaHVGIyBxBipwfalI7Q+rGD2jz2DfwOoYf0c4fCQ4QCRw3zOfN+64lvorI1oAsMgMgBsA4IPCgoI4Y2xRNDI4wGtaNwHxO+++66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5844" name="AutoShape 4" descr="data:image/jpeg;base64,/9j/4AAQSkZJRgABAQAAAQABAAD/2wCEAAkGBhISERUUEhMVEBIQFRYQEBIQERAPDxAQFBAVFhUQFBcYHCYeFxkjGhUUIC8gIycpLC0sFh4xNzAqNSgsLyoBCQoKDgwOGg8PGiwjHiQ1Ky41MC0tMSw0LiwtLCk1LCk1NSw1NS01LDUqNSk0LywpNSwpNC0pKS4qLCwsLi01Kf/AABEIAOUA3AMBIgACEQEDEQH/xAAcAAEAAwEBAQEBAAAAAAAAAAAABQYHBAMCAQj/xABJEAABAwICBgcDCAYHCQAAAAABAAIDBBEFIQYSMUFRYQcTMnGBkaEiM7EUNUJSYnKSwSNzgqKy0RUkQ1ODtMIWJTRjlLPD4fD/xAAbAQEAAgIDAAAAAAAAAAAAAAAAAwUCBAEGB//EACcRAQACAgIBAwMFAQAAAAAAAAABAgMRBCEFEkFREzGBMmFxkbEi/9oADAMBAAIRAxEAPwDcUREBERAREQEREBERARF+PeALk2AzJOQA4oP1FC1ePnZCzW+0+7W+A2n0URVY3WbQ5jeQjuPUkoLiiobdPaiI/pomSt3mO8bwONiSD3ZK04HpFBVsLoX3Lcnsd7MsZO5zd2/PYbZEoJNERAREQEREBERAREQEREBERAREQEREBERAREQFEVLzM6w9202++4bzy4ea78Qm1Y3EbbWHech6lc2HRgNCAKEAbFxVVIp2y5KyMWQUvFKEZql1cstJM2eA6kkffqvbvjeN7Tw8doBWjYk3aqPj8YsUGqaOY6yspo548hIPaaTcseDZzD3EHvyO9SSyzoXxEh9TTk+z7M7BwN9R/wD4/JamgIiICIiAiIgIiICIiAiIgIiICIiAiIgIiIOHG/cP5Wd4B4J9AuShqsgpaaIOaWnMOBae4ixVKjqXQyOif2mG1/rN+i4ciEFwbUrkq6q6i24kLbVzVGIc0HziEl1SNIJbAqw1uKAAqiaQYlrEgILJ0NQk1c79zYdU975WkfwOWvqndF+jppqTXeNWWpIlcDkWxgWjafAl37dlcUBERAREQEREBERAREQEREBERAREQEREBERAUPpFo82paC09XMwfo32uCPqP4t+HmDMIgySvrpaZxZO0sLTbW2xuyv7LthyI58lwT6SNt2vVaVUt/TSg5gkXBzB/RtyKiq/A6Y5mCG/HqYr/AAQZbX46XXDc1dOj/o86zq6uqIcxwEkMI9oOvm18nLfq+fBRGmFO1jLMa1g4NaGj0WmaCfN1L+pZ8EE8iL8c4AXJsBtJyAQfqKJqdJoWbNaT9W248yQD4Lgfp1E3tRTAcdWN3wddBZUUbhekdPUZRSBzhmWG7JAOOq6xtz2KSQEREBERAREQEREBFyV2JNiyN3OOxjc3d54BQlVjFS7shsQ7td3mcvRBZkVEnx2tZmJGutufEy37oB9V6Yf0ktDgyrj6m+XXR3dEPvtPtNHPPnZBd0XzHIHAOaQ5rgHNLSC1wIuCCNoX0gIiICIiCAqPfyd7f+21c1dsUTimmUMFfPDPdmqWFrwC5pDoIzZwGYNydxX3U6UUjhcVEXi8NPkc1z6ZbNuJniIt6J1Pe9Kppt2FpGgnzdS/qWfBZLptpFTltmvEh4MBPrsWqdHEuthdITviHxOSaRWxXpG7Rr+VhllDQSTYAXKhpmunN3ZM+izd3u4n4LqxSS7ms3dt3gbNHnfyXVBELLhGiX4aLbFFV+HDgrc+G6ia6JBm+MYZY6zSWuadZrmktc1w2EEZg9ytWgGnDp3GlqSPlDBeN+Q69g23GzXG022jPcVx4tDkVQMVmfBMyaM2kheJGHmDsPI7DyJQf0Ii58PrGzRRyt7MrGyN+69ocPiuhAREQEREBc1dVajbjNx9lo58e4bV0qKrX604G5jfVxz9AEHzTUG92bjmSdpK9ZaQLthGS+3NQViuo1Ucaw8EHJX2vbtVWxZl0ER0eaUOpqgUkpvBObQX/sZjsYODXcNziOJWtLNJejsOAc8uEgs67SW6jhmLW3jirKzGqtnbZHKOWtE7/UPRBZkUDHpcwe9jkittNhIwc7tN/Re1BphRTG0dVC52zV6xrXnua6xPkjKKzMbiEwi/Lr9RiwfpK+dJ/wDC/wAvGqvIrH0g1TJMSndG5sjT1Y1mEObdsLGuFxwIIVckW7X9MPS+FGuJj38R/iOxfshf0V0ZfNNJ+pH8RX864v2QrDF0hVJoYaSJ3Uxws6t5jcRLIdYnN21rbG1ht3kqG9dy63z+NbkZYpVsuN40GTHUs8hobfa1pBdcczmq5WYk9xu55ceZ2dw2DwWSwYzNGbskc0/eJB7wcirRhukomYb+y9vaA2H7Q5KO1NKnlePvx49W9wvOE6aPhcBI4viORubuYPrNO3LgrXWVAcLg3BFwRsIIuCFiVbiav+iuJF1FEXbQHNF/qtkcG+gA8Fgrnvir8is80ifdXfF6wBpzVBqGPqJ2xxjWfI4MYPtONh4INu0Bv/RtLf8Aum+WdvSyn1z4dRCGGOJvZiY2NvcxoaD6LoQEREBERAUDXSatSb/Sa1w9R+SnlBaVUp1BM3Mw31wN8Z2nwsD3XQd0NSvWSryVYpMWBG1e78R5oOmtnUbh8QfUsvsaS/8ACCR62XPVYiFGRaRNjmaSbDNvmEGl2BXw6laVWKbSdh+kPNSUOONO9BT+lWv6trKdmRlHWS229WDZre4kOv8AdCy59GDuVr6Q8R16+TPJrY2t7ura74uKromC3cdY9MPTPE8bFTh0jXcxufy/KGvqYPcTywjhHI9rfFt7HyUpUad4hNE6GScuY7JxDI2SFu9hc0DI7+Pmox7xYngLrwisBcm3ElczSu09+Bx5vFprG/v9gQL4kjXTDK1xsHAnhfNfs8VlnptzSsx0iK2DWFjuUXPFq5tyt8OBU5MFwupS82HieChtVR8rjRM/8R24PlNxf/4L1wuqIlFt4IPda/5BfUmCEbD5qxaBYfQRza+IPkAb2GMjc6J3N7m3dbb7IHjuUdonSm5eHkRjmLVn8dvrD8MfMfqt+k92wd3E8lcP6RZFG1jDZrBqjj3nmdvip9mjmEVZ/qtV1Tjsjimbl/hSguA5CwXozofhJ9upneODREz11SoHV7Vms6mNM8xHF3SHVbdxcbANBJJOwADaeS0To40CdT/1mpFp3C0UZzMLXDNzvtkZcgTvJtZcC0NpKTOGIa+zrXkyS+Dj2e4WUxLK1oJcQ0DaSbAI4faKEqtKGDsMfJzyY31z9FHyaclp9qndb7MjXHyIHxQWtFCYTphS1DtRr9SQ7I5R1bz93c79klTaAiIgIQiIKRj+iUsZMlINdhzdBcBzePV3yI+zu3X2Co1GkJYS2QGN42tkBY8eDs1sq8amjjkFpGNkHB7WvHkUGGVuko4+q/cJ0WrK9w1GGOI7ZpQWRgcRfN/7PmFtUGBUzDdkELDxZDG0+YC7kFWw/o5o44WxlrnuHal6yRkjnHafZNgOA3c9q8puj+3uamRnKVrZm+mqfUqwV2KiP2QNd/1QbAfeO74qFqqyqd9PqxwjaB6m5QUXSroxxB8nWxmKc2DXBrzE86uQNngN2WHa3Kl1+j9dT366lmYBtcIzJGP22Xb6rVqisrGZtqH/ALQY8eTgVxVPSDUsbqStaAcjNE0iQD7tz5jwCkjJMLbjeW5GCsUjuIZfT080rCWRSPbsu1ji3zXDUlwNngtI+iQWkeBWour2uGs12sHZh173vvuoLHqZk7CHWDh2H72n+XJZfVn3b9fPXvbWSOv2UJ8i76HEi8arjcjMHeR/NQtS8tJByIJB7wmGyHrR3G/dY/8ApSRbtaYOZNctde/SdlXRQxDV5k3/ACXJ14X1DWiykie1vizU+r2kDCF8to9YgAXJIAA2kk2AXi2qU/oU4PrqcO2CQP8AwAvHq0LKZjW23mzUrjtf4iZ/qGmYPoHFBA2PVDnEAyutfXfbPwGwcvFev9APj91I+Pkx7g38Oz0VkZVgr0DgVoTO3k+TJbJab2nuVZ+WVkX02yj/AJjBfzZZdnUvmIdJu2NHZb3fzXTiVi9jR98/Af6l2wRiy4YIyTDxbYomvoBwVsfEComuiQZxjeEgg5cxyPFT/R9pu97/AJHVO1pACaeV3ala0ZxvO94GYO8A3zFz84vFkVn2NPdFI2WM6r4niRh4Oabj1CD+hUXLhdcJoY5W5CaNkgHAPaHW9V1ICIiAiIgLlxCqLG5dp3st5cXeH8l1KJq33nt9Ro83Ek/kg+qWgAHEnMk5kk7yvSWlXZDsX24IKzXUiqWNUAIOSvdeFVcWG1BnHykwSFv9m87NzX8R37141eJX2L30kZ8VYNDOjKSqDZpyYYHAOaBbrZmnYR9Vp4nM7hvQZTiQ1pnd4vwvqi6+4NVg4k7T+QV/6QcHhp610UUbY4mxx2aBcG7M3G+biTe5NyVVJcPj+oPC4WzWvW3dOHwbfRrlpMdxH3RE1Wr50bdFkldq1FQ4xUhuWhrh1tQQ4ggfUbcEEnPLIbxTsRpmtb7LQO4Zr+g+iI/7npe6UeVTKFHfcKvyN8uL37QOIdBcJ/4eqli5StZO3uy1D8VCwdF+J0kzJYuqqRG69o5OrkLdhFpAGjIn6S2lFh6pVtfIciKzX1biflnjsbnh99BLEBtc6NxZ+Jt2+q66PS9jtjge43V4XBW4DTTe9hjeT9Isbr/i2jzWLRQtLiQkluDf2QPUqfhnVbxPAY6QCSEOawu1ZGl73ht+y4axJAvl4hdFLiQI2oLC+cWURXTLzfX81HVVcEEZiz8is90ifc+KumMV7Q05qimnfVVDIo83SuDG8ATtceQFyeQKDbdAmkYbS3/uWnwOY9LKfXjRUjYo2Rt7MbGxt+61oaPQL2QEREBERAUBiEmpUm/0mtcPC4Pw9VPqF0oonOjEjBd8NyQNroz2gOJFgfA8UHVDVL0krMlVaLGARtXS/EhxQddZUKs4s/IrpqsTHFVrG8aFjmgq+PTXct50YpTFR07CLFkEbXDg4Ri487rGdDdH3V9Y24vDERJOd2oDlH3uIt3ax3LeUGIdKvzk79XH/CVT5FpHSTotPNVulhb1g1GNc0W1wQDmAe0O7NUKpwiduToZWngY3j8lt0mPS9C8ZyMVuJSsWjcR8oTFuwt96IPmel7pf81KsOxLCJiz3bwOLmlg8zZbr0TxauE0zTtHWg/9TKfzUOSXWvL3ra2olbkRFEohERB5zwNe0tcNZrgWuB2EHaFnuNUMtE4k3fAT7Mu3VG5snA89h78loy/HNBFjmDkQcwRwQZb/ALQAjao+tx4cVfsR6O6GUk9WYXHfA90Q/D2fRRzOiSivdzp5BwdKAP3Wg+qDL6mvkneI4muke82a1gLnOPIBah0e6B/Ix109jUvFgBYiBh2tB3uO8juG8my4Ro7TUotBCyK+RIF3uH2nG7j4lSKAiIgIiICIiAiIgp+kGhr9Yy0hAcc3wuOq1x3lh2NPI5cwqVX4nNAbTxyQn7bHBp7ndk+BWypZBgU+kWubMu8nYGguJ8ApDBtAK2scDI000W90wIeR9mM5k99gtrawDYAO4WX0gjsBwGGjhEULbNGbnHN8j7Zvcd5y/IZKRREEFX+/d91v5rnrDkveud/WHcg0Hvscl4VmxBRtMvdlXXow+bIP8X/MSKlaY+7KuPRZO12GxAEEsdK1wBBLSZ3kAjdkQfFBbUREBERAREQEREBERAREQEREBERAREQEREBERAUfiNW6/VsNnHtOG1oO4cz6Lue6wJOwC57gorDRre0drjrHx3IPOLCgMxkd/PmvKrpnWU8GLnqockGfaQYK6VtidUb7C5VXY6WgkbLTOLXMycHZslbe5ZIN4PptFlpOIxqlY7CLFBpejePx1lOyaPIOyewkF0cg7UbuYPmCDvUosi6IsUMdXNTk+xMzrWjcJIyAbd7SfwBa6gIiICIiAiIgIiICIiAiIgIiICIiAiIgIiIOev8AdSfcd/CVGYZUDVCmiFTWTGGR0TvoH2b72Hsu8vW6C2snC8KqoFlFsxDLavGor0HliEipuOyZFWGqrgqTpJiQzsg/ejgE4tGRuEpPd1Lh8SFuSy3ocwQ60tU4ZW6iInebh0jh5MH4lqSAiIgIiICIiAiIgIiICIiAiIgIiICIiAiIgKG0jwD5Q0OYQyZnYcey4f3buXPcfG8yiDK5cVfC8xzNMTxta7K/MHY4cxkvGbHxxWoV+GRTt1Zo2St4PaHWPEX2HmFW6jouoHG4bIzkyeW37xKDN8Rx/gV+6MaHVGIyBxBipwfalI7Q+rGD2jz2DfwOoYf0c4fCQ4QCRw3zOfN+64lvorI1oAsMgMgBsA4IPCgoI4Y2xRNDI4wGtaNwHxO+++66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 name="Picture 5" descr="download.jpg"/>
          <p:cNvPicPr>
            <a:picLocks noChangeAspect="1"/>
          </p:cNvPicPr>
          <p:nvPr/>
        </p:nvPicPr>
        <p:blipFill>
          <a:blip r:embed="rId2" cstate="print"/>
          <a:stretch>
            <a:fillRect/>
          </a:stretch>
        </p:blipFill>
        <p:spPr>
          <a:xfrm>
            <a:off x="228600" y="1981200"/>
            <a:ext cx="848226" cy="914400"/>
          </a:xfrm>
          <a:prstGeom prst="rect">
            <a:avLst/>
          </a:prstGeom>
        </p:spPr>
      </p:pic>
      <p:pic>
        <p:nvPicPr>
          <p:cNvPr id="35845" name="Picture 5" descr="C:\Users\admin\Desktop\download.jpg"/>
          <p:cNvPicPr>
            <a:picLocks noChangeAspect="1" noChangeArrowheads="1"/>
          </p:cNvPicPr>
          <p:nvPr/>
        </p:nvPicPr>
        <p:blipFill>
          <a:blip r:embed="rId3" cstate="print"/>
          <a:srcRect/>
          <a:stretch>
            <a:fillRect/>
          </a:stretch>
        </p:blipFill>
        <p:spPr bwMode="auto">
          <a:xfrm>
            <a:off x="4648200" y="5562600"/>
            <a:ext cx="914400" cy="951807"/>
          </a:xfrm>
          <a:prstGeom prst="rect">
            <a:avLst/>
          </a:prstGeom>
          <a:noFill/>
        </p:spPr>
      </p:pic>
      <p:pic>
        <p:nvPicPr>
          <p:cNvPr id="35846" name="Picture 6" descr="C:\Users\admin\Desktop\download (1).jpg"/>
          <p:cNvPicPr>
            <a:picLocks noChangeAspect="1" noChangeArrowheads="1"/>
          </p:cNvPicPr>
          <p:nvPr/>
        </p:nvPicPr>
        <p:blipFill>
          <a:blip r:embed="rId4" cstate="print"/>
          <a:srcRect/>
          <a:stretch>
            <a:fillRect/>
          </a:stretch>
        </p:blipFill>
        <p:spPr bwMode="auto">
          <a:xfrm>
            <a:off x="5638800" y="5562600"/>
            <a:ext cx="914400" cy="910336"/>
          </a:xfrm>
          <a:prstGeom prst="rect">
            <a:avLst/>
          </a:prstGeom>
          <a:noFill/>
        </p:spPr>
      </p:pic>
      <p:pic>
        <p:nvPicPr>
          <p:cNvPr id="35847" name="Picture 7" descr="C:\Users\admin\Desktop\download (2).jpg"/>
          <p:cNvPicPr>
            <a:picLocks noChangeAspect="1" noChangeArrowheads="1"/>
          </p:cNvPicPr>
          <p:nvPr/>
        </p:nvPicPr>
        <p:blipFill>
          <a:blip r:embed="rId5" cstate="print"/>
          <a:srcRect/>
          <a:stretch>
            <a:fillRect/>
          </a:stretch>
        </p:blipFill>
        <p:spPr bwMode="auto">
          <a:xfrm rot="21403180">
            <a:off x="3689786" y="5514342"/>
            <a:ext cx="1009650" cy="1153886"/>
          </a:xfrm>
          <a:prstGeom prst="rect">
            <a:avLst/>
          </a:prstGeom>
          <a:noFill/>
        </p:spPr>
      </p:pic>
      <p:pic>
        <p:nvPicPr>
          <p:cNvPr id="35848" name="Picture 8" descr="C:\Users\admin\Desktop\download (3).jpg"/>
          <p:cNvPicPr>
            <a:picLocks noChangeAspect="1" noChangeArrowheads="1"/>
          </p:cNvPicPr>
          <p:nvPr/>
        </p:nvPicPr>
        <p:blipFill>
          <a:blip r:embed="rId6" cstate="print"/>
          <a:srcRect/>
          <a:stretch>
            <a:fillRect/>
          </a:stretch>
        </p:blipFill>
        <p:spPr bwMode="auto">
          <a:xfrm>
            <a:off x="152400" y="3048000"/>
            <a:ext cx="966788" cy="1015348"/>
          </a:xfrm>
          <a:prstGeom prst="rect">
            <a:avLst/>
          </a:prstGeom>
          <a:noFill/>
        </p:spPr>
      </p:pic>
      <p:pic>
        <p:nvPicPr>
          <p:cNvPr id="35849" name="Picture 9" descr="C:\Users\admin\Desktop\images (4).jpg"/>
          <p:cNvPicPr>
            <a:picLocks noChangeAspect="1" noChangeArrowheads="1"/>
          </p:cNvPicPr>
          <p:nvPr/>
        </p:nvPicPr>
        <p:blipFill>
          <a:blip r:embed="rId7" cstate="print"/>
          <a:srcRect/>
          <a:stretch>
            <a:fillRect/>
          </a:stretch>
        </p:blipFill>
        <p:spPr bwMode="auto">
          <a:xfrm>
            <a:off x="152400" y="4114800"/>
            <a:ext cx="1012911" cy="990600"/>
          </a:xfrm>
          <a:prstGeom prst="rect">
            <a:avLst/>
          </a:prstGeom>
          <a:noFill/>
        </p:spPr>
      </p:pic>
      <p:pic>
        <p:nvPicPr>
          <p:cNvPr id="12" name="Picture 11" descr="cftsplit.gif"/>
          <p:cNvPicPr>
            <a:picLocks noChangeAspect="1"/>
          </p:cNvPicPr>
          <p:nvPr/>
        </p:nvPicPr>
        <p:blipFill>
          <a:blip r:embed="rId8" cstate="print"/>
          <a:stretch>
            <a:fillRect/>
          </a:stretch>
        </p:blipFill>
        <p:spPr>
          <a:xfrm>
            <a:off x="2057400" y="2057400"/>
            <a:ext cx="5582654" cy="3505200"/>
          </a:xfrm>
          <a:prstGeom prst="rect">
            <a:avLst/>
          </a:prstGeom>
        </p:spPr>
      </p:pic>
      <p:pic>
        <p:nvPicPr>
          <p:cNvPr id="35850" name="Picture 10" descr="C:\Users\admin\Desktop\download (4).jpg"/>
          <p:cNvPicPr>
            <a:picLocks noChangeAspect="1" noChangeArrowheads="1"/>
          </p:cNvPicPr>
          <p:nvPr/>
        </p:nvPicPr>
        <p:blipFill>
          <a:blip r:embed="rId9" cstate="print"/>
          <a:srcRect/>
          <a:stretch>
            <a:fillRect/>
          </a:stretch>
        </p:blipFill>
        <p:spPr bwMode="auto">
          <a:xfrm>
            <a:off x="7772400" y="2286000"/>
            <a:ext cx="1371600" cy="992332"/>
          </a:xfrm>
          <a:prstGeom prst="rect">
            <a:avLst/>
          </a:prstGeom>
          <a:noFill/>
        </p:spPr>
      </p:pic>
      <p:pic>
        <p:nvPicPr>
          <p:cNvPr id="35851" name="Picture 11" descr="C:\Users\admin\Desktop\Square_Planar.jpg"/>
          <p:cNvPicPr>
            <a:picLocks noChangeAspect="1" noChangeArrowheads="1"/>
          </p:cNvPicPr>
          <p:nvPr/>
        </p:nvPicPr>
        <p:blipFill>
          <a:blip r:embed="rId10" cstate="print"/>
          <a:srcRect l="35000" t="40000" r="28750" b="35000"/>
          <a:stretch>
            <a:fillRect/>
          </a:stretch>
        </p:blipFill>
        <p:spPr bwMode="auto">
          <a:xfrm>
            <a:off x="7924800" y="3505200"/>
            <a:ext cx="1066800" cy="551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52" name="Picture 12" descr="C:\Users\admin\Desktop\images (5).jpg"/>
          <p:cNvPicPr>
            <a:picLocks noChangeAspect="1" noChangeArrowheads="1"/>
          </p:cNvPicPr>
          <p:nvPr/>
        </p:nvPicPr>
        <p:blipFill>
          <a:blip r:embed="rId11" cstate="print"/>
          <a:srcRect b="30000"/>
          <a:stretch>
            <a:fillRect/>
          </a:stretch>
        </p:blipFill>
        <p:spPr bwMode="auto">
          <a:xfrm>
            <a:off x="8001000" y="4419600"/>
            <a:ext cx="997404" cy="695080"/>
          </a:xfrm>
          <a:prstGeom prst="rect">
            <a:avLst/>
          </a:prstGeom>
          <a:noFill/>
        </p:spPr>
      </p:pic>
      <p:sp>
        <p:nvSpPr>
          <p:cNvPr id="16" name="TextBox 15"/>
          <p:cNvSpPr txBox="1"/>
          <p:nvPr/>
        </p:nvSpPr>
        <p:spPr>
          <a:xfrm>
            <a:off x="6934200" y="5715000"/>
            <a:ext cx="1600200" cy="369332"/>
          </a:xfrm>
          <a:prstGeom prst="rect">
            <a:avLst/>
          </a:prstGeom>
          <a:noFill/>
        </p:spPr>
        <p:txBody>
          <a:bodyPr wrap="square" rtlCol="0">
            <a:spAutoFit/>
          </a:bodyPr>
          <a:lstStyle/>
          <a:p>
            <a:r>
              <a:rPr lang="en-IN" dirty="0" smtClean="0">
                <a:sym typeface="Symbol"/>
              </a:rPr>
              <a:t></a:t>
            </a:r>
            <a:r>
              <a:rPr lang="en-IN" baseline="-25000" dirty="0" smtClean="0">
                <a:sym typeface="Symbol"/>
              </a:rPr>
              <a:t>SP </a:t>
            </a:r>
            <a:r>
              <a:rPr lang="en-IN" dirty="0" smtClean="0">
                <a:sym typeface="Symbol"/>
              </a:rPr>
              <a:t> 1.74  </a:t>
            </a:r>
            <a:r>
              <a:rPr lang="en-IN" baseline="-25000" dirty="0" smtClean="0">
                <a:sym typeface="Symbol"/>
              </a:rPr>
              <a:t>O</a:t>
            </a:r>
            <a:endParaRPr lang="en-IN" baseline="-25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914400" y="533400"/>
            <a:ext cx="7315200" cy="701675"/>
          </a:xfrm>
          <a:prstGeom prst="rect">
            <a:avLst/>
          </a:prstGeom>
          <a:noFill/>
          <a:ln w="9525">
            <a:noFill/>
            <a:miter lim="800000"/>
            <a:headEnd/>
            <a:tailEnd/>
          </a:ln>
          <a:effectLst/>
        </p:spPr>
        <p:txBody>
          <a:bodyPr wrap="square">
            <a:spAutoFit/>
          </a:bodyPr>
          <a:lstStyle/>
          <a:p>
            <a:pPr algn="ctr">
              <a:spcBef>
                <a:spcPct val="50000"/>
              </a:spcBef>
            </a:pPr>
            <a:r>
              <a:rPr lang="en-US" sz="2000" b="1" dirty="0"/>
              <a:t>Splitting of </a:t>
            </a:r>
            <a:r>
              <a:rPr lang="en-US" sz="2000" b="1" dirty="0" smtClean="0"/>
              <a:t>d-</a:t>
            </a:r>
            <a:r>
              <a:rPr lang="en-US" sz="2000" b="1" dirty="0" err="1" smtClean="0"/>
              <a:t>orbitals</a:t>
            </a:r>
            <a:r>
              <a:rPr lang="en-US" sz="2000" b="1" dirty="0" smtClean="0"/>
              <a:t> </a:t>
            </a:r>
            <a:r>
              <a:rPr lang="en-US" sz="2000" b="1" dirty="0"/>
              <a:t>by a tetrahedral field and a square planar field of </a:t>
            </a:r>
            <a:r>
              <a:rPr lang="en-US" sz="2000" b="1" dirty="0" err="1"/>
              <a:t>ligands</a:t>
            </a:r>
            <a:r>
              <a:rPr lang="en-US" sz="2000" b="1" dirty="0"/>
              <a:t>.</a:t>
            </a:r>
          </a:p>
        </p:txBody>
      </p:sp>
      <p:grpSp>
        <p:nvGrpSpPr>
          <p:cNvPr id="2" name="Group 8"/>
          <p:cNvGrpSpPr>
            <a:grpSpLocks/>
          </p:cNvGrpSpPr>
          <p:nvPr/>
        </p:nvGrpSpPr>
        <p:grpSpPr bwMode="auto">
          <a:xfrm>
            <a:off x="152400" y="1295400"/>
            <a:ext cx="4191000" cy="2209800"/>
            <a:chOff x="384" y="960"/>
            <a:chExt cx="2832" cy="1815"/>
          </a:xfrm>
        </p:grpSpPr>
        <p:pic>
          <p:nvPicPr>
            <p:cNvPr id="46083" name="Picture 3"/>
            <p:cNvPicPr>
              <a:picLocks noChangeAspect="1" noChangeArrowheads="1"/>
            </p:cNvPicPr>
            <p:nvPr/>
          </p:nvPicPr>
          <p:blipFill>
            <a:blip r:embed="rId4" cstate="print"/>
            <a:srcRect/>
            <a:stretch>
              <a:fillRect/>
            </a:stretch>
          </p:blipFill>
          <p:spPr bwMode="auto">
            <a:xfrm>
              <a:off x="384" y="960"/>
              <a:ext cx="2832" cy="1644"/>
            </a:xfrm>
            <a:prstGeom prst="rect">
              <a:avLst/>
            </a:prstGeom>
            <a:noFill/>
          </p:spPr>
        </p:pic>
        <p:sp>
          <p:nvSpPr>
            <p:cNvPr id="46086" name="Text Box 6"/>
            <p:cNvSpPr txBox="1">
              <a:spLocks noChangeArrowheads="1"/>
            </p:cNvSpPr>
            <p:nvPr/>
          </p:nvSpPr>
          <p:spPr bwMode="auto">
            <a:xfrm>
              <a:off x="720" y="2544"/>
              <a:ext cx="864" cy="231"/>
            </a:xfrm>
            <a:prstGeom prst="rect">
              <a:avLst/>
            </a:prstGeom>
            <a:noFill/>
            <a:ln w="9525">
              <a:noFill/>
              <a:miter lim="800000"/>
              <a:headEnd/>
              <a:tailEnd/>
            </a:ln>
            <a:effectLst/>
          </p:spPr>
          <p:txBody>
            <a:bodyPr>
              <a:spAutoFit/>
            </a:bodyPr>
            <a:lstStyle/>
            <a:p>
              <a:pPr>
                <a:spcBef>
                  <a:spcPct val="50000"/>
                </a:spcBef>
              </a:pPr>
              <a:r>
                <a:rPr lang="en-US" dirty="0"/>
                <a:t>tetrahedral</a:t>
              </a:r>
            </a:p>
          </p:txBody>
        </p:sp>
      </p:grpSp>
      <p:grpSp>
        <p:nvGrpSpPr>
          <p:cNvPr id="3" name="Group 9"/>
          <p:cNvGrpSpPr>
            <a:grpSpLocks/>
          </p:cNvGrpSpPr>
          <p:nvPr/>
        </p:nvGrpSpPr>
        <p:grpSpPr bwMode="auto">
          <a:xfrm>
            <a:off x="6096000" y="609600"/>
            <a:ext cx="2667000" cy="3033713"/>
            <a:chOff x="3648" y="1920"/>
            <a:chExt cx="1680" cy="1911"/>
          </a:xfrm>
        </p:grpSpPr>
        <p:pic>
          <p:nvPicPr>
            <p:cNvPr id="46084" name="Picture 4"/>
            <p:cNvPicPr>
              <a:picLocks noChangeAspect="1" noChangeArrowheads="1"/>
            </p:cNvPicPr>
            <p:nvPr/>
          </p:nvPicPr>
          <p:blipFill>
            <a:blip r:embed="rId5" cstate="print"/>
            <a:srcRect l="64286"/>
            <a:stretch>
              <a:fillRect/>
            </a:stretch>
          </p:blipFill>
          <p:spPr bwMode="auto">
            <a:xfrm>
              <a:off x="4608" y="1920"/>
              <a:ext cx="720" cy="1625"/>
            </a:xfrm>
            <a:prstGeom prst="rect">
              <a:avLst/>
            </a:prstGeom>
            <a:noFill/>
          </p:spPr>
        </p:pic>
        <p:sp>
          <p:nvSpPr>
            <p:cNvPr id="46087" name="Text Box 7"/>
            <p:cNvSpPr txBox="1">
              <a:spLocks noChangeArrowheads="1"/>
            </p:cNvSpPr>
            <p:nvPr/>
          </p:nvSpPr>
          <p:spPr bwMode="auto">
            <a:xfrm>
              <a:off x="3648" y="3600"/>
              <a:ext cx="1488" cy="231"/>
            </a:xfrm>
            <a:prstGeom prst="rect">
              <a:avLst/>
            </a:prstGeom>
            <a:noFill/>
            <a:ln w="9525">
              <a:noFill/>
              <a:miter lim="800000"/>
              <a:headEnd/>
              <a:tailEnd/>
            </a:ln>
            <a:effectLst/>
          </p:spPr>
          <p:txBody>
            <a:bodyPr>
              <a:spAutoFit/>
            </a:bodyPr>
            <a:lstStyle/>
            <a:p>
              <a:pPr>
                <a:spcBef>
                  <a:spcPct val="50000"/>
                </a:spcBef>
              </a:pPr>
              <a:r>
                <a:rPr lang="en-US" dirty="0"/>
                <a:t>square planar</a:t>
              </a:r>
            </a:p>
          </p:txBody>
        </p:sp>
      </p:grpSp>
      <p:sp>
        <p:nvSpPr>
          <p:cNvPr id="13" name="TextBox 12"/>
          <p:cNvSpPr txBox="1"/>
          <p:nvPr/>
        </p:nvSpPr>
        <p:spPr>
          <a:xfrm>
            <a:off x="3733800" y="5534561"/>
            <a:ext cx="2667000" cy="1323439"/>
          </a:xfrm>
          <a:prstGeom prst="rect">
            <a:avLst/>
          </a:prstGeom>
          <a:noFill/>
        </p:spPr>
        <p:txBody>
          <a:bodyPr wrap="square" rtlCol="0">
            <a:spAutoFit/>
          </a:bodyPr>
          <a:lstStyle/>
          <a:p>
            <a:r>
              <a:rPr lang="en-US" sz="1600" dirty="0" smtClean="0"/>
              <a:t>Square planar is related to octahedral splitting: </a:t>
            </a:r>
          </a:p>
          <a:p>
            <a:r>
              <a:rPr lang="en-US" sz="1600" dirty="0" smtClean="0"/>
              <a:t>Removing the  axial </a:t>
            </a:r>
            <a:r>
              <a:rPr lang="en-US" sz="1600" dirty="0" err="1" smtClean="0"/>
              <a:t>ligands</a:t>
            </a:r>
            <a:r>
              <a:rPr lang="en-US" sz="1600" dirty="0" smtClean="0"/>
              <a:t> of an octahedron to infinity results in a  square plane</a:t>
            </a:r>
            <a:endParaRPr lang="en-IN" sz="1600" dirty="0"/>
          </a:p>
        </p:txBody>
      </p:sp>
      <p:pic>
        <p:nvPicPr>
          <p:cNvPr id="14" name="Picture 13" descr="6fig5.gif"/>
          <p:cNvPicPr>
            <a:picLocks noChangeAspect="1"/>
          </p:cNvPicPr>
          <p:nvPr/>
        </p:nvPicPr>
        <p:blipFill>
          <a:blip r:embed="rId6" cstate="print"/>
          <a:stretch>
            <a:fillRect/>
          </a:stretch>
        </p:blipFill>
        <p:spPr>
          <a:xfrm>
            <a:off x="6172200" y="3733800"/>
            <a:ext cx="2831253" cy="2895600"/>
          </a:xfrm>
          <a:prstGeom prst="rect">
            <a:avLst/>
          </a:prstGeom>
        </p:spPr>
      </p:pic>
      <p:pic>
        <p:nvPicPr>
          <p:cNvPr id="15" name="Picture 14" descr="cubeenclose2.gif"/>
          <p:cNvPicPr>
            <a:picLocks noChangeAspect="1"/>
          </p:cNvPicPr>
          <p:nvPr/>
        </p:nvPicPr>
        <p:blipFill>
          <a:blip r:embed="rId7" cstate="print"/>
          <a:stretch>
            <a:fillRect/>
          </a:stretch>
        </p:blipFill>
        <p:spPr>
          <a:xfrm>
            <a:off x="685800" y="4343400"/>
            <a:ext cx="1552575" cy="1394827"/>
          </a:xfrm>
          <a:prstGeom prst="rect">
            <a:avLst/>
          </a:prstGeom>
        </p:spPr>
      </p:pic>
      <p:sp>
        <p:nvSpPr>
          <p:cNvPr id="16" name="TextBox 15"/>
          <p:cNvSpPr txBox="1"/>
          <p:nvPr/>
        </p:nvSpPr>
        <p:spPr>
          <a:xfrm>
            <a:off x="228600" y="5780782"/>
            <a:ext cx="2895600" cy="1077218"/>
          </a:xfrm>
          <a:prstGeom prst="rect">
            <a:avLst/>
          </a:prstGeom>
          <a:noFill/>
        </p:spPr>
        <p:txBody>
          <a:bodyPr wrap="square" rtlCol="0">
            <a:spAutoFit/>
          </a:bodyPr>
          <a:lstStyle/>
          <a:p>
            <a:r>
              <a:rPr lang="en-US" sz="1600" dirty="0" smtClean="0"/>
              <a:t>Tetrahedron  is related to cube in splitting of energy levels  </a:t>
            </a:r>
          </a:p>
          <a:p>
            <a:r>
              <a:rPr lang="en-US" sz="1600" dirty="0" smtClean="0">
                <a:sym typeface="Symbol"/>
              </a:rPr>
              <a:t></a:t>
            </a:r>
            <a:r>
              <a:rPr lang="en-US" sz="1600" baseline="-25000" dirty="0" smtClean="0">
                <a:sym typeface="Symbol"/>
              </a:rPr>
              <a:t>t  </a:t>
            </a:r>
            <a:r>
              <a:rPr lang="en-US" sz="1600" dirty="0" smtClean="0">
                <a:sym typeface="Symbol"/>
              </a:rPr>
              <a:t>=</a:t>
            </a:r>
            <a:r>
              <a:rPr lang="en-US" sz="1600" baseline="30000" dirty="0" smtClean="0">
                <a:sym typeface="Symbol"/>
              </a:rPr>
              <a:t>1</a:t>
            </a:r>
            <a:r>
              <a:rPr lang="en-US" sz="1600" dirty="0" smtClean="0">
                <a:sym typeface="Symbol"/>
              </a:rPr>
              <a:t>/</a:t>
            </a:r>
            <a:r>
              <a:rPr lang="en-US" sz="1600" baseline="-25000" dirty="0" smtClean="0">
                <a:sym typeface="Symbol"/>
              </a:rPr>
              <a:t>2 </a:t>
            </a:r>
            <a:r>
              <a:rPr lang="en-US" sz="1600" dirty="0" smtClean="0">
                <a:sym typeface="Symbol"/>
              </a:rPr>
              <a:t></a:t>
            </a:r>
            <a:r>
              <a:rPr lang="en-US" sz="1600" baseline="-25000" dirty="0" smtClean="0">
                <a:sym typeface="Symbol"/>
              </a:rPr>
              <a:t>C</a:t>
            </a:r>
            <a:r>
              <a:rPr lang="en-US" sz="1600" dirty="0" smtClean="0">
                <a:sym typeface="Symbol"/>
              </a:rPr>
              <a:t> </a:t>
            </a:r>
          </a:p>
          <a:p>
            <a:r>
              <a:rPr lang="en-US" sz="1600" i="1" dirty="0" smtClean="0">
                <a:solidFill>
                  <a:schemeClr val="tx2"/>
                </a:solidFill>
                <a:sym typeface="Symbol"/>
              </a:rPr>
              <a:t>Same arrangement  of </a:t>
            </a:r>
            <a:r>
              <a:rPr lang="en-US" sz="1600" i="1" dirty="0" err="1" smtClean="0">
                <a:solidFill>
                  <a:schemeClr val="tx2"/>
                </a:solidFill>
                <a:sym typeface="Symbol"/>
              </a:rPr>
              <a:t>orbitals</a:t>
            </a:r>
            <a:endParaRPr lang="en-IN" sz="1600" i="1" baseline="-25000" dirty="0">
              <a:solidFill>
                <a:schemeClr val="tx2"/>
              </a:solidFill>
            </a:endParaRPr>
          </a:p>
        </p:txBody>
      </p:sp>
      <p:graphicFrame>
        <p:nvGraphicFramePr>
          <p:cNvPr id="169985" name="Object 1"/>
          <p:cNvGraphicFramePr>
            <a:graphicFrameLocks noChangeAspect="1"/>
          </p:cNvGraphicFramePr>
          <p:nvPr/>
        </p:nvGraphicFramePr>
        <p:xfrm>
          <a:off x="3505200" y="3657600"/>
          <a:ext cx="2362200" cy="1583006"/>
        </p:xfrm>
        <a:graphic>
          <a:graphicData uri="http://schemas.openxmlformats.org/presentationml/2006/ole">
            <mc:AlternateContent xmlns:mc="http://schemas.openxmlformats.org/markup-compatibility/2006">
              <mc:Choice xmlns:v="urn:schemas-microsoft-com:vml" Requires="v">
                <p:oleObj spid="_x0000_s2071" name="CS ChemDraw Drawing" r:id="rId8" imgW="3046112" imgH="2041772" progId="ChemDraw.Document.6.0">
                  <p:embed/>
                </p:oleObj>
              </mc:Choice>
              <mc:Fallback>
                <p:oleObj name="CS ChemDraw Drawing" r:id="rId8" imgW="3046112" imgH="2041772" progId="ChemDraw.Document.6.0">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657600"/>
                        <a:ext cx="2362200" cy="158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6" name="Object 2"/>
          <p:cNvGraphicFramePr>
            <a:graphicFrameLocks noChangeAspect="1"/>
          </p:cNvGraphicFramePr>
          <p:nvPr/>
        </p:nvGraphicFramePr>
        <p:xfrm>
          <a:off x="4402873" y="3120483"/>
          <a:ext cx="579437" cy="581025"/>
        </p:xfrm>
        <a:graphic>
          <a:graphicData uri="http://schemas.openxmlformats.org/presentationml/2006/ole">
            <mc:AlternateContent xmlns:mc="http://schemas.openxmlformats.org/markup-compatibility/2006">
              <mc:Choice xmlns:v="urn:schemas-microsoft-com:vml" Requires="v">
                <p:oleObj spid="_x0000_s2072" name="CS ChemDraw Drawing" r:id="rId10" imgW="580199" imgH="580353" progId="ChemDraw.Document.6.0">
                  <p:embed/>
                </p:oleObj>
              </mc:Choice>
              <mc:Fallback>
                <p:oleObj name="CS ChemDraw Drawing" r:id="rId10" imgW="580199" imgH="580353" progId="ChemDraw.Document.6.0">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2873" y="3120483"/>
                        <a:ext cx="5794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p:cNvGraphicFramePr>
            <a:graphicFrameLocks noChangeAspect="1"/>
          </p:cNvGraphicFramePr>
          <p:nvPr/>
        </p:nvGraphicFramePr>
        <p:xfrm>
          <a:off x="4419600" y="5105400"/>
          <a:ext cx="579437" cy="581025"/>
        </p:xfrm>
        <a:graphic>
          <a:graphicData uri="http://schemas.openxmlformats.org/presentationml/2006/ole">
            <mc:AlternateContent xmlns:mc="http://schemas.openxmlformats.org/markup-compatibility/2006">
              <mc:Choice xmlns:v="urn:schemas-microsoft-com:vml" Requires="v">
                <p:oleObj spid="_x0000_s2073" name="CS ChemDraw Drawing" r:id="rId12" imgW="580199" imgH="580353" progId="ChemDraw.Document.6.0">
                  <p:embed/>
                </p:oleObj>
              </mc:Choice>
              <mc:Fallback>
                <p:oleObj name="CS ChemDraw Drawing" r:id="rId12" imgW="580199" imgH="580353" progId="ChemDraw.Document.6.0">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5105400"/>
                        <a:ext cx="5794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Picture 10" descr="C:\Users\admin\Desktop\download (4).jpg"/>
          <p:cNvPicPr>
            <a:picLocks noChangeAspect="1" noChangeArrowheads="1"/>
          </p:cNvPicPr>
          <p:nvPr/>
        </p:nvPicPr>
        <p:blipFill>
          <a:blip r:embed="rId13" cstate="print"/>
          <a:srcRect/>
          <a:stretch>
            <a:fillRect/>
          </a:stretch>
        </p:blipFill>
        <p:spPr bwMode="auto">
          <a:xfrm>
            <a:off x="6172200" y="1676400"/>
            <a:ext cx="1371600" cy="992332"/>
          </a:xfrm>
          <a:prstGeom prst="rect">
            <a:avLst/>
          </a:prstGeom>
          <a:noFill/>
        </p:spPr>
      </p:pic>
      <p:sp>
        <p:nvSpPr>
          <p:cNvPr id="20" name="Oval 19"/>
          <p:cNvSpPr/>
          <p:nvPr/>
        </p:nvSpPr>
        <p:spPr>
          <a:xfrm>
            <a:off x="7874620" y="5159298"/>
            <a:ext cx="11430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p:cNvSpPr txBox="1"/>
          <p:nvPr/>
        </p:nvSpPr>
        <p:spPr>
          <a:xfrm>
            <a:off x="3657600" y="2971800"/>
            <a:ext cx="300082" cy="369332"/>
          </a:xfrm>
          <a:prstGeom prst="rect">
            <a:avLst/>
          </a:prstGeom>
          <a:noFill/>
        </p:spPr>
        <p:txBody>
          <a:bodyPr wrap="none" rtlCol="0">
            <a:spAutoFit/>
          </a:bodyPr>
          <a:lstStyle/>
          <a:p>
            <a:r>
              <a:rPr lang="en-US" dirty="0" smtClean="0"/>
              <a:t>e</a:t>
            </a:r>
            <a:endParaRPr lang="en-US" dirty="0"/>
          </a:p>
        </p:txBody>
      </p:sp>
      <p:sp>
        <p:nvSpPr>
          <p:cNvPr id="23" name="TextBox 22"/>
          <p:cNvSpPr txBox="1"/>
          <p:nvPr/>
        </p:nvSpPr>
        <p:spPr>
          <a:xfrm>
            <a:off x="3810000" y="1676400"/>
            <a:ext cx="340158" cy="369332"/>
          </a:xfrm>
          <a:prstGeom prst="rect">
            <a:avLst/>
          </a:prstGeom>
          <a:noFill/>
        </p:spPr>
        <p:txBody>
          <a:bodyPr wrap="none" rtlCol="0">
            <a:spAutoFit/>
          </a:bodyPr>
          <a:lstStyle/>
          <a:p>
            <a:r>
              <a:rPr lang="en-US" dirty="0" smtClean="0"/>
              <a:t>t</a:t>
            </a:r>
            <a:r>
              <a:rPr lang="en-US" baseline="-25000" dirty="0" smtClean="0"/>
              <a:t>2</a:t>
            </a:r>
            <a:endParaRPr lang="en-US"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amond(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69985"/>
                                        </p:tgtEl>
                                        <p:attrNameLst>
                                          <p:attrName>style.visibility</p:attrName>
                                        </p:attrNameLst>
                                      </p:cBhvr>
                                      <p:to>
                                        <p:strVal val="visible"/>
                                      </p:to>
                                    </p:set>
                                    <p:animEffect transition="in" filter="diamond(in)">
                                      <p:cBhvr>
                                        <p:cTn id="30" dur="2000"/>
                                        <p:tgtEl>
                                          <p:spTgt spid="16998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0 0  L 0 0.33333  E" pathEditMode="relative" ptsTypes="">
                                      <p:cBhvr>
                                        <p:cTn id="39" dur="2000" fill="hold"/>
                                        <p:tgtEl>
                                          <p:spTgt spid="17"/>
                                        </p:tgtEl>
                                        <p:attrNameLst>
                                          <p:attrName>ppt_x</p:attrName>
                                          <p:attrName>ppt_y</p:attrName>
                                        </p:attrNameLst>
                                      </p:cBhvr>
                                    </p:animMotion>
                                  </p:childTnLst>
                                </p:cTn>
                              </p:par>
                              <p:par>
                                <p:cTn id="40" presetID="64" presetClass="path" presetSubtype="0" accel="50000" decel="50000" fill="hold" nodeType="withEffect">
                                  <p:stCondLst>
                                    <p:cond delay="0"/>
                                  </p:stCondLst>
                                  <p:childTnLst>
                                    <p:animMotion origin="layout" path="M -0.00469 -0.16921 L -0.00469 -0.50254 " pathEditMode="relative" rAng="0" ptsTypes="AA">
                                      <p:cBhvr>
                                        <p:cTn id="41" dur="2000" fill="hold"/>
                                        <p:tgtEl>
                                          <p:spTgt spid="169986"/>
                                        </p:tgtEl>
                                        <p:attrNameLst>
                                          <p:attrName>ppt_x</p:attrName>
                                          <p:attrName>ppt_y</p:attrName>
                                        </p:attrNameLst>
                                      </p:cBhvr>
                                      <p:rCtr x="0" y="-167"/>
                                    </p:animMotion>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2000"/>
                                        <p:tgtEl>
                                          <p:spTgt spid="14"/>
                                        </p:tgtEl>
                                      </p:cBhvr>
                                    </p:animEffect>
                                  </p:childTnLst>
                                </p:cTn>
                              </p:par>
                              <p:par>
                                <p:cTn id="47" presetID="8" presetClass="entr" presetSubtype="16" fill="hold" nodeType="withEffect">
                                  <p:stCondLst>
                                    <p:cond delay="0"/>
                                  </p:stCondLst>
                                  <p:childTnLst>
                                    <p:set>
                                      <p:cBhvr>
                                        <p:cTn id="48" dur="1" fill="hold">
                                          <p:stCondLst>
                                            <p:cond delay="0"/>
                                          </p:stCondLst>
                                        </p:cTn>
                                        <p:tgtEl>
                                          <p:spTgt spid="169986"/>
                                        </p:tgtEl>
                                        <p:attrNameLst>
                                          <p:attrName>style.visibility</p:attrName>
                                        </p:attrNameLst>
                                      </p:cBhvr>
                                      <p:to>
                                        <p:strVal val="visible"/>
                                      </p:to>
                                    </p:set>
                                    <p:animEffect transition="in" filter="diamond(in)">
                                      <p:cBhvr>
                                        <p:cTn id="49" dur="2000"/>
                                        <p:tgtEl>
                                          <p:spTgt spid="169986"/>
                                        </p:tgtEl>
                                      </p:cBhvr>
                                    </p:animEffect>
                                  </p:childTnLst>
                                </p:cTn>
                              </p:par>
                              <p:par>
                                <p:cTn id="50" presetID="8"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amond(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amond(in)">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ctrochem fig aje 001.jpg"/>
          <p:cNvPicPr>
            <a:picLocks noChangeAspect="1"/>
          </p:cNvPicPr>
          <p:nvPr/>
        </p:nvPicPr>
        <p:blipFill>
          <a:blip r:embed="rId2" cstate="print"/>
          <a:srcRect l="13313" t="7262" r="10139" b="3173"/>
          <a:stretch>
            <a:fillRect/>
          </a:stretch>
        </p:blipFill>
        <p:spPr>
          <a:xfrm>
            <a:off x="1066800" y="762000"/>
            <a:ext cx="3694670" cy="5943600"/>
          </a:xfrm>
          <a:prstGeom prst="rect">
            <a:avLst/>
          </a:prstGeom>
        </p:spPr>
      </p:pic>
      <p:sp>
        <p:nvSpPr>
          <p:cNvPr id="3" name="TextBox 2"/>
          <p:cNvSpPr txBox="1"/>
          <p:nvPr/>
        </p:nvSpPr>
        <p:spPr>
          <a:xfrm>
            <a:off x="1752600" y="228600"/>
            <a:ext cx="6400800" cy="461665"/>
          </a:xfrm>
          <a:prstGeom prst="rect">
            <a:avLst/>
          </a:prstGeom>
          <a:solidFill>
            <a:srgbClr val="FFFF00"/>
          </a:solidFill>
        </p:spPr>
        <p:txBody>
          <a:bodyPr wrap="square" rtlCol="0">
            <a:spAutoFit/>
          </a:bodyPr>
          <a:lstStyle/>
          <a:p>
            <a:pPr algn="ctr"/>
            <a:r>
              <a:rPr lang="en-US" sz="2400" dirty="0" smtClean="0"/>
              <a:t>Factors affecting </a:t>
            </a:r>
            <a:r>
              <a:rPr lang="en-US" sz="2400" dirty="0" smtClean="0">
                <a:sym typeface="Symbol"/>
              </a:rPr>
              <a:t>; Strength of the </a:t>
            </a:r>
            <a:r>
              <a:rPr lang="en-US" sz="2400" dirty="0" err="1" smtClean="0">
                <a:sym typeface="Symbol"/>
              </a:rPr>
              <a:t>Ligand</a:t>
            </a:r>
            <a:endParaRPr lang="en-US" sz="2400" dirty="0"/>
          </a:p>
        </p:txBody>
      </p:sp>
      <p:sp>
        <p:nvSpPr>
          <p:cNvPr id="4" name="TextBox 3"/>
          <p:cNvSpPr txBox="1"/>
          <p:nvPr/>
        </p:nvSpPr>
        <p:spPr>
          <a:xfrm>
            <a:off x="5181600" y="1143000"/>
            <a:ext cx="3657600" cy="1938992"/>
          </a:xfrm>
          <a:prstGeom prst="rect">
            <a:avLst/>
          </a:prstGeom>
          <a:noFill/>
        </p:spPr>
        <p:txBody>
          <a:bodyPr wrap="square" rtlCol="0">
            <a:spAutoFit/>
          </a:bodyPr>
          <a:lstStyle/>
          <a:p>
            <a:r>
              <a:rPr lang="en-US" sz="2000" dirty="0" smtClean="0"/>
              <a:t>The effect of different </a:t>
            </a:r>
            <a:r>
              <a:rPr lang="en-US" sz="2000" dirty="0" err="1" smtClean="0"/>
              <a:t>ligands</a:t>
            </a:r>
            <a:r>
              <a:rPr lang="en-US" sz="2000" dirty="0" smtClean="0"/>
              <a:t> on the degree of</a:t>
            </a:r>
            <a:r>
              <a:rPr lang="en-US" sz="2000" dirty="0" smtClean="0">
                <a:sym typeface="Symbol"/>
              </a:rPr>
              <a:t> </a:t>
            </a:r>
            <a:r>
              <a:rPr lang="en-US" sz="2000" dirty="0" smtClean="0"/>
              <a:t> splitting is understood from the UV-Vis absorption spectra of complexes of the same metal-ion with different </a:t>
            </a:r>
            <a:r>
              <a:rPr lang="en-US" sz="2000" dirty="0" err="1" smtClean="0"/>
              <a:t>ligands</a:t>
            </a:r>
            <a:r>
              <a:rPr lang="en-US" sz="2000" dirty="0" smtClean="0"/>
              <a:t> </a:t>
            </a:r>
            <a:endParaRPr lang="en-US" sz="2000" dirty="0"/>
          </a:p>
        </p:txBody>
      </p:sp>
      <p:sp>
        <p:nvSpPr>
          <p:cNvPr id="5" name="TextBox 4"/>
          <p:cNvSpPr txBox="1"/>
          <p:nvPr/>
        </p:nvSpPr>
        <p:spPr>
          <a:xfrm>
            <a:off x="5181600" y="3962400"/>
            <a:ext cx="3657600" cy="1631216"/>
          </a:xfrm>
          <a:prstGeom prst="rect">
            <a:avLst/>
          </a:prstGeom>
          <a:noFill/>
        </p:spPr>
        <p:txBody>
          <a:bodyPr wrap="square" rtlCol="0">
            <a:spAutoFit/>
          </a:bodyPr>
          <a:lstStyle/>
          <a:p>
            <a:r>
              <a:rPr lang="en-US" sz="2000" dirty="0" smtClean="0"/>
              <a:t>There is an increase in the frequency of the </a:t>
            </a:r>
            <a:r>
              <a:rPr lang="en-US" sz="2000" dirty="0" smtClean="0">
                <a:sym typeface="Symbol"/>
              </a:rPr>
              <a:t></a:t>
            </a:r>
            <a:r>
              <a:rPr lang="en-US" sz="2000" baseline="-25000" dirty="0" smtClean="0">
                <a:sym typeface="Symbol"/>
              </a:rPr>
              <a:t>1</a:t>
            </a:r>
            <a:r>
              <a:rPr lang="en-US" sz="2000" dirty="0" smtClean="0">
                <a:sym typeface="Symbol"/>
              </a:rPr>
              <a:t>  (</a:t>
            </a:r>
            <a:r>
              <a:rPr lang="en-US" sz="2000" baseline="-25000" dirty="0" smtClean="0">
                <a:sym typeface="Symbol"/>
              </a:rPr>
              <a:t>o</a:t>
            </a:r>
            <a:r>
              <a:rPr lang="en-US" sz="2000" dirty="0" smtClean="0">
                <a:sym typeface="Symbol"/>
              </a:rPr>
              <a:t>) absorption band as the </a:t>
            </a:r>
            <a:r>
              <a:rPr lang="en-US" sz="2000" dirty="0" err="1" smtClean="0">
                <a:sym typeface="Symbol"/>
              </a:rPr>
              <a:t>ligands</a:t>
            </a:r>
            <a:r>
              <a:rPr lang="en-US" sz="2000" dirty="0" smtClean="0">
                <a:sym typeface="Symbol"/>
              </a:rPr>
              <a:t> on Cr</a:t>
            </a:r>
            <a:r>
              <a:rPr lang="en-US" sz="2000" baseline="30000" dirty="0" smtClean="0">
                <a:sym typeface="Symbol"/>
              </a:rPr>
              <a:t>3+ </a:t>
            </a:r>
            <a:r>
              <a:rPr lang="en-US" sz="2000" dirty="0" smtClean="0">
                <a:sym typeface="Symbol"/>
              </a:rPr>
              <a:t>is changed from </a:t>
            </a:r>
          </a:p>
          <a:p>
            <a:r>
              <a:rPr lang="en-US" sz="2000" dirty="0" smtClean="0">
                <a:solidFill>
                  <a:srgbClr val="7030A0"/>
                </a:solidFill>
                <a:sym typeface="Symbol"/>
              </a:rPr>
              <a:t>F   </a:t>
            </a:r>
            <a:r>
              <a:rPr lang="en-US" sz="2000" dirty="0" smtClean="0">
                <a:solidFill>
                  <a:srgbClr val="00B050"/>
                </a:solidFill>
                <a:sym typeface="Symbol"/>
              </a:rPr>
              <a:t>O based</a:t>
            </a:r>
            <a:r>
              <a:rPr lang="en-US" sz="2000" dirty="0" smtClean="0">
                <a:solidFill>
                  <a:srgbClr val="7030A0"/>
                </a:solidFill>
                <a:sym typeface="Symbol"/>
              </a:rPr>
              <a:t>  </a:t>
            </a:r>
            <a:r>
              <a:rPr lang="en-US" sz="2000" dirty="0" smtClean="0">
                <a:solidFill>
                  <a:srgbClr val="64646C"/>
                </a:solidFill>
                <a:sym typeface="Symbol"/>
              </a:rPr>
              <a:t>N based  </a:t>
            </a:r>
            <a:r>
              <a:rPr lang="en-US" sz="2000" dirty="0" err="1" smtClean="0">
                <a:sym typeface="Symbol"/>
              </a:rPr>
              <a:t>ligands</a:t>
            </a:r>
            <a:r>
              <a:rPr lang="en-US" sz="2000" dirty="0" smtClean="0">
                <a:solidFill>
                  <a:srgbClr val="7030A0"/>
                </a:solidFill>
                <a:sym typeface="Symbol"/>
              </a:rPr>
              <a:t> </a:t>
            </a:r>
            <a:endParaRPr lang="en-US" sz="20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810590a-f9.gif"/>
          <p:cNvPicPr>
            <a:picLocks noChangeAspect="1"/>
          </p:cNvPicPr>
          <p:nvPr/>
        </p:nvPicPr>
        <p:blipFill>
          <a:blip r:embed="rId2" cstate="print"/>
          <a:stretch>
            <a:fillRect/>
          </a:stretch>
        </p:blipFill>
        <p:spPr>
          <a:xfrm>
            <a:off x="914400" y="2057400"/>
            <a:ext cx="2695575" cy="1352550"/>
          </a:xfrm>
          <a:prstGeom prst="rect">
            <a:avLst/>
          </a:prstGeom>
        </p:spPr>
      </p:pic>
      <p:sp>
        <p:nvSpPr>
          <p:cNvPr id="11267" name="Rectangle 3"/>
          <p:cNvSpPr>
            <a:spLocks noGrp="1" noChangeArrowheads="1"/>
          </p:cNvSpPr>
          <p:nvPr>
            <p:ph type="title"/>
          </p:nvPr>
        </p:nvSpPr>
        <p:spPr>
          <a:xfrm>
            <a:off x="584200" y="33338"/>
            <a:ext cx="7772400" cy="465137"/>
          </a:xfrm>
          <a:noFill/>
          <a:ln/>
        </p:spPr>
        <p:txBody>
          <a:bodyPr>
            <a:noAutofit/>
          </a:bodyPr>
          <a:lstStyle/>
          <a:p>
            <a:r>
              <a:rPr lang="en-US" sz="3200" dirty="0" smtClean="0">
                <a:solidFill>
                  <a:srgbClr val="6E0043"/>
                </a:solidFill>
              </a:rPr>
              <a:t>The </a:t>
            </a:r>
            <a:r>
              <a:rPr lang="en-US" sz="3200" dirty="0" err="1" smtClean="0">
                <a:solidFill>
                  <a:srgbClr val="6E0043"/>
                </a:solidFill>
              </a:rPr>
              <a:t>Spectrochemical</a:t>
            </a:r>
            <a:r>
              <a:rPr lang="en-US" sz="3200" dirty="0" smtClean="0">
                <a:solidFill>
                  <a:srgbClr val="6E0043"/>
                </a:solidFill>
              </a:rPr>
              <a:t> series</a:t>
            </a:r>
            <a:endParaRPr lang="en-US" sz="3200" dirty="0">
              <a:solidFill>
                <a:srgbClr val="6E0043"/>
              </a:solidFill>
            </a:endParaRPr>
          </a:p>
        </p:txBody>
      </p:sp>
      <p:sp>
        <p:nvSpPr>
          <p:cNvPr id="11268" name="Rectangle 4"/>
          <p:cNvSpPr>
            <a:spLocks noGrp="1" noChangeArrowheads="1"/>
          </p:cNvSpPr>
          <p:nvPr>
            <p:ph type="body" idx="1"/>
          </p:nvPr>
        </p:nvSpPr>
        <p:spPr>
          <a:xfrm>
            <a:off x="381000" y="838200"/>
            <a:ext cx="8382000" cy="779462"/>
          </a:xfrm>
          <a:noFill/>
          <a:ln/>
        </p:spPr>
        <p:txBody>
          <a:bodyPr>
            <a:normAutofit fontScale="85000" lnSpcReduction="10000"/>
          </a:bodyPr>
          <a:lstStyle/>
          <a:p>
            <a:pPr>
              <a:buNone/>
              <a:tabLst>
                <a:tab pos="693738" algn="l"/>
                <a:tab pos="1371600" algn="l"/>
              </a:tabLst>
            </a:pPr>
            <a:r>
              <a:rPr lang="en-US" sz="2000" dirty="0">
                <a:latin typeface="Book Antiqua" charset="0"/>
              </a:rPr>
              <a:t>	</a:t>
            </a:r>
            <a:r>
              <a:rPr lang="en-US" sz="2000" b="1" dirty="0" smtClean="0">
                <a:solidFill>
                  <a:srgbClr val="0070C0"/>
                </a:solidFill>
                <a:latin typeface="Book Antiqua" charset="0"/>
              </a:rPr>
              <a:t>I</a:t>
            </a:r>
            <a:r>
              <a:rPr lang="en-US" sz="2000" b="1" baseline="30000" dirty="0" smtClean="0">
                <a:solidFill>
                  <a:srgbClr val="0070C0"/>
                </a:solidFill>
                <a:effectLst>
                  <a:outerShdw blurRad="38100" dist="38100" dir="2700000" algn="tl">
                    <a:srgbClr val="C0C0C0"/>
                  </a:outerShdw>
                </a:effectLst>
                <a:latin typeface="Book Antiqua" charset="0"/>
                <a:sym typeface="Symbol"/>
              </a:rPr>
              <a:t>  </a:t>
            </a:r>
            <a:r>
              <a:rPr lang="en-US" sz="2000" b="1" dirty="0" smtClean="0">
                <a:solidFill>
                  <a:srgbClr val="0070C0"/>
                </a:solidFill>
                <a:latin typeface="Book Antiqua" charset="0"/>
              </a:rPr>
              <a:t>  &lt; Br</a:t>
            </a:r>
            <a:r>
              <a:rPr lang="en-US" sz="2000" b="1" baseline="30000" dirty="0" smtClean="0">
                <a:solidFill>
                  <a:srgbClr val="0070C0"/>
                </a:solidFill>
                <a:effectLst>
                  <a:outerShdw blurRad="38100" dist="38100" dir="2700000" algn="tl">
                    <a:srgbClr val="C0C0C0"/>
                  </a:outerShdw>
                </a:effectLst>
                <a:latin typeface="Book Antiqua" charset="0"/>
                <a:sym typeface="Symbol"/>
              </a:rPr>
              <a:t>  </a:t>
            </a:r>
            <a:r>
              <a:rPr lang="en-US" sz="2000" b="1" dirty="0" smtClean="0">
                <a:solidFill>
                  <a:srgbClr val="0070C0"/>
                </a:solidFill>
                <a:latin typeface="Book Antiqua" charset="0"/>
              </a:rPr>
              <a:t> </a:t>
            </a:r>
            <a:r>
              <a:rPr lang="en-US" sz="2000" b="1" dirty="0" smtClean="0">
                <a:solidFill>
                  <a:srgbClr val="0070C0"/>
                </a:solidFill>
                <a:effectLst>
                  <a:outerShdw blurRad="38100" dist="38100" dir="2700000" algn="tl">
                    <a:srgbClr val="C0C0C0"/>
                  </a:outerShdw>
                </a:effectLst>
                <a:latin typeface="Book Antiqua" charset="0"/>
              </a:rPr>
              <a:t>&lt; S</a:t>
            </a:r>
            <a:r>
              <a:rPr lang="en-US" sz="2000" b="1" baseline="30000" dirty="0" smtClean="0">
                <a:solidFill>
                  <a:srgbClr val="0070C0"/>
                </a:solidFill>
                <a:effectLst>
                  <a:outerShdw blurRad="38100" dist="38100" dir="2700000" algn="tl">
                    <a:srgbClr val="C0C0C0"/>
                  </a:outerShdw>
                </a:effectLst>
                <a:latin typeface="Book Antiqua" charset="0"/>
              </a:rPr>
              <a:t>2- </a:t>
            </a:r>
            <a:r>
              <a:rPr lang="en-US" sz="2000" b="1" dirty="0" smtClean="0">
                <a:solidFill>
                  <a:srgbClr val="0070C0"/>
                </a:solidFill>
                <a:latin typeface="Book Antiqua" charset="0"/>
              </a:rPr>
              <a:t>&lt; SCN</a:t>
            </a:r>
            <a:r>
              <a:rPr lang="en-US" sz="1800" b="1" baseline="30000" dirty="0" smtClean="0">
                <a:solidFill>
                  <a:srgbClr val="0070C0"/>
                </a:solidFill>
                <a:effectLst>
                  <a:outerShdw blurRad="38100" dist="38100" dir="2700000" algn="tl">
                    <a:srgbClr val="C0C0C0"/>
                  </a:outerShdw>
                </a:effectLst>
                <a:latin typeface="Book Antiqua" charset="0"/>
                <a:sym typeface="Symbol"/>
              </a:rPr>
              <a:t>   </a:t>
            </a:r>
            <a:r>
              <a:rPr lang="en-US" sz="1800" b="1" dirty="0" smtClean="0">
                <a:solidFill>
                  <a:srgbClr val="0070C0"/>
                </a:solidFill>
                <a:effectLst>
                  <a:outerShdw blurRad="38100" dist="38100" dir="2700000" algn="tl">
                    <a:srgbClr val="C0C0C0"/>
                  </a:outerShdw>
                </a:effectLst>
                <a:latin typeface="Book Antiqua" charset="0"/>
                <a:sym typeface="Symbol"/>
              </a:rPr>
              <a:t>&lt;</a:t>
            </a:r>
            <a:r>
              <a:rPr lang="en-US" sz="1800" b="1" baseline="30000" dirty="0" smtClean="0">
                <a:solidFill>
                  <a:srgbClr val="0070C0"/>
                </a:solidFill>
                <a:effectLst>
                  <a:outerShdw blurRad="38100" dist="38100" dir="2700000" algn="tl">
                    <a:srgbClr val="C0C0C0"/>
                  </a:outerShdw>
                </a:effectLst>
                <a:latin typeface="Book Antiqua" charset="0"/>
                <a:sym typeface="Symbol"/>
              </a:rPr>
              <a:t> </a:t>
            </a:r>
            <a:r>
              <a:rPr lang="en-US" sz="1800" b="1" dirty="0" err="1" smtClean="0">
                <a:solidFill>
                  <a:srgbClr val="0070C0"/>
                </a:solidFill>
                <a:effectLst>
                  <a:outerShdw blurRad="38100" dist="38100" dir="2700000" algn="tl">
                    <a:srgbClr val="C0C0C0"/>
                  </a:outerShdw>
                </a:effectLst>
                <a:latin typeface="Book Antiqua" charset="0"/>
              </a:rPr>
              <a:t>Cl</a:t>
            </a:r>
            <a:r>
              <a:rPr lang="en-US" sz="1800" b="1" baseline="30000" dirty="0" smtClean="0">
                <a:solidFill>
                  <a:srgbClr val="0070C0"/>
                </a:solidFill>
                <a:effectLst>
                  <a:outerShdw blurRad="38100" dist="38100" dir="2700000" algn="tl">
                    <a:srgbClr val="C0C0C0"/>
                  </a:outerShdw>
                </a:effectLst>
                <a:latin typeface="Book Antiqua" charset="0"/>
                <a:sym typeface="Symbol"/>
              </a:rPr>
              <a:t>  </a:t>
            </a:r>
            <a:r>
              <a:rPr lang="en-US" sz="1800" b="1" dirty="0" smtClean="0">
                <a:solidFill>
                  <a:srgbClr val="0070C0"/>
                </a:solidFill>
                <a:effectLst>
                  <a:outerShdw blurRad="38100" dist="38100" dir="2700000" algn="tl">
                    <a:srgbClr val="C0C0C0"/>
                  </a:outerShdw>
                </a:effectLst>
                <a:latin typeface="Book Antiqua" charset="0"/>
              </a:rPr>
              <a:t> &lt; F</a:t>
            </a:r>
            <a:r>
              <a:rPr lang="en-US" sz="1800" b="1" baseline="30000" dirty="0" smtClean="0">
                <a:solidFill>
                  <a:srgbClr val="0070C0"/>
                </a:solidFill>
                <a:effectLst>
                  <a:outerShdw blurRad="38100" dist="38100" dir="2700000" algn="tl">
                    <a:srgbClr val="C0C0C0"/>
                  </a:outerShdw>
                </a:effectLst>
                <a:latin typeface="Book Antiqua" charset="0"/>
                <a:sym typeface="Symbol"/>
              </a:rPr>
              <a:t>  </a:t>
            </a:r>
            <a:r>
              <a:rPr lang="en-US" sz="1800" b="1" dirty="0" smtClean="0">
                <a:solidFill>
                  <a:srgbClr val="0070C0"/>
                </a:solidFill>
                <a:effectLst>
                  <a:outerShdw blurRad="38100" dist="38100" dir="2700000" algn="tl">
                    <a:srgbClr val="C0C0C0"/>
                  </a:outerShdw>
                </a:effectLst>
                <a:latin typeface="Book Antiqua" charset="0"/>
              </a:rPr>
              <a:t> &lt; OH</a:t>
            </a:r>
            <a:r>
              <a:rPr lang="en-US" sz="1800" b="1" baseline="30000" dirty="0" smtClean="0">
                <a:solidFill>
                  <a:srgbClr val="0070C0"/>
                </a:solidFill>
                <a:effectLst>
                  <a:outerShdw blurRad="38100" dist="38100" dir="2700000" algn="tl">
                    <a:srgbClr val="C0C0C0"/>
                  </a:outerShdw>
                </a:effectLst>
                <a:latin typeface="Book Antiqua" charset="0"/>
                <a:sym typeface="Symbol"/>
              </a:rPr>
              <a:t>  </a:t>
            </a:r>
            <a:r>
              <a:rPr lang="en-US" sz="1800" b="1" dirty="0" smtClean="0">
                <a:solidFill>
                  <a:srgbClr val="0070C0"/>
                </a:solidFill>
                <a:effectLst>
                  <a:outerShdw blurRad="38100" dist="38100" dir="2700000" algn="tl">
                    <a:srgbClr val="C0C0C0"/>
                  </a:outerShdw>
                </a:effectLst>
                <a:latin typeface="Book Antiqua" charset="0"/>
              </a:rPr>
              <a:t> &lt; Ox &lt; ONO</a:t>
            </a:r>
            <a:r>
              <a:rPr lang="en-US" sz="1800" b="1" baseline="30000" dirty="0" smtClean="0">
                <a:solidFill>
                  <a:srgbClr val="0070C0"/>
                </a:solidFill>
                <a:effectLst>
                  <a:outerShdw blurRad="38100" dist="38100" dir="2700000" algn="tl">
                    <a:srgbClr val="C0C0C0"/>
                  </a:outerShdw>
                </a:effectLst>
                <a:latin typeface="Book Antiqua" charset="0"/>
                <a:sym typeface="Symbol"/>
              </a:rPr>
              <a:t> </a:t>
            </a:r>
            <a:r>
              <a:rPr lang="en-US" sz="1800" b="1" dirty="0" smtClean="0">
                <a:solidFill>
                  <a:srgbClr val="0070C0"/>
                </a:solidFill>
                <a:effectLst>
                  <a:outerShdw blurRad="38100" dist="38100" dir="2700000" algn="tl">
                    <a:srgbClr val="C0C0C0"/>
                  </a:outerShdw>
                </a:effectLst>
                <a:latin typeface="Book Antiqua" charset="0"/>
              </a:rPr>
              <a:t> &lt; </a:t>
            </a:r>
            <a:r>
              <a:rPr lang="en-US" sz="1800" b="1" dirty="0">
                <a:solidFill>
                  <a:srgbClr val="0070C0"/>
                </a:solidFill>
                <a:effectLst>
                  <a:outerShdw blurRad="38100" dist="38100" dir="2700000" algn="tl">
                    <a:srgbClr val="C0C0C0"/>
                  </a:outerShdw>
                </a:effectLst>
                <a:latin typeface="Book Antiqua" charset="0"/>
              </a:rPr>
              <a:t>H</a:t>
            </a:r>
            <a:r>
              <a:rPr lang="en-US" sz="1800" b="1" baseline="-25000" dirty="0">
                <a:solidFill>
                  <a:srgbClr val="0070C0"/>
                </a:solidFill>
                <a:effectLst>
                  <a:outerShdw blurRad="38100" dist="38100" dir="2700000" algn="tl">
                    <a:srgbClr val="C0C0C0"/>
                  </a:outerShdw>
                </a:effectLst>
                <a:latin typeface="Book Antiqua" charset="0"/>
              </a:rPr>
              <a:t>2</a:t>
            </a:r>
            <a:r>
              <a:rPr lang="en-US" sz="1800" b="1" dirty="0">
                <a:solidFill>
                  <a:srgbClr val="0070C0"/>
                </a:solidFill>
                <a:effectLst>
                  <a:outerShdw blurRad="38100" dist="38100" dir="2700000" algn="tl">
                    <a:srgbClr val="C0C0C0"/>
                  </a:outerShdw>
                </a:effectLst>
                <a:latin typeface="Book Antiqua" charset="0"/>
              </a:rPr>
              <a:t>O </a:t>
            </a:r>
            <a:r>
              <a:rPr lang="en-US" sz="1800" b="1" dirty="0" smtClean="0">
                <a:solidFill>
                  <a:srgbClr val="0070C0"/>
                </a:solidFill>
                <a:effectLst>
                  <a:outerShdw blurRad="38100" dist="38100" dir="2700000" algn="tl">
                    <a:srgbClr val="C0C0C0"/>
                  </a:outerShdw>
                </a:effectLst>
                <a:latin typeface="Book Antiqua" charset="0"/>
              </a:rPr>
              <a:t>  Weak field</a:t>
            </a:r>
          </a:p>
          <a:p>
            <a:pPr>
              <a:buNone/>
              <a:tabLst>
                <a:tab pos="693738" algn="l"/>
                <a:tab pos="1371600" algn="l"/>
              </a:tabLst>
            </a:pPr>
            <a:r>
              <a:rPr lang="en-US" sz="1800" b="1" dirty="0" smtClean="0">
                <a:solidFill>
                  <a:srgbClr val="00B050"/>
                </a:solidFill>
                <a:effectLst>
                  <a:outerShdw blurRad="38100" dist="38100" dir="2700000" algn="tl">
                    <a:srgbClr val="C0C0C0"/>
                  </a:outerShdw>
                </a:effectLst>
                <a:latin typeface="Book Antiqua" charset="0"/>
              </a:rPr>
              <a:t>&lt; NCS</a:t>
            </a:r>
            <a:r>
              <a:rPr lang="en-US" sz="1800" b="1" baseline="30000" dirty="0" smtClean="0">
                <a:solidFill>
                  <a:srgbClr val="00B050"/>
                </a:solidFill>
                <a:effectLst>
                  <a:outerShdw blurRad="38100" dist="38100" dir="2700000" algn="tl">
                    <a:srgbClr val="C0C0C0"/>
                  </a:outerShdw>
                </a:effectLst>
                <a:latin typeface="Book Antiqua" charset="0"/>
                <a:sym typeface="Symbol"/>
              </a:rPr>
              <a:t></a:t>
            </a:r>
            <a:r>
              <a:rPr lang="en-US" sz="1800" b="1" dirty="0" smtClean="0">
                <a:solidFill>
                  <a:srgbClr val="00B050"/>
                </a:solidFill>
                <a:effectLst>
                  <a:outerShdw blurRad="38100" dist="38100" dir="2700000" algn="tl">
                    <a:srgbClr val="C0C0C0"/>
                  </a:outerShdw>
                </a:effectLst>
                <a:latin typeface="Book Antiqua" charset="0"/>
              </a:rPr>
              <a:t>  &lt;  </a:t>
            </a:r>
            <a:r>
              <a:rPr lang="en-US" sz="1800" b="1" dirty="0" err="1" smtClean="0">
                <a:solidFill>
                  <a:srgbClr val="00B050"/>
                </a:solidFill>
                <a:effectLst>
                  <a:outerShdw blurRad="38100" dist="38100" dir="2700000" algn="tl">
                    <a:srgbClr val="C0C0C0"/>
                  </a:outerShdw>
                </a:effectLst>
                <a:latin typeface="Book Antiqua" charset="0"/>
              </a:rPr>
              <a:t>edta</a:t>
            </a:r>
            <a:r>
              <a:rPr lang="en-US" sz="1800" b="1" dirty="0" smtClean="0">
                <a:solidFill>
                  <a:srgbClr val="00B050"/>
                </a:solidFill>
                <a:effectLst>
                  <a:outerShdw blurRad="38100" dist="38100" dir="2700000" algn="tl">
                    <a:srgbClr val="C0C0C0"/>
                  </a:outerShdw>
                </a:effectLst>
                <a:latin typeface="Book Antiqua" charset="0"/>
              </a:rPr>
              <a:t> </a:t>
            </a:r>
            <a:r>
              <a:rPr lang="en-US" sz="1800" b="1" baseline="30000" dirty="0" smtClean="0">
                <a:solidFill>
                  <a:srgbClr val="00B050"/>
                </a:solidFill>
                <a:effectLst>
                  <a:outerShdw blurRad="38100" dist="38100" dir="2700000" algn="tl">
                    <a:srgbClr val="C0C0C0"/>
                  </a:outerShdw>
                </a:effectLst>
                <a:latin typeface="Book Antiqua" charset="0"/>
              </a:rPr>
              <a:t>4</a:t>
            </a:r>
            <a:r>
              <a:rPr lang="en-US" sz="1800" b="1" baseline="30000" dirty="0" smtClean="0">
                <a:solidFill>
                  <a:srgbClr val="00B050"/>
                </a:solidFill>
                <a:effectLst>
                  <a:outerShdw blurRad="38100" dist="38100" dir="2700000" algn="tl">
                    <a:srgbClr val="C0C0C0"/>
                  </a:outerShdw>
                </a:effectLst>
                <a:latin typeface="Book Antiqua" charset="0"/>
                <a:sym typeface="Symbol"/>
              </a:rPr>
              <a:t>  </a:t>
            </a:r>
            <a:r>
              <a:rPr lang="en-US" sz="1800" b="1" dirty="0" smtClean="0">
                <a:solidFill>
                  <a:srgbClr val="00B050"/>
                </a:solidFill>
                <a:effectLst>
                  <a:outerShdw blurRad="38100" dist="38100" dir="2700000" algn="tl">
                    <a:srgbClr val="C0C0C0"/>
                  </a:outerShdw>
                </a:effectLst>
                <a:latin typeface="Book Antiqua" charset="0"/>
              </a:rPr>
              <a:t> </a:t>
            </a:r>
            <a:r>
              <a:rPr lang="en-US" sz="1800" b="1" dirty="0" smtClean="0">
                <a:solidFill>
                  <a:srgbClr val="C00000"/>
                </a:solidFill>
                <a:effectLst>
                  <a:outerShdw blurRad="38100" dist="38100" dir="2700000" algn="tl">
                    <a:srgbClr val="C0C0C0"/>
                  </a:outerShdw>
                </a:effectLst>
                <a:latin typeface="Book Antiqua" charset="0"/>
              </a:rPr>
              <a:t>&lt; NH</a:t>
            </a:r>
            <a:r>
              <a:rPr lang="en-US" sz="1800" b="1" baseline="-25000" dirty="0" smtClean="0">
                <a:solidFill>
                  <a:srgbClr val="C00000"/>
                </a:solidFill>
                <a:effectLst>
                  <a:outerShdw blurRad="38100" dist="38100" dir="2700000" algn="tl">
                    <a:srgbClr val="C0C0C0"/>
                  </a:outerShdw>
                </a:effectLst>
                <a:latin typeface="Book Antiqua" charset="0"/>
              </a:rPr>
              <a:t>3</a:t>
            </a:r>
            <a:r>
              <a:rPr lang="en-US" sz="1800" b="1" dirty="0" smtClean="0">
                <a:solidFill>
                  <a:srgbClr val="C00000"/>
                </a:solidFill>
                <a:effectLst>
                  <a:outerShdw blurRad="38100" dist="38100" dir="2700000" algn="tl">
                    <a:srgbClr val="C0C0C0"/>
                  </a:outerShdw>
                </a:effectLst>
                <a:latin typeface="Book Antiqua" charset="0"/>
              </a:rPr>
              <a:t> </a:t>
            </a:r>
            <a:r>
              <a:rPr lang="en-US" sz="1800" b="1" dirty="0" smtClean="0">
                <a:solidFill>
                  <a:srgbClr val="C00000"/>
                </a:solidFill>
                <a:effectLst>
                  <a:outerShdw blurRad="38100" dist="38100" dir="2700000" algn="tl">
                    <a:srgbClr val="C0C0C0"/>
                  </a:outerShdw>
                </a:effectLst>
                <a:latin typeface="Book Antiqua" charset="0"/>
                <a:sym typeface="Symbol"/>
              </a:rPr>
              <a:t> </a:t>
            </a:r>
            <a:r>
              <a:rPr lang="en-US" sz="1800" b="1" dirty="0" err="1" smtClean="0">
                <a:solidFill>
                  <a:srgbClr val="C00000"/>
                </a:solidFill>
                <a:effectLst>
                  <a:outerShdw blurRad="38100" dist="38100" dir="2700000" algn="tl">
                    <a:srgbClr val="C0C0C0"/>
                  </a:outerShdw>
                </a:effectLst>
                <a:latin typeface="Book Antiqua" charset="0"/>
                <a:sym typeface="Symbol"/>
              </a:rPr>
              <a:t>Py</a:t>
            </a:r>
            <a:r>
              <a:rPr lang="en-US" sz="1800" b="1" dirty="0" smtClean="0">
                <a:solidFill>
                  <a:srgbClr val="C00000"/>
                </a:solidFill>
                <a:effectLst>
                  <a:outerShdw blurRad="38100" dist="38100" dir="2700000" algn="tl">
                    <a:srgbClr val="C0C0C0"/>
                  </a:outerShdw>
                </a:effectLst>
                <a:latin typeface="Book Antiqua" charset="0"/>
                <a:sym typeface="Symbol"/>
              </a:rPr>
              <a:t> </a:t>
            </a:r>
            <a:r>
              <a:rPr lang="en-US" sz="1800" b="1" dirty="0" smtClean="0">
                <a:solidFill>
                  <a:srgbClr val="C00000"/>
                </a:solidFill>
                <a:effectLst>
                  <a:outerShdw blurRad="38100" dist="38100" dir="2700000" algn="tl">
                    <a:srgbClr val="C0C0C0"/>
                  </a:outerShdw>
                </a:effectLst>
                <a:latin typeface="Book Antiqua" charset="0"/>
              </a:rPr>
              <a:t>&lt; </a:t>
            </a:r>
            <a:r>
              <a:rPr lang="en-US" sz="1800" b="1" dirty="0">
                <a:solidFill>
                  <a:srgbClr val="C00000"/>
                </a:solidFill>
                <a:effectLst>
                  <a:outerShdw blurRad="38100" dist="38100" dir="2700000" algn="tl">
                    <a:srgbClr val="C0C0C0"/>
                  </a:outerShdw>
                </a:effectLst>
                <a:latin typeface="Book Antiqua" charset="0"/>
              </a:rPr>
              <a:t>en &lt; </a:t>
            </a:r>
            <a:r>
              <a:rPr lang="en-US" sz="1800" b="1" dirty="0" err="1" smtClean="0">
                <a:solidFill>
                  <a:srgbClr val="C00000"/>
                </a:solidFill>
                <a:effectLst>
                  <a:outerShdw blurRad="38100" dist="38100" dir="2700000" algn="tl">
                    <a:srgbClr val="C0C0C0"/>
                  </a:outerShdw>
                </a:effectLst>
                <a:latin typeface="Book Antiqua" charset="0"/>
              </a:rPr>
              <a:t>bipy</a:t>
            </a:r>
            <a:r>
              <a:rPr lang="en-US" sz="1800" b="1" dirty="0" smtClean="0">
                <a:solidFill>
                  <a:srgbClr val="C00000"/>
                </a:solidFill>
                <a:effectLst>
                  <a:outerShdw blurRad="38100" dist="38100" dir="2700000" algn="tl">
                    <a:srgbClr val="C0C0C0"/>
                  </a:outerShdw>
                </a:effectLst>
                <a:latin typeface="Book Antiqua" charset="0"/>
              </a:rPr>
              <a:t> &lt;  </a:t>
            </a:r>
            <a:r>
              <a:rPr lang="en-US" sz="1800" b="1" dirty="0" err="1" smtClean="0">
                <a:solidFill>
                  <a:srgbClr val="C00000"/>
                </a:solidFill>
                <a:effectLst>
                  <a:outerShdw blurRad="38100" dist="38100" dir="2700000" algn="tl">
                    <a:srgbClr val="C0C0C0"/>
                  </a:outerShdw>
                </a:effectLst>
                <a:latin typeface="Book Antiqua" charset="0"/>
              </a:rPr>
              <a:t>Phen</a:t>
            </a:r>
            <a:r>
              <a:rPr lang="en-US" sz="1800" b="1" dirty="0" smtClean="0">
                <a:solidFill>
                  <a:srgbClr val="C00000"/>
                </a:solidFill>
                <a:effectLst>
                  <a:outerShdw blurRad="38100" dist="38100" dir="2700000" algn="tl">
                    <a:srgbClr val="C0C0C0"/>
                  </a:outerShdw>
                </a:effectLst>
                <a:latin typeface="Book Antiqua" charset="0"/>
              </a:rPr>
              <a:t> &lt; NO</a:t>
            </a:r>
            <a:r>
              <a:rPr lang="en-US" sz="1800" b="1" baseline="-25000" dirty="0" smtClean="0">
                <a:solidFill>
                  <a:srgbClr val="C00000"/>
                </a:solidFill>
                <a:effectLst>
                  <a:outerShdw blurRad="38100" dist="38100" dir="2700000" algn="tl">
                    <a:srgbClr val="C0C0C0"/>
                  </a:outerShdw>
                </a:effectLst>
                <a:latin typeface="Book Antiqua" charset="0"/>
              </a:rPr>
              <a:t>2</a:t>
            </a:r>
            <a:r>
              <a:rPr lang="en-US" sz="1800" b="1" baseline="30000" dirty="0" smtClean="0">
                <a:solidFill>
                  <a:srgbClr val="C00000"/>
                </a:solidFill>
                <a:effectLst>
                  <a:outerShdw blurRad="38100" dist="38100" dir="2700000" algn="tl">
                    <a:srgbClr val="C0C0C0"/>
                  </a:outerShdw>
                </a:effectLst>
                <a:latin typeface="Book Antiqua" charset="0"/>
                <a:sym typeface="Symbol"/>
              </a:rPr>
              <a:t> </a:t>
            </a:r>
            <a:r>
              <a:rPr lang="en-US" sz="1800" b="1" dirty="0" smtClean="0">
                <a:solidFill>
                  <a:srgbClr val="C00000"/>
                </a:solidFill>
                <a:effectLst>
                  <a:outerShdw blurRad="38100" dist="38100" dir="2700000" algn="tl">
                    <a:srgbClr val="C0C0C0"/>
                  </a:outerShdw>
                </a:effectLst>
                <a:latin typeface="Book Antiqua" charset="0"/>
              </a:rPr>
              <a:t> &lt; PPh</a:t>
            </a:r>
            <a:r>
              <a:rPr lang="en-US" sz="1800" b="1" baseline="-25000" dirty="0" smtClean="0">
                <a:solidFill>
                  <a:srgbClr val="C00000"/>
                </a:solidFill>
                <a:effectLst>
                  <a:outerShdw blurRad="38100" dist="38100" dir="2700000" algn="tl">
                    <a:srgbClr val="C0C0C0"/>
                  </a:outerShdw>
                </a:effectLst>
                <a:latin typeface="Book Antiqua" charset="0"/>
              </a:rPr>
              <a:t>3</a:t>
            </a:r>
            <a:r>
              <a:rPr lang="en-US" sz="1800" b="1" dirty="0" smtClean="0">
                <a:solidFill>
                  <a:srgbClr val="C00000"/>
                </a:solidFill>
                <a:effectLst>
                  <a:outerShdw blurRad="38100" dist="38100" dir="2700000" algn="tl">
                    <a:srgbClr val="C0C0C0"/>
                  </a:outerShdw>
                </a:effectLst>
                <a:latin typeface="Book Antiqua" charset="0"/>
              </a:rPr>
              <a:t> &lt;  CN</a:t>
            </a:r>
            <a:r>
              <a:rPr lang="en-US" sz="1800" b="1" baseline="30000" dirty="0" smtClean="0">
                <a:solidFill>
                  <a:srgbClr val="C00000"/>
                </a:solidFill>
                <a:effectLst>
                  <a:outerShdw blurRad="38100" dist="38100" dir="2700000" algn="tl">
                    <a:srgbClr val="C0C0C0"/>
                  </a:outerShdw>
                </a:effectLst>
                <a:latin typeface="Book Antiqua" charset="0"/>
              </a:rPr>
              <a:t>-   </a:t>
            </a:r>
            <a:r>
              <a:rPr lang="en-US" sz="1800" b="1" dirty="0" smtClean="0">
                <a:solidFill>
                  <a:srgbClr val="C00000"/>
                </a:solidFill>
                <a:effectLst>
                  <a:outerShdw blurRad="38100" dist="38100" dir="2700000" algn="tl">
                    <a:srgbClr val="C0C0C0"/>
                  </a:outerShdw>
                </a:effectLst>
                <a:latin typeface="Book Antiqua" charset="0"/>
                <a:sym typeface="Symbol"/>
              </a:rPr>
              <a:t></a:t>
            </a:r>
            <a:r>
              <a:rPr lang="en-US" sz="1800" b="1" baseline="30000" dirty="0" smtClean="0">
                <a:solidFill>
                  <a:srgbClr val="C00000"/>
                </a:solidFill>
                <a:effectLst>
                  <a:outerShdw blurRad="38100" dist="38100" dir="2700000" algn="tl">
                    <a:srgbClr val="C0C0C0"/>
                  </a:outerShdw>
                </a:effectLst>
                <a:latin typeface="Book Antiqua" charset="0"/>
                <a:sym typeface="Symbol"/>
              </a:rPr>
              <a:t> </a:t>
            </a:r>
            <a:r>
              <a:rPr lang="en-US" sz="1800" b="1" dirty="0" smtClean="0">
                <a:solidFill>
                  <a:srgbClr val="C00000"/>
                </a:solidFill>
                <a:effectLst>
                  <a:outerShdw blurRad="38100" dist="38100" dir="2700000" algn="tl">
                    <a:srgbClr val="C0C0C0"/>
                  </a:outerShdw>
                </a:effectLst>
                <a:latin typeface="Book Antiqua" charset="0"/>
              </a:rPr>
              <a:t>CO  Strong field</a:t>
            </a:r>
          </a:p>
        </p:txBody>
      </p:sp>
      <p:sp>
        <p:nvSpPr>
          <p:cNvPr id="8" name="TextBox 7"/>
          <p:cNvSpPr txBox="1"/>
          <p:nvPr/>
        </p:nvSpPr>
        <p:spPr>
          <a:xfrm>
            <a:off x="152400" y="6172200"/>
            <a:ext cx="5029200" cy="461665"/>
          </a:xfrm>
          <a:prstGeom prst="rect">
            <a:avLst/>
          </a:prstGeom>
          <a:noFill/>
        </p:spPr>
        <p:txBody>
          <a:bodyPr wrap="square" rtlCol="0">
            <a:spAutoFit/>
          </a:bodyPr>
          <a:lstStyle/>
          <a:p>
            <a:pPr marL="228600" indent="-228600"/>
            <a:r>
              <a:rPr lang="pt-BR" sz="1200" b="1" dirty="0" smtClean="0"/>
              <a:t>COBALT(III) Complexes of</a:t>
            </a:r>
          </a:p>
          <a:p>
            <a:pPr marL="228600" indent="-228600"/>
            <a:r>
              <a:rPr lang="pt-BR" sz="1200" b="1" dirty="0" smtClean="0"/>
              <a:t> (a) CN</a:t>
            </a:r>
            <a:r>
              <a:rPr lang="pt-BR" sz="1200" b="1" baseline="30000" dirty="0" smtClean="0"/>
              <a:t>–</a:t>
            </a:r>
            <a:r>
              <a:rPr lang="pt-BR" sz="1200" b="1" dirty="0" smtClean="0"/>
              <a:t>, (b) NO</a:t>
            </a:r>
            <a:r>
              <a:rPr lang="pt-BR" sz="1200" b="1" baseline="-25000" dirty="0" smtClean="0"/>
              <a:t>2</a:t>
            </a:r>
            <a:r>
              <a:rPr lang="pt-BR" sz="1200" b="1" baseline="30000" dirty="0" smtClean="0"/>
              <a:t>–</a:t>
            </a:r>
            <a:r>
              <a:rPr lang="pt-BR" sz="1200" b="1" dirty="0" smtClean="0"/>
              <a:t>, (c) phen, (d) en, (e) NH</a:t>
            </a:r>
            <a:r>
              <a:rPr lang="pt-BR" sz="1200" b="1" baseline="-25000" dirty="0" smtClean="0"/>
              <a:t>3</a:t>
            </a:r>
            <a:r>
              <a:rPr lang="pt-BR" sz="1200" b="1" dirty="0" smtClean="0"/>
              <a:t>, (f) gly, (g) H</a:t>
            </a:r>
            <a:r>
              <a:rPr lang="pt-BR" sz="1200" b="1" baseline="-25000" dirty="0" smtClean="0"/>
              <a:t>2</a:t>
            </a:r>
            <a:r>
              <a:rPr lang="pt-BR" sz="1200" b="1" dirty="0" smtClean="0"/>
              <a:t>O, (h) ox</a:t>
            </a:r>
            <a:r>
              <a:rPr lang="pt-BR" sz="1200" b="1" baseline="30000" dirty="0" smtClean="0"/>
              <a:t>2–</a:t>
            </a:r>
            <a:r>
              <a:rPr lang="pt-BR" sz="1200" b="1" dirty="0" smtClean="0"/>
              <a:t>, (i) CO</a:t>
            </a:r>
            <a:r>
              <a:rPr lang="pt-BR" sz="1200" b="1" baseline="-25000" dirty="0" smtClean="0"/>
              <a:t>3</a:t>
            </a:r>
            <a:r>
              <a:rPr lang="pt-BR" sz="1200" b="1" baseline="30000" dirty="0" smtClean="0"/>
              <a:t>2–</a:t>
            </a:r>
            <a:r>
              <a:rPr lang="pt-BR" sz="1200" baseline="30000" dirty="0" smtClean="0"/>
              <a:t> </a:t>
            </a:r>
            <a:endParaRPr lang="en-US" sz="1200" dirty="0"/>
          </a:p>
        </p:txBody>
      </p:sp>
      <p:sp>
        <p:nvSpPr>
          <p:cNvPr id="7" name="TextBox 6"/>
          <p:cNvSpPr txBox="1"/>
          <p:nvPr/>
        </p:nvSpPr>
        <p:spPr>
          <a:xfrm>
            <a:off x="838200" y="1600200"/>
            <a:ext cx="6858000" cy="369332"/>
          </a:xfrm>
          <a:prstGeom prst="rect">
            <a:avLst/>
          </a:prstGeom>
          <a:noFill/>
        </p:spPr>
        <p:txBody>
          <a:bodyPr wrap="square" rtlCol="0">
            <a:spAutoFit/>
          </a:bodyPr>
          <a:lstStyle/>
          <a:p>
            <a:r>
              <a:rPr lang="en-US" dirty="0" smtClean="0"/>
              <a:t>Halides ; sulfur donors &lt; Oxygen donors &lt; Nitrogen donors &lt; CN-, CO</a:t>
            </a:r>
            <a:endParaRPr lang="en-IN" dirty="0"/>
          </a:p>
        </p:txBody>
      </p:sp>
      <p:pic>
        <p:nvPicPr>
          <p:cNvPr id="11" name="Picture 10" descr="608px-Nickel_complexes.jpg"/>
          <p:cNvPicPr>
            <a:picLocks noChangeAspect="1"/>
          </p:cNvPicPr>
          <p:nvPr/>
        </p:nvPicPr>
        <p:blipFill>
          <a:blip r:embed="rId3" cstate="print"/>
          <a:stretch>
            <a:fillRect/>
          </a:stretch>
        </p:blipFill>
        <p:spPr>
          <a:xfrm>
            <a:off x="5638800" y="3591116"/>
            <a:ext cx="3287776" cy="2809684"/>
          </a:xfrm>
          <a:prstGeom prst="rect">
            <a:avLst/>
          </a:prstGeom>
        </p:spPr>
      </p:pic>
      <p:sp>
        <p:nvSpPr>
          <p:cNvPr id="12" name="TextBox 11"/>
          <p:cNvSpPr txBox="1"/>
          <p:nvPr/>
        </p:nvSpPr>
        <p:spPr>
          <a:xfrm>
            <a:off x="5562600" y="6400800"/>
            <a:ext cx="3200400" cy="307777"/>
          </a:xfrm>
          <a:prstGeom prst="rect">
            <a:avLst/>
          </a:prstGeom>
          <a:noFill/>
        </p:spPr>
        <p:txBody>
          <a:bodyPr wrap="square" rtlCol="0">
            <a:spAutoFit/>
          </a:bodyPr>
          <a:lstStyle/>
          <a:p>
            <a:r>
              <a:rPr lang="en-US" sz="1400" b="1" dirty="0" smtClean="0"/>
              <a:t>Stepwise addition of ‘en’ to [Ni(H</a:t>
            </a:r>
            <a:r>
              <a:rPr lang="en-US" sz="1400" b="1" baseline="-25000" dirty="0" smtClean="0"/>
              <a:t>2</a:t>
            </a:r>
            <a:r>
              <a:rPr lang="en-US" sz="1400" b="1" dirty="0" smtClean="0"/>
              <a:t>O)</a:t>
            </a:r>
            <a:r>
              <a:rPr lang="en-US" sz="1400" b="1" baseline="-25000" dirty="0" smtClean="0"/>
              <a:t>6</a:t>
            </a:r>
            <a:r>
              <a:rPr lang="en-US" sz="1400" b="1" dirty="0" smtClean="0"/>
              <a:t>]</a:t>
            </a:r>
            <a:r>
              <a:rPr lang="en-US" sz="1400" b="1" baseline="30000" dirty="0" smtClean="0"/>
              <a:t>2+</a:t>
            </a:r>
            <a:endParaRPr lang="en-IN" sz="1400" b="1" baseline="30000" dirty="0"/>
          </a:p>
        </p:txBody>
      </p:sp>
      <p:pic>
        <p:nvPicPr>
          <p:cNvPr id="13" name="Picture 12" descr="400px-Color_of_various_Ni(II)_complexes_in_aqueous_solution.jpg"/>
          <p:cNvPicPr>
            <a:picLocks noChangeAspect="1"/>
          </p:cNvPicPr>
          <p:nvPr/>
        </p:nvPicPr>
        <p:blipFill>
          <a:blip r:embed="rId4" cstate="print"/>
          <a:stretch>
            <a:fillRect/>
          </a:stretch>
        </p:blipFill>
        <p:spPr>
          <a:xfrm flipH="1">
            <a:off x="4419600" y="1981200"/>
            <a:ext cx="4394200" cy="1428115"/>
          </a:xfrm>
          <a:prstGeom prst="rect">
            <a:avLst/>
          </a:prstGeom>
        </p:spPr>
      </p:pic>
      <p:pic>
        <p:nvPicPr>
          <p:cNvPr id="14" name="Picture 13" descr="col1.jpg"/>
          <p:cNvPicPr>
            <a:picLocks noChangeAspect="1"/>
          </p:cNvPicPr>
          <p:nvPr/>
        </p:nvPicPr>
        <p:blipFill>
          <a:blip r:embed="rId5" cstate="print"/>
          <a:stretch>
            <a:fillRect/>
          </a:stretch>
        </p:blipFill>
        <p:spPr>
          <a:xfrm>
            <a:off x="3733800" y="4191000"/>
            <a:ext cx="1828800" cy="1336431"/>
          </a:xfrm>
          <a:prstGeom prst="rect">
            <a:avLst/>
          </a:prstGeom>
        </p:spPr>
      </p:pic>
      <p:pic>
        <p:nvPicPr>
          <p:cNvPr id="2050" name="Picture 2" descr="http://chemeducator.org/sbibs/s0010002/spapers/1020115dm_gifs/1020115dm_image004.gif"/>
          <p:cNvPicPr>
            <a:picLocks noChangeAspect="1" noChangeArrowheads="1"/>
          </p:cNvPicPr>
          <p:nvPr/>
        </p:nvPicPr>
        <p:blipFill>
          <a:blip r:embed="rId6" cstate="print"/>
          <a:srcRect/>
          <a:stretch>
            <a:fillRect/>
          </a:stretch>
        </p:blipFill>
        <p:spPr bwMode="auto">
          <a:xfrm>
            <a:off x="228600" y="3810000"/>
            <a:ext cx="3429000" cy="2415396"/>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6781800" cy="646331"/>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en-US" dirty="0" smtClean="0"/>
              <a:t>Crystal Field  theory to explain observed properties of complexes:</a:t>
            </a:r>
          </a:p>
          <a:p>
            <a:pPr algn="ctr"/>
            <a:r>
              <a:rPr lang="en-US" dirty="0" smtClean="0"/>
              <a:t>Variation of some physical properties across a period: </a:t>
            </a:r>
          </a:p>
        </p:txBody>
      </p:sp>
      <p:sp>
        <p:nvSpPr>
          <p:cNvPr id="3" name="TextBox 2"/>
          <p:cNvSpPr txBox="1"/>
          <p:nvPr/>
        </p:nvSpPr>
        <p:spPr>
          <a:xfrm>
            <a:off x="762000" y="1295400"/>
            <a:ext cx="7239000" cy="1200329"/>
          </a:xfrm>
          <a:prstGeom prst="rect">
            <a:avLst/>
          </a:prstGeom>
          <a:noFill/>
        </p:spPr>
        <p:txBody>
          <a:bodyPr wrap="square" rtlCol="0">
            <a:spAutoFit/>
          </a:bodyPr>
          <a:lstStyle/>
          <a:p>
            <a:pPr marL="342900" indent="-342900">
              <a:buFont typeface="+mj-lt"/>
              <a:buAutoNum type="arabicPeriod"/>
            </a:pPr>
            <a:r>
              <a:rPr lang="en-US" dirty="0" smtClean="0"/>
              <a:t>Lattice energy of transition metal ions in a complex</a:t>
            </a:r>
          </a:p>
          <a:p>
            <a:pPr marL="342900" indent="-342900">
              <a:buFont typeface="+mj-lt"/>
              <a:buAutoNum type="arabicPeriod"/>
            </a:pPr>
            <a:r>
              <a:rPr lang="en-US" dirty="0" smtClean="0"/>
              <a:t>Ionic radii of transition metal ions in a complex</a:t>
            </a:r>
          </a:p>
          <a:p>
            <a:pPr marL="342900" indent="-342900">
              <a:buFont typeface="+mj-lt"/>
              <a:buAutoNum type="arabicPeriod"/>
            </a:pPr>
            <a:r>
              <a:rPr lang="en-US" dirty="0" smtClean="0"/>
              <a:t>Enthalpy of hydration of transition metal ions</a:t>
            </a:r>
          </a:p>
          <a:p>
            <a:pPr marL="342900" indent="-342900">
              <a:buFont typeface="+mj-lt"/>
              <a:buAutoNum type="arabicPeriod"/>
            </a:pPr>
            <a:r>
              <a:rPr lang="en-US" dirty="0" smtClean="0"/>
              <a:t>Site preference of </a:t>
            </a:r>
            <a:r>
              <a:rPr lang="en-US" dirty="0" err="1" smtClean="0"/>
              <a:t>Spinels</a:t>
            </a:r>
            <a:r>
              <a:rPr lang="en-US" dirty="0" smtClean="0"/>
              <a:t> and Inverse </a:t>
            </a:r>
            <a:r>
              <a:rPr lang="en-US" dirty="0" err="1" smtClean="0"/>
              <a:t>spinels</a:t>
            </a:r>
            <a:endParaRPr lang="en-IN" dirty="0"/>
          </a:p>
        </p:txBody>
      </p:sp>
      <p:sp>
        <p:nvSpPr>
          <p:cNvPr id="4" name="TextBox 3"/>
          <p:cNvSpPr txBox="1"/>
          <p:nvPr/>
        </p:nvSpPr>
        <p:spPr>
          <a:xfrm>
            <a:off x="304800" y="2743200"/>
            <a:ext cx="8686800" cy="338554"/>
          </a:xfrm>
          <a:prstGeom prst="rect">
            <a:avLst/>
          </a:prstGeom>
          <a:noFill/>
        </p:spPr>
        <p:txBody>
          <a:bodyPr wrap="square" rtlCol="0">
            <a:spAutoFit/>
          </a:bodyPr>
          <a:lstStyle/>
          <a:p>
            <a:r>
              <a:rPr lang="en-US" sz="1600" dirty="0" smtClean="0"/>
              <a:t>Lattice Energy: </a:t>
            </a:r>
            <a:r>
              <a:rPr lang="en-US" sz="1600" b="1" i="1" dirty="0" smtClean="0">
                <a:solidFill>
                  <a:srgbClr val="FF0000"/>
                </a:solidFill>
              </a:rPr>
              <a:t>Energy released when one mole of an ionic solid is formed from isolated gaseous ions</a:t>
            </a:r>
            <a:endParaRPr lang="en-IN" sz="1600" b="1" i="1" dirty="0">
              <a:solidFill>
                <a:srgbClr val="FF0000"/>
              </a:solidFill>
            </a:endParaRPr>
          </a:p>
        </p:txBody>
      </p:sp>
      <p:pic>
        <p:nvPicPr>
          <p:cNvPr id="5" name="Picture 4" descr="images (4).jpg"/>
          <p:cNvPicPr>
            <a:picLocks noChangeAspect="1"/>
          </p:cNvPicPr>
          <p:nvPr/>
        </p:nvPicPr>
        <p:blipFill>
          <a:blip r:embed="rId3" cstate="print"/>
          <a:srcRect t="54658" r="21019"/>
          <a:stretch>
            <a:fillRect/>
          </a:stretch>
        </p:blipFill>
        <p:spPr>
          <a:xfrm>
            <a:off x="381000" y="3810000"/>
            <a:ext cx="3365326" cy="990600"/>
          </a:xfrm>
          <a:prstGeom prst="rect">
            <a:avLst/>
          </a:prstGeom>
        </p:spPr>
      </p:pic>
      <p:sp>
        <p:nvSpPr>
          <p:cNvPr id="6" name="TextBox 5"/>
          <p:cNvSpPr txBox="1"/>
          <p:nvPr/>
        </p:nvSpPr>
        <p:spPr>
          <a:xfrm>
            <a:off x="457200" y="3124200"/>
            <a:ext cx="3581400" cy="646331"/>
          </a:xfrm>
          <a:prstGeom prst="rect">
            <a:avLst/>
          </a:prstGeom>
          <a:noFill/>
        </p:spPr>
        <p:txBody>
          <a:bodyPr wrap="square" rtlCol="0">
            <a:spAutoFit/>
          </a:bodyPr>
          <a:lstStyle/>
          <a:p>
            <a:r>
              <a:rPr lang="en-US" dirty="0" smtClean="0"/>
              <a:t>Calculated theoretically using the Born- </a:t>
            </a:r>
            <a:r>
              <a:rPr lang="en-US" dirty="0" err="1" smtClean="0"/>
              <a:t>Lande</a:t>
            </a:r>
            <a:r>
              <a:rPr lang="en-US" dirty="0" smtClean="0"/>
              <a:t> Equation</a:t>
            </a:r>
            <a:endParaRPr lang="en-IN" dirty="0"/>
          </a:p>
        </p:txBody>
      </p:sp>
      <p:sp>
        <p:nvSpPr>
          <p:cNvPr id="7" name="TextBox 6"/>
          <p:cNvSpPr txBox="1"/>
          <p:nvPr/>
        </p:nvSpPr>
        <p:spPr>
          <a:xfrm>
            <a:off x="5257800" y="3124200"/>
            <a:ext cx="3581400" cy="646331"/>
          </a:xfrm>
          <a:prstGeom prst="rect">
            <a:avLst/>
          </a:prstGeom>
          <a:noFill/>
        </p:spPr>
        <p:txBody>
          <a:bodyPr wrap="square" rtlCol="0">
            <a:spAutoFit/>
          </a:bodyPr>
          <a:lstStyle/>
          <a:p>
            <a:r>
              <a:rPr lang="en-US" dirty="0" smtClean="0"/>
              <a:t>Experimentally determined using the Born- Haber cycle</a:t>
            </a:r>
            <a:endParaRPr lang="en-IN" dirty="0"/>
          </a:p>
        </p:txBody>
      </p:sp>
      <p:pic>
        <p:nvPicPr>
          <p:cNvPr id="8" name="Picture 7" descr="born_haber_nAcL.GIF"/>
          <p:cNvPicPr>
            <a:picLocks noChangeAspect="1"/>
          </p:cNvPicPr>
          <p:nvPr/>
        </p:nvPicPr>
        <p:blipFill>
          <a:blip r:embed="rId4" cstate="print"/>
          <a:srcRect b="6801"/>
          <a:stretch>
            <a:fillRect/>
          </a:stretch>
        </p:blipFill>
        <p:spPr>
          <a:xfrm>
            <a:off x="5943600" y="3733800"/>
            <a:ext cx="2959767" cy="3124200"/>
          </a:xfrm>
          <a:prstGeom prst="rect">
            <a:avLst/>
          </a:prstGeom>
        </p:spPr>
      </p:pic>
      <p:sp>
        <p:nvSpPr>
          <p:cNvPr id="9" name="TextBox 8"/>
          <p:cNvSpPr txBox="1"/>
          <p:nvPr/>
        </p:nvSpPr>
        <p:spPr>
          <a:xfrm>
            <a:off x="457200" y="4800600"/>
            <a:ext cx="4876800" cy="1631216"/>
          </a:xfrm>
          <a:prstGeom prst="rect">
            <a:avLst/>
          </a:prstGeom>
          <a:noFill/>
        </p:spPr>
        <p:txBody>
          <a:bodyPr wrap="square" rtlCol="0">
            <a:spAutoFit/>
          </a:bodyPr>
          <a:lstStyle/>
          <a:p>
            <a:r>
              <a:rPr lang="en-US" sz="1600" dirty="0" smtClean="0"/>
              <a:t>Where	</a:t>
            </a:r>
          </a:p>
          <a:p>
            <a:r>
              <a:rPr lang="en-US" sz="1400" dirty="0" smtClean="0"/>
              <a:t>A = </a:t>
            </a:r>
            <a:r>
              <a:rPr lang="en-US" sz="1400" dirty="0" err="1" smtClean="0"/>
              <a:t>Madelung</a:t>
            </a:r>
            <a:r>
              <a:rPr lang="en-US" sz="1400" dirty="0" smtClean="0"/>
              <a:t> constant ( related to the geometry of the crystal)</a:t>
            </a:r>
          </a:p>
          <a:p>
            <a:r>
              <a:rPr lang="en-US" sz="1400" dirty="0" smtClean="0"/>
              <a:t>N = Avogadro’s number</a:t>
            </a:r>
          </a:p>
          <a:p>
            <a:r>
              <a:rPr lang="en-US" sz="1400" dirty="0" smtClean="0"/>
              <a:t>Z= Charge on the M+ and M- ions</a:t>
            </a:r>
          </a:p>
          <a:p>
            <a:pPr>
              <a:buFont typeface="Symbol"/>
              <a:buChar char="e"/>
            </a:pPr>
            <a:r>
              <a:rPr lang="en-US" sz="1400" dirty="0" smtClean="0">
                <a:sym typeface="Symbol"/>
              </a:rPr>
              <a:t> </a:t>
            </a:r>
            <a:r>
              <a:rPr lang="en-US" sz="1400" baseline="-25000" dirty="0" smtClean="0">
                <a:sym typeface="Symbol"/>
              </a:rPr>
              <a:t>0</a:t>
            </a:r>
            <a:r>
              <a:rPr lang="en-US" sz="1400" dirty="0" smtClean="0">
                <a:sym typeface="Symbol"/>
              </a:rPr>
              <a:t>= permittivity of free space</a:t>
            </a:r>
          </a:p>
          <a:p>
            <a:r>
              <a:rPr lang="en-US" sz="1400" dirty="0" smtClean="0">
                <a:solidFill>
                  <a:srgbClr val="C00000"/>
                </a:solidFill>
                <a:sym typeface="Symbol"/>
              </a:rPr>
              <a:t>r</a:t>
            </a:r>
            <a:r>
              <a:rPr lang="en-US" sz="1400" baseline="-25000" dirty="0" smtClean="0">
                <a:solidFill>
                  <a:srgbClr val="C00000"/>
                </a:solidFill>
                <a:sym typeface="Symbol"/>
              </a:rPr>
              <a:t>0</a:t>
            </a:r>
            <a:r>
              <a:rPr lang="en-US" sz="1400" dirty="0" smtClean="0">
                <a:solidFill>
                  <a:srgbClr val="C00000"/>
                </a:solidFill>
                <a:sym typeface="Symbol"/>
              </a:rPr>
              <a:t> = distance to the closest ion</a:t>
            </a:r>
          </a:p>
          <a:p>
            <a:r>
              <a:rPr lang="en-US" sz="1400" dirty="0" smtClean="0">
                <a:sym typeface="Symbol"/>
              </a:rPr>
              <a:t> n= Born exponent  </a:t>
            </a:r>
            <a:r>
              <a:rPr lang="en-US" sz="1100" dirty="0" smtClean="0">
                <a:sym typeface="Symbol"/>
              </a:rPr>
              <a:t>(a number between 5 and 12) </a:t>
            </a:r>
            <a:endParaRPr lang="en-IN" sz="1100" dirty="0"/>
          </a:p>
        </p:txBody>
      </p:sp>
      <p:sp>
        <p:nvSpPr>
          <p:cNvPr id="11" name="Oval 10"/>
          <p:cNvSpPr/>
          <p:nvPr/>
        </p:nvSpPr>
        <p:spPr>
          <a:xfrm>
            <a:off x="7848600" y="5105400"/>
            <a:ext cx="1066800" cy="762000"/>
          </a:xfrm>
          <a:prstGeom prst="ellipse">
            <a:avLst/>
          </a:prstGeom>
          <a:noFill/>
          <a:ln>
            <a:solidFill>
              <a:srgbClr val="020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1290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7" grpId="0"/>
      <p:bldP spid="9"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1143000"/>
          <a:ext cx="5869305" cy="4876800"/>
        </p:xfrm>
        <a:graphic>
          <a:graphicData uri="http://schemas.openxmlformats.org/drawingml/2006/table">
            <a:tbl>
              <a:tblPr>
                <a:tableStyleId>{C4B1156A-380E-4F78-BDF5-A606A8083BF9}</a:tableStyleId>
              </a:tblPr>
              <a:tblGrid>
                <a:gridCol w="1466850"/>
                <a:gridCol w="1467485"/>
                <a:gridCol w="1467485"/>
                <a:gridCol w="1467485"/>
              </a:tblGrid>
              <a:tr h="103505">
                <a:tc rowSpan="2">
                  <a:txBody>
                    <a:bodyPr/>
                    <a:lstStyle/>
                    <a:p>
                      <a:pPr algn="ctr">
                        <a:lnSpc>
                          <a:spcPct val="200000"/>
                        </a:lnSpc>
                        <a:spcAft>
                          <a:spcPts val="0"/>
                        </a:spcAft>
                      </a:pPr>
                      <a:r>
                        <a:rPr lang="en-IN" sz="2000" b="1" dirty="0">
                          <a:solidFill>
                            <a:schemeClr val="tx2"/>
                          </a:solidFill>
                        </a:rPr>
                        <a:t>Compound</a:t>
                      </a:r>
                      <a:endParaRPr lang="en-IN" sz="2000" b="1" dirty="0">
                        <a:solidFill>
                          <a:schemeClr val="tx2"/>
                        </a:solidFill>
                        <a:latin typeface="Calibri"/>
                        <a:ea typeface="Calibri"/>
                        <a:cs typeface="Times New Roman"/>
                      </a:endParaRPr>
                    </a:p>
                  </a:txBody>
                  <a:tcPr marL="68580" marR="68580" marT="0" marB="0"/>
                </a:tc>
                <a:tc gridSpan="2">
                  <a:txBody>
                    <a:bodyPr/>
                    <a:lstStyle/>
                    <a:p>
                      <a:pPr algn="ctr">
                        <a:lnSpc>
                          <a:spcPct val="200000"/>
                        </a:lnSpc>
                        <a:spcAft>
                          <a:spcPts val="0"/>
                        </a:spcAft>
                      </a:pPr>
                      <a:r>
                        <a:rPr lang="en-IN" sz="2000" b="1" dirty="0">
                          <a:solidFill>
                            <a:schemeClr val="tx2"/>
                          </a:solidFill>
                        </a:rPr>
                        <a:t>Lattice energy (KJ/mol)</a:t>
                      </a:r>
                      <a:endParaRPr lang="en-IN" sz="2000" b="1" dirty="0">
                        <a:solidFill>
                          <a:schemeClr val="tx2"/>
                        </a:solidFill>
                        <a:latin typeface="Calibri"/>
                        <a:ea typeface="Calibri"/>
                        <a:cs typeface="Times New Roman"/>
                      </a:endParaRPr>
                    </a:p>
                  </a:txBody>
                  <a:tcPr marL="68580" marR="68580" marT="0" marB="0"/>
                </a:tc>
                <a:tc hMerge="1">
                  <a:txBody>
                    <a:bodyPr/>
                    <a:lstStyle/>
                    <a:p>
                      <a:endParaRPr lang="en-IN"/>
                    </a:p>
                  </a:txBody>
                  <a:tcPr/>
                </a:tc>
                <a:tc rowSpan="2">
                  <a:txBody>
                    <a:bodyPr/>
                    <a:lstStyle/>
                    <a:p>
                      <a:pPr algn="ctr">
                        <a:lnSpc>
                          <a:spcPct val="200000"/>
                        </a:lnSpc>
                        <a:spcAft>
                          <a:spcPts val="0"/>
                        </a:spcAft>
                      </a:pPr>
                      <a:r>
                        <a:rPr lang="en-IN" sz="2000" b="1" dirty="0">
                          <a:solidFill>
                            <a:schemeClr val="tx2"/>
                          </a:solidFill>
                        </a:rPr>
                        <a:t>Differences (KJ/mol)</a:t>
                      </a:r>
                      <a:endParaRPr lang="en-IN" sz="2000" b="1" dirty="0">
                        <a:solidFill>
                          <a:schemeClr val="tx2"/>
                        </a:solidFill>
                        <a:latin typeface="Calibri"/>
                        <a:ea typeface="Calibri"/>
                        <a:cs typeface="Times New Roman"/>
                      </a:endParaRPr>
                    </a:p>
                  </a:txBody>
                  <a:tcPr marL="68580" marR="68580" marT="0" marB="0"/>
                </a:tc>
              </a:tr>
              <a:tr h="103505">
                <a:tc vMerge="1">
                  <a:txBody>
                    <a:bodyPr/>
                    <a:lstStyle/>
                    <a:p>
                      <a:endParaRPr lang="en-IN"/>
                    </a:p>
                  </a:txBody>
                  <a:tcPr/>
                </a:tc>
                <a:tc>
                  <a:txBody>
                    <a:bodyPr/>
                    <a:lstStyle/>
                    <a:p>
                      <a:pPr algn="ctr">
                        <a:lnSpc>
                          <a:spcPct val="200000"/>
                        </a:lnSpc>
                        <a:spcAft>
                          <a:spcPts val="0"/>
                        </a:spcAft>
                      </a:pPr>
                      <a:r>
                        <a:rPr lang="en-IN" sz="2000" b="1">
                          <a:solidFill>
                            <a:schemeClr val="tx2"/>
                          </a:solidFill>
                        </a:rPr>
                        <a:t>Measured</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Calculated</a:t>
                      </a:r>
                      <a:endParaRPr lang="en-IN" sz="2000" b="1">
                        <a:solidFill>
                          <a:schemeClr val="tx2"/>
                        </a:solidFill>
                        <a:latin typeface="Calibri"/>
                        <a:ea typeface="Calibri"/>
                        <a:cs typeface="Times New Roman"/>
                      </a:endParaRPr>
                    </a:p>
                  </a:txBody>
                  <a:tcPr marL="68580" marR="68580" marT="0" marB="0"/>
                </a:tc>
                <a:tc vMerge="1">
                  <a:txBody>
                    <a:bodyPr/>
                    <a:lstStyle/>
                    <a:p>
                      <a:endParaRPr lang="en-IN"/>
                    </a:p>
                  </a:txBody>
                  <a:tcPr/>
                </a:tc>
              </a:tr>
              <a:tr h="0">
                <a:tc>
                  <a:txBody>
                    <a:bodyPr/>
                    <a:lstStyle/>
                    <a:p>
                      <a:pPr algn="ctr">
                        <a:lnSpc>
                          <a:spcPct val="200000"/>
                        </a:lnSpc>
                        <a:spcAft>
                          <a:spcPts val="0"/>
                        </a:spcAft>
                      </a:pPr>
                      <a:r>
                        <a:rPr lang="en-IN" sz="2000" b="1">
                          <a:solidFill>
                            <a:schemeClr val="tx2"/>
                          </a:solidFill>
                        </a:rPr>
                        <a:t>NaCl</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-764</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-764</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0</a:t>
                      </a:r>
                      <a:endParaRPr lang="en-IN" sz="2000" b="1">
                        <a:solidFill>
                          <a:schemeClr val="tx2"/>
                        </a:solidFill>
                        <a:latin typeface="Calibri"/>
                        <a:ea typeface="Calibri"/>
                        <a:cs typeface="Times New Roman"/>
                      </a:endParaRPr>
                    </a:p>
                  </a:txBody>
                  <a:tcPr marL="68580" marR="68580" marT="0" marB="0"/>
                </a:tc>
              </a:tr>
              <a:tr h="0">
                <a:tc>
                  <a:txBody>
                    <a:bodyPr/>
                    <a:lstStyle/>
                    <a:p>
                      <a:pPr algn="ctr">
                        <a:lnSpc>
                          <a:spcPct val="200000"/>
                        </a:lnSpc>
                        <a:spcAft>
                          <a:spcPts val="0"/>
                        </a:spcAft>
                      </a:pPr>
                      <a:r>
                        <a:rPr lang="en-IN" sz="2000" b="1">
                          <a:solidFill>
                            <a:schemeClr val="tx2"/>
                          </a:solidFill>
                        </a:rPr>
                        <a:t>MgF</a:t>
                      </a:r>
                      <a:r>
                        <a:rPr lang="en-IN" sz="2000" b="1" baseline="-25000">
                          <a:solidFill>
                            <a:schemeClr val="tx2"/>
                          </a:solidFill>
                        </a:rPr>
                        <a:t>2</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-2908</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-2915</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+7</a:t>
                      </a:r>
                      <a:endParaRPr lang="en-IN" sz="2000" b="1">
                        <a:solidFill>
                          <a:schemeClr val="tx2"/>
                        </a:solidFill>
                        <a:latin typeface="Calibri"/>
                        <a:ea typeface="Calibri"/>
                        <a:cs typeface="Times New Roman"/>
                      </a:endParaRPr>
                    </a:p>
                  </a:txBody>
                  <a:tcPr marL="68580" marR="68580" marT="0" marB="0"/>
                </a:tc>
              </a:tr>
              <a:tr h="0">
                <a:tc>
                  <a:txBody>
                    <a:bodyPr/>
                    <a:lstStyle/>
                    <a:p>
                      <a:pPr algn="ctr">
                        <a:lnSpc>
                          <a:spcPct val="200000"/>
                        </a:lnSpc>
                        <a:spcAft>
                          <a:spcPts val="0"/>
                        </a:spcAft>
                      </a:pPr>
                      <a:r>
                        <a:rPr lang="en-IN" sz="2000" b="1" dirty="0">
                          <a:solidFill>
                            <a:schemeClr val="tx2"/>
                          </a:solidFill>
                        </a:rPr>
                        <a:t>MnF</a:t>
                      </a:r>
                      <a:r>
                        <a:rPr lang="en-IN" sz="2000" b="1" baseline="-25000" dirty="0">
                          <a:solidFill>
                            <a:schemeClr val="tx2"/>
                          </a:solidFill>
                        </a:rPr>
                        <a:t>2</a:t>
                      </a:r>
                      <a:endParaRPr lang="en-IN" sz="2000" b="1" dirty="0">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-2770</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-2746</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+24</a:t>
                      </a:r>
                      <a:endParaRPr lang="en-IN" sz="2000" b="1">
                        <a:solidFill>
                          <a:schemeClr val="tx2"/>
                        </a:solidFill>
                        <a:latin typeface="Calibri"/>
                        <a:ea typeface="Calibri"/>
                        <a:cs typeface="Times New Roman"/>
                      </a:endParaRPr>
                    </a:p>
                  </a:txBody>
                  <a:tcPr marL="68580" marR="68580" marT="0" marB="0"/>
                </a:tc>
              </a:tr>
              <a:tr h="0">
                <a:tc>
                  <a:txBody>
                    <a:bodyPr/>
                    <a:lstStyle/>
                    <a:p>
                      <a:pPr algn="ctr">
                        <a:lnSpc>
                          <a:spcPct val="200000"/>
                        </a:lnSpc>
                        <a:spcAft>
                          <a:spcPts val="0"/>
                        </a:spcAft>
                      </a:pPr>
                      <a:r>
                        <a:rPr lang="en-IN" sz="2000" b="1">
                          <a:solidFill>
                            <a:schemeClr val="tx2"/>
                          </a:solidFill>
                        </a:rPr>
                        <a:t>FeF</a:t>
                      </a:r>
                      <a:r>
                        <a:rPr lang="en-IN" sz="2000" b="1" baseline="-25000">
                          <a:solidFill>
                            <a:schemeClr val="tx2"/>
                          </a:solidFill>
                        </a:rPr>
                        <a:t>2</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-2912</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dirty="0">
                          <a:solidFill>
                            <a:schemeClr val="tx2"/>
                          </a:solidFill>
                        </a:rPr>
                        <a:t>-2752</a:t>
                      </a:r>
                      <a:endParaRPr lang="en-IN" sz="2000" b="1" dirty="0">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dirty="0">
                          <a:solidFill>
                            <a:srgbClr val="FF0000"/>
                          </a:solidFill>
                        </a:rPr>
                        <a:t>-160</a:t>
                      </a:r>
                      <a:endParaRPr lang="en-IN" sz="2000" b="1" dirty="0">
                        <a:solidFill>
                          <a:srgbClr val="FF0000"/>
                        </a:solidFill>
                        <a:latin typeface="Calibri"/>
                        <a:ea typeface="Calibri"/>
                        <a:cs typeface="Times New Roman"/>
                      </a:endParaRPr>
                    </a:p>
                  </a:txBody>
                  <a:tcPr marL="68580" marR="68580" marT="0" marB="0"/>
                </a:tc>
              </a:tr>
              <a:tr h="0">
                <a:tc>
                  <a:txBody>
                    <a:bodyPr/>
                    <a:lstStyle/>
                    <a:p>
                      <a:pPr algn="ctr">
                        <a:lnSpc>
                          <a:spcPct val="200000"/>
                        </a:lnSpc>
                        <a:spcAft>
                          <a:spcPts val="0"/>
                        </a:spcAft>
                      </a:pPr>
                      <a:r>
                        <a:rPr lang="en-IN" sz="2000" b="1">
                          <a:solidFill>
                            <a:schemeClr val="tx2"/>
                          </a:solidFill>
                        </a:rPr>
                        <a:t>CuF</a:t>
                      </a:r>
                      <a:r>
                        <a:rPr lang="en-IN" sz="2000" b="1" baseline="-25000">
                          <a:solidFill>
                            <a:schemeClr val="tx2"/>
                          </a:solidFill>
                        </a:rPr>
                        <a:t>2</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-3042</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-2885</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dirty="0">
                          <a:solidFill>
                            <a:srgbClr val="FF0000"/>
                          </a:solidFill>
                        </a:rPr>
                        <a:t>-157</a:t>
                      </a:r>
                      <a:endParaRPr lang="en-IN" sz="2000" b="1" dirty="0">
                        <a:solidFill>
                          <a:srgbClr val="FF0000"/>
                        </a:solidFill>
                        <a:latin typeface="Calibri"/>
                        <a:ea typeface="Calibri"/>
                        <a:cs typeface="Times New Roman"/>
                      </a:endParaRPr>
                    </a:p>
                  </a:txBody>
                  <a:tcPr marL="68580" marR="68580" marT="0" marB="0"/>
                </a:tc>
              </a:tr>
              <a:tr h="0">
                <a:tc>
                  <a:txBody>
                    <a:bodyPr/>
                    <a:lstStyle/>
                    <a:p>
                      <a:pPr algn="ctr">
                        <a:lnSpc>
                          <a:spcPct val="200000"/>
                        </a:lnSpc>
                        <a:spcAft>
                          <a:spcPts val="0"/>
                        </a:spcAft>
                      </a:pPr>
                      <a:r>
                        <a:rPr lang="en-IN" sz="2000" b="1">
                          <a:solidFill>
                            <a:schemeClr val="tx2"/>
                          </a:solidFill>
                        </a:rPr>
                        <a:t>NiF</a:t>
                      </a:r>
                      <a:r>
                        <a:rPr lang="en-IN" sz="2000" b="1" baseline="-25000">
                          <a:solidFill>
                            <a:schemeClr val="tx2"/>
                          </a:solidFill>
                        </a:rPr>
                        <a:t>2</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a:solidFill>
                            <a:schemeClr val="tx2"/>
                          </a:solidFill>
                        </a:rPr>
                        <a:t>-3046</a:t>
                      </a:r>
                      <a:endParaRPr lang="en-IN" sz="2000" b="1">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dirty="0">
                          <a:solidFill>
                            <a:schemeClr val="tx2"/>
                          </a:solidFill>
                        </a:rPr>
                        <a:t>-2917</a:t>
                      </a:r>
                      <a:endParaRPr lang="en-IN" sz="2000" b="1" dirty="0">
                        <a:solidFill>
                          <a:schemeClr val="tx2"/>
                        </a:solidFill>
                        <a:latin typeface="Calibri"/>
                        <a:ea typeface="Calibri"/>
                        <a:cs typeface="Times New Roman"/>
                      </a:endParaRPr>
                    </a:p>
                  </a:txBody>
                  <a:tcPr marL="68580" marR="68580" marT="0" marB="0"/>
                </a:tc>
                <a:tc>
                  <a:txBody>
                    <a:bodyPr/>
                    <a:lstStyle/>
                    <a:p>
                      <a:pPr algn="ctr">
                        <a:lnSpc>
                          <a:spcPct val="200000"/>
                        </a:lnSpc>
                        <a:spcAft>
                          <a:spcPts val="0"/>
                        </a:spcAft>
                      </a:pPr>
                      <a:r>
                        <a:rPr lang="en-IN" sz="2000" b="1" dirty="0">
                          <a:solidFill>
                            <a:srgbClr val="FF0000"/>
                          </a:solidFill>
                        </a:rPr>
                        <a:t>-129</a:t>
                      </a:r>
                      <a:endParaRPr lang="en-IN" sz="2000" b="1" dirty="0">
                        <a:solidFill>
                          <a:srgbClr val="FF0000"/>
                        </a:solidFill>
                        <a:latin typeface="Calibri"/>
                        <a:ea typeface="Calibri"/>
                        <a:cs typeface="Times New Roman"/>
                      </a:endParaRPr>
                    </a:p>
                  </a:txBody>
                  <a:tcPr marL="68580" marR="68580" marT="0" marB="0"/>
                </a:tc>
              </a:tr>
            </a:tbl>
          </a:graphicData>
        </a:graphic>
      </p:graphicFrame>
      <p:sp>
        <p:nvSpPr>
          <p:cNvPr id="11324" name="TextBox 3"/>
          <p:cNvSpPr txBox="1">
            <a:spLocks noChangeArrowheads="1"/>
          </p:cNvSpPr>
          <p:nvPr/>
        </p:nvSpPr>
        <p:spPr bwMode="auto">
          <a:xfrm>
            <a:off x="304800" y="228600"/>
            <a:ext cx="8305800" cy="646331"/>
          </a:xfrm>
          <a:prstGeom prst="rect">
            <a:avLst/>
          </a:prstGeom>
          <a:noFill/>
          <a:ln w="9525">
            <a:noFill/>
            <a:miter lim="800000"/>
            <a:headEnd/>
            <a:tailEnd/>
          </a:ln>
        </p:spPr>
        <p:txBody>
          <a:bodyPr wrap="square">
            <a:spAutoFit/>
          </a:bodyPr>
          <a:lstStyle/>
          <a:p>
            <a:pPr algn="ctr"/>
            <a:r>
              <a:rPr lang="en-US" b="1" dirty="0">
                <a:solidFill>
                  <a:schemeClr val="tx2"/>
                </a:solidFill>
                <a:latin typeface="Times New Roman" pitchFamily="18" charset="0"/>
                <a:cs typeface="Times New Roman" pitchFamily="18" charset="0"/>
              </a:rPr>
              <a:t>Lattice Energies (1</a:t>
            </a:r>
            <a:r>
              <a:rPr lang="en-US" b="1" baseline="30000" dirty="0">
                <a:solidFill>
                  <a:schemeClr val="tx2"/>
                </a:solidFill>
                <a:latin typeface="Times New Roman" pitchFamily="18" charset="0"/>
                <a:cs typeface="Times New Roman" pitchFamily="18" charset="0"/>
              </a:rPr>
              <a:t>st</a:t>
            </a:r>
            <a:r>
              <a:rPr lang="en-US" b="1" dirty="0">
                <a:solidFill>
                  <a:schemeClr val="tx2"/>
                </a:solidFill>
                <a:latin typeface="Times New Roman" pitchFamily="18" charset="0"/>
                <a:cs typeface="Times New Roman" pitchFamily="18" charset="0"/>
              </a:rPr>
              <a:t> Row Divalent Transition Metal </a:t>
            </a:r>
            <a:r>
              <a:rPr lang="en-US" b="1" dirty="0" smtClean="0">
                <a:solidFill>
                  <a:schemeClr val="tx2"/>
                </a:solidFill>
                <a:latin typeface="Times New Roman" pitchFamily="18" charset="0"/>
                <a:cs typeface="Times New Roman" pitchFamily="18" charset="0"/>
              </a:rPr>
              <a:t>Halides  and Main group halides)</a:t>
            </a:r>
            <a:endParaRPr lang="en-IN" b="1" dirty="0">
              <a:solidFill>
                <a:schemeClr val="tx2"/>
              </a:solidFill>
              <a:latin typeface="Times New Roman" pitchFamily="18" charset="0"/>
              <a:cs typeface="Times New Roman" pitchFamily="18" charset="0"/>
            </a:endParaRPr>
          </a:p>
        </p:txBody>
      </p:sp>
      <p:sp>
        <p:nvSpPr>
          <p:cNvPr id="4" name="TextBox 3"/>
          <p:cNvSpPr txBox="1"/>
          <p:nvPr/>
        </p:nvSpPr>
        <p:spPr>
          <a:xfrm>
            <a:off x="762000" y="6172200"/>
            <a:ext cx="8077200" cy="369332"/>
          </a:xfrm>
          <a:prstGeom prst="rect">
            <a:avLst/>
          </a:prstGeom>
          <a:noFill/>
        </p:spPr>
        <p:txBody>
          <a:bodyPr wrap="square" rtlCol="0">
            <a:spAutoFit/>
          </a:bodyPr>
          <a:lstStyle/>
          <a:p>
            <a:r>
              <a:rPr lang="en-US" dirty="0" smtClean="0"/>
              <a:t>The discrepancy for a six- coordinate  transition metal ion can be explained by CFSE</a:t>
            </a:r>
            <a:endParaRPr lang="en-US" dirty="0"/>
          </a:p>
        </p:txBody>
      </p:sp>
      <mc:AlternateContent xmlns:mc="http://schemas.openxmlformats.org/markup-compatibility/2006" xmlns:p14="http://schemas.microsoft.com/office/powerpoint/2010/main">
        <mc:Choice Requires="p14">
          <p:contentPart p14:bwMode="auto" r:id="rId2">
            <p14:nvContentPartPr>
              <p14:cNvPr id="1026" name="Ink 9"/>
              <p14:cNvContentPartPr>
                <a14:cpLocks xmlns:a14="http://schemas.microsoft.com/office/drawing/2010/main" noRot="1" noChangeAspect="1" noEditPoints="1" noChangeArrowheads="1" noChangeShapeType="1"/>
              </p14:cNvContentPartPr>
              <p14:nvPr/>
            </p14:nvContentPartPr>
            <p14:xfrm>
              <a:off x="4881563" y="973138"/>
              <a:ext cx="4762" cy="9525"/>
            </p14:xfrm>
          </p:contentPart>
        </mc:Choice>
        <mc:Fallback xmlns="">
          <p:pic>
            <p:nvPicPr>
              <p:cNvPr id="1026" name="Ink 9"/>
              <p:cNvPicPr>
                <a:picLocks noRot="1" noChangeAspect="1" noEditPoints="1" noChangeArrowheads="1" noChangeShapeType="1"/>
              </p:cNvPicPr>
              <p:nvPr/>
            </p:nvPicPr>
            <p:blipFill>
              <a:blip r:embed="rId3"/>
              <a:stretch>
                <a:fillRect/>
              </a:stretch>
            </p:blipFill>
            <p:spPr>
              <a:xfrm>
                <a:off x="4869318" y="960438"/>
                <a:ext cx="26191" cy="31750"/>
              </a:xfrm>
              <a:prstGeom prst="rect">
                <a:avLst/>
              </a:prstGeom>
            </p:spPr>
          </p:pic>
        </mc:Fallback>
      </mc:AlternateContent>
    </p:spTree>
    <p:extLst>
      <p:ext uri="{BB962C8B-B14F-4D97-AF65-F5344CB8AC3E}">
        <p14:creationId xmlns:p14="http://schemas.microsoft.com/office/powerpoint/2010/main" val="33655581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42.gif"/>
          <p:cNvPicPr>
            <a:picLocks noChangeAspect="1"/>
          </p:cNvPicPr>
          <p:nvPr/>
        </p:nvPicPr>
        <p:blipFill>
          <a:blip r:embed="rId2" cstate="print"/>
          <a:srcRect r="37333"/>
          <a:stretch>
            <a:fillRect/>
          </a:stretch>
        </p:blipFill>
        <p:spPr>
          <a:xfrm>
            <a:off x="6096000" y="762000"/>
            <a:ext cx="2702647" cy="3349558"/>
          </a:xfrm>
          <a:prstGeom prst="rect">
            <a:avLst/>
          </a:prstGeom>
        </p:spPr>
      </p:pic>
      <p:pic>
        <p:nvPicPr>
          <p:cNvPr id="4" name="Picture 3" descr="2c8fc024db0f1456ce6bd0b17257225e (2).jpg"/>
          <p:cNvPicPr>
            <a:picLocks noChangeAspect="1"/>
          </p:cNvPicPr>
          <p:nvPr/>
        </p:nvPicPr>
        <p:blipFill>
          <a:blip r:embed="rId3" cstate="print"/>
          <a:srcRect l="51667" t="1965" b="5661"/>
          <a:stretch>
            <a:fillRect/>
          </a:stretch>
        </p:blipFill>
        <p:spPr>
          <a:xfrm>
            <a:off x="457200" y="457200"/>
            <a:ext cx="5229929" cy="3581400"/>
          </a:xfrm>
          <a:prstGeom prst="rect">
            <a:avLst/>
          </a:prstGeom>
        </p:spPr>
      </p:pic>
      <p:sp>
        <p:nvSpPr>
          <p:cNvPr id="6" name="TextBox 5"/>
          <p:cNvSpPr txBox="1"/>
          <p:nvPr/>
        </p:nvSpPr>
        <p:spPr>
          <a:xfrm>
            <a:off x="685800" y="4343400"/>
            <a:ext cx="8153400" cy="2308324"/>
          </a:xfrm>
          <a:prstGeom prst="rect">
            <a:avLst/>
          </a:prstGeom>
          <a:noFill/>
        </p:spPr>
        <p:txBody>
          <a:bodyPr wrap="square" rtlCol="0">
            <a:spAutoFit/>
          </a:bodyPr>
          <a:lstStyle/>
          <a:p>
            <a:pPr>
              <a:buFont typeface="Arial" pitchFamily="34" charset="0"/>
              <a:buChar char="•"/>
            </a:pPr>
            <a:r>
              <a:rPr lang="en-US" dirty="0" smtClean="0">
                <a:solidFill>
                  <a:srgbClr val="0070C0"/>
                </a:solidFill>
              </a:rPr>
              <a:t>According to the Born –</a:t>
            </a:r>
            <a:r>
              <a:rPr lang="en-US" dirty="0" err="1" smtClean="0">
                <a:solidFill>
                  <a:srgbClr val="0070C0"/>
                </a:solidFill>
              </a:rPr>
              <a:t>Lande</a:t>
            </a:r>
            <a:r>
              <a:rPr lang="en-US" dirty="0" smtClean="0">
                <a:solidFill>
                  <a:srgbClr val="0070C0"/>
                </a:solidFill>
              </a:rPr>
              <a:t> Equation  one can expect a smooth increase in lattice energies as we go from left to right due to decrease in ionic radius of the metal ions</a:t>
            </a:r>
          </a:p>
          <a:p>
            <a:pPr>
              <a:buFont typeface="Arial" pitchFamily="34" charset="0"/>
              <a:buChar char="•"/>
            </a:pPr>
            <a:r>
              <a:rPr lang="en-US" dirty="0" smtClean="0">
                <a:solidFill>
                  <a:srgbClr val="C00000"/>
                </a:solidFill>
              </a:rPr>
              <a:t>As anticipated  a smooth curve is not seen: instead a double hump shaped curve is obtained</a:t>
            </a:r>
          </a:p>
          <a:p>
            <a:pPr>
              <a:buFont typeface="Arial" pitchFamily="34" charset="0"/>
              <a:buChar char="•"/>
            </a:pPr>
            <a:r>
              <a:rPr lang="en-US" dirty="0" smtClean="0">
                <a:solidFill>
                  <a:srgbClr val="0070C0"/>
                </a:solidFill>
              </a:rPr>
              <a:t>Ca</a:t>
            </a:r>
            <a:r>
              <a:rPr lang="en-US" baseline="30000" dirty="0" smtClean="0">
                <a:solidFill>
                  <a:srgbClr val="0070C0"/>
                </a:solidFill>
              </a:rPr>
              <a:t>2+ </a:t>
            </a:r>
            <a:r>
              <a:rPr lang="en-US" dirty="0" smtClean="0">
                <a:solidFill>
                  <a:srgbClr val="0070C0"/>
                </a:solidFill>
              </a:rPr>
              <a:t>(d</a:t>
            </a:r>
            <a:r>
              <a:rPr lang="en-US" baseline="30000" dirty="0" smtClean="0">
                <a:solidFill>
                  <a:srgbClr val="0070C0"/>
                </a:solidFill>
              </a:rPr>
              <a:t>0</a:t>
            </a:r>
            <a:r>
              <a:rPr lang="en-US" dirty="0" smtClean="0">
                <a:solidFill>
                  <a:srgbClr val="0070C0"/>
                </a:solidFill>
              </a:rPr>
              <a:t>), Mn</a:t>
            </a:r>
            <a:r>
              <a:rPr lang="en-US" baseline="30000" dirty="0" smtClean="0">
                <a:solidFill>
                  <a:srgbClr val="0070C0"/>
                </a:solidFill>
              </a:rPr>
              <a:t>2+</a:t>
            </a:r>
            <a:r>
              <a:rPr lang="en-US" dirty="0" smtClean="0">
                <a:solidFill>
                  <a:srgbClr val="0070C0"/>
                </a:solidFill>
              </a:rPr>
              <a:t>(d</a:t>
            </a:r>
            <a:r>
              <a:rPr lang="en-US" baseline="30000" dirty="0" smtClean="0">
                <a:solidFill>
                  <a:srgbClr val="0070C0"/>
                </a:solidFill>
              </a:rPr>
              <a:t>5</a:t>
            </a:r>
            <a:r>
              <a:rPr lang="en-US" dirty="0" smtClean="0">
                <a:solidFill>
                  <a:srgbClr val="0070C0"/>
                </a:solidFill>
              </a:rPr>
              <a:t> HS) and Zn</a:t>
            </a:r>
            <a:r>
              <a:rPr lang="en-US" baseline="30000" dirty="0" smtClean="0">
                <a:solidFill>
                  <a:srgbClr val="0070C0"/>
                </a:solidFill>
              </a:rPr>
              <a:t>2+ </a:t>
            </a:r>
            <a:r>
              <a:rPr lang="en-US" dirty="0" smtClean="0">
                <a:solidFill>
                  <a:srgbClr val="0070C0"/>
                </a:solidFill>
              </a:rPr>
              <a:t>(d</a:t>
            </a:r>
            <a:r>
              <a:rPr lang="en-US" baseline="30000" dirty="0" smtClean="0">
                <a:solidFill>
                  <a:srgbClr val="0070C0"/>
                </a:solidFill>
              </a:rPr>
              <a:t>10</a:t>
            </a:r>
            <a:r>
              <a:rPr lang="en-US" dirty="0" smtClean="0">
                <a:solidFill>
                  <a:srgbClr val="0070C0"/>
                </a:solidFill>
              </a:rPr>
              <a:t>) which in common have CFSE =0 lie almost on the expected line.</a:t>
            </a:r>
          </a:p>
          <a:p>
            <a:pPr>
              <a:buFont typeface="Arial" pitchFamily="34" charset="0"/>
              <a:buChar char="•"/>
            </a:pPr>
            <a:r>
              <a:rPr lang="en-US" dirty="0" smtClean="0">
                <a:solidFill>
                  <a:srgbClr val="C00000"/>
                </a:solidFill>
              </a:rPr>
              <a:t>Ions such as V</a:t>
            </a:r>
            <a:r>
              <a:rPr lang="en-US" baseline="30000" dirty="0" smtClean="0">
                <a:solidFill>
                  <a:srgbClr val="C00000"/>
                </a:solidFill>
              </a:rPr>
              <a:t>2+ </a:t>
            </a:r>
            <a:r>
              <a:rPr lang="en-US" dirty="0" smtClean="0">
                <a:solidFill>
                  <a:srgbClr val="C00000"/>
                </a:solidFill>
              </a:rPr>
              <a:t>which show high CFSE in a weak field situation with high lattice energy values show significant deviation from the calculated lattice energies </a:t>
            </a:r>
          </a:p>
        </p:txBody>
      </p:sp>
    </p:spTree>
    <p:extLst>
      <p:ext uri="{BB962C8B-B14F-4D97-AF65-F5344CB8AC3E}">
        <p14:creationId xmlns:p14="http://schemas.microsoft.com/office/powerpoint/2010/main" val="320457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f61b97f9e57088bd249f19fc04f5b1a.jpg"/>
          <p:cNvPicPr>
            <a:picLocks noChangeAspect="1"/>
          </p:cNvPicPr>
          <p:nvPr/>
        </p:nvPicPr>
        <p:blipFill>
          <a:blip r:embed="rId2" cstate="print"/>
          <a:stretch>
            <a:fillRect/>
          </a:stretch>
        </p:blipFill>
        <p:spPr>
          <a:xfrm>
            <a:off x="228600" y="3429000"/>
            <a:ext cx="4201391" cy="3142802"/>
          </a:xfrm>
          <a:prstGeom prst="rect">
            <a:avLst/>
          </a:prstGeom>
        </p:spPr>
      </p:pic>
      <p:pic>
        <p:nvPicPr>
          <p:cNvPr id="4" name="Picture 3" descr="image016.jpg"/>
          <p:cNvPicPr>
            <a:picLocks noChangeAspect="1"/>
          </p:cNvPicPr>
          <p:nvPr/>
        </p:nvPicPr>
        <p:blipFill>
          <a:blip r:embed="rId3" cstate="print"/>
          <a:srcRect l="13782" t="49254" r="6973" b="3771"/>
          <a:stretch>
            <a:fillRect/>
          </a:stretch>
        </p:blipFill>
        <p:spPr>
          <a:xfrm>
            <a:off x="4419600" y="3429000"/>
            <a:ext cx="4343400" cy="2971800"/>
          </a:xfrm>
          <a:prstGeom prst="rect">
            <a:avLst/>
          </a:prstGeom>
        </p:spPr>
      </p:pic>
      <p:sp>
        <p:nvSpPr>
          <p:cNvPr id="5" name="TextBox 4"/>
          <p:cNvSpPr txBox="1"/>
          <p:nvPr/>
        </p:nvSpPr>
        <p:spPr>
          <a:xfrm>
            <a:off x="152400" y="152400"/>
            <a:ext cx="8839200" cy="369332"/>
          </a:xfrm>
          <a:prstGeom prst="rect">
            <a:avLst/>
          </a:prstGeom>
          <a:solidFill>
            <a:srgbClr val="FFFF00"/>
          </a:solidFill>
        </p:spPr>
        <p:txBody>
          <a:bodyPr wrap="square" rtlCol="0">
            <a:spAutoFit/>
          </a:bodyPr>
          <a:lstStyle/>
          <a:p>
            <a:r>
              <a:rPr lang="en-US" b="1" dirty="0" smtClean="0"/>
              <a:t>Ionic  radii of transition metal ions in the  presence of weak field and strong field </a:t>
            </a:r>
            <a:r>
              <a:rPr lang="en-US" b="1" dirty="0" err="1" smtClean="0"/>
              <a:t>ligands</a:t>
            </a:r>
            <a:endParaRPr lang="en-IN" b="1" dirty="0"/>
          </a:p>
        </p:txBody>
      </p:sp>
      <p:sp>
        <p:nvSpPr>
          <p:cNvPr id="7" name="TextBox 6"/>
          <p:cNvSpPr txBox="1"/>
          <p:nvPr/>
        </p:nvSpPr>
        <p:spPr>
          <a:xfrm>
            <a:off x="914400" y="990600"/>
            <a:ext cx="7239000" cy="2308324"/>
          </a:xfrm>
          <a:prstGeom prst="rect">
            <a:avLst/>
          </a:prstGeom>
          <a:noFill/>
        </p:spPr>
        <p:txBody>
          <a:bodyPr wrap="square" rtlCol="0">
            <a:spAutoFit/>
          </a:bodyPr>
          <a:lstStyle/>
          <a:p>
            <a:r>
              <a:rPr lang="en-US" dirty="0" smtClean="0"/>
              <a:t>One can expect decrease the ionic radii of the M </a:t>
            </a:r>
            <a:r>
              <a:rPr lang="en-US" baseline="30000" dirty="0" smtClean="0"/>
              <a:t>2+ </a:t>
            </a:r>
            <a:r>
              <a:rPr lang="en-US" dirty="0" smtClean="0"/>
              <a:t>ions smoothly from Ca</a:t>
            </a:r>
            <a:r>
              <a:rPr lang="en-US" baseline="30000" dirty="0" smtClean="0"/>
              <a:t>2+ </a:t>
            </a:r>
            <a:r>
              <a:rPr lang="en-US" dirty="0" smtClean="0"/>
              <a:t>to Zn</a:t>
            </a:r>
            <a:r>
              <a:rPr lang="en-US" baseline="30000" dirty="0" smtClean="0"/>
              <a:t> 2+  </a:t>
            </a:r>
            <a:r>
              <a:rPr lang="en-US" dirty="0" smtClean="0"/>
              <a:t>due to the increase in nuclear charge </a:t>
            </a:r>
          </a:p>
          <a:p>
            <a:endParaRPr lang="en-US" dirty="0" smtClean="0"/>
          </a:p>
          <a:p>
            <a:r>
              <a:rPr lang="en-US" dirty="0" smtClean="0"/>
              <a:t>But the plot shown below (left) for weak field </a:t>
            </a:r>
            <a:r>
              <a:rPr lang="en-US" dirty="0" err="1" smtClean="0"/>
              <a:t>ligands</a:t>
            </a:r>
            <a:r>
              <a:rPr lang="en-US" dirty="0" smtClean="0"/>
              <a:t>  indicate that the expected regular decrease is absent expect for Ca</a:t>
            </a:r>
            <a:r>
              <a:rPr lang="en-US" baseline="30000" dirty="0" smtClean="0"/>
              <a:t>2+</a:t>
            </a:r>
            <a:r>
              <a:rPr lang="en-US" dirty="0" smtClean="0"/>
              <a:t>, </a:t>
            </a:r>
            <a:r>
              <a:rPr lang="en-US" dirty="0" err="1" smtClean="0"/>
              <a:t>Mn</a:t>
            </a:r>
            <a:r>
              <a:rPr lang="en-US" dirty="0" smtClean="0"/>
              <a:t> </a:t>
            </a:r>
            <a:r>
              <a:rPr lang="en-US" baseline="30000" dirty="0" smtClean="0"/>
              <a:t>2+ </a:t>
            </a:r>
            <a:r>
              <a:rPr lang="en-US" dirty="0" smtClean="0"/>
              <a:t>and Zn</a:t>
            </a:r>
            <a:r>
              <a:rPr lang="en-US" baseline="30000" dirty="0" smtClean="0"/>
              <a:t> 2+</a:t>
            </a:r>
          </a:p>
          <a:p>
            <a:endParaRPr lang="en-US" dirty="0" smtClean="0"/>
          </a:p>
          <a:p>
            <a:r>
              <a:rPr lang="en-US" dirty="0" smtClean="0"/>
              <a:t>For strong field </a:t>
            </a:r>
            <a:r>
              <a:rPr lang="en-US" dirty="0" err="1" smtClean="0"/>
              <a:t>ligands</a:t>
            </a:r>
            <a:r>
              <a:rPr lang="en-US" dirty="0" smtClean="0"/>
              <a:t>  like CN-  a different trend in variation is observed with a steady decrease till d</a:t>
            </a:r>
            <a:r>
              <a:rPr lang="en-US" baseline="30000" dirty="0" smtClean="0"/>
              <a:t>6  </a:t>
            </a:r>
            <a:r>
              <a:rPr lang="en-US" dirty="0" smtClean="0"/>
              <a:t>(t</a:t>
            </a:r>
            <a:r>
              <a:rPr lang="en-US" baseline="-25000" dirty="0" smtClean="0"/>
              <a:t>2g</a:t>
            </a:r>
            <a:r>
              <a:rPr lang="en-US" baseline="30000" dirty="0" smtClean="0"/>
              <a:t>6</a:t>
            </a:r>
            <a:r>
              <a:rPr lang="en-US" dirty="0" smtClean="0"/>
              <a:t>)</a:t>
            </a:r>
            <a:endParaRPr lang="en-IN" baseline="30000" dirty="0"/>
          </a:p>
        </p:txBody>
      </p:sp>
      <p:sp>
        <p:nvSpPr>
          <p:cNvPr id="6" name="TextBox 5"/>
          <p:cNvSpPr txBox="1"/>
          <p:nvPr/>
        </p:nvSpPr>
        <p:spPr>
          <a:xfrm>
            <a:off x="2438400" y="3733800"/>
            <a:ext cx="1524000" cy="646331"/>
          </a:xfrm>
          <a:prstGeom prst="rect">
            <a:avLst/>
          </a:prstGeom>
          <a:noFill/>
        </p:spPr>
        <p:txBody>
          <a:bodyPr wrap="square" rtlCol="0">
            <a:spAutoFit/>
          </a:bodyPr>
          <a:lstStyle/>
          <a:p>
            <a:pPr algn="ctr"/>
            <a:r>
              <a:rPr lang="en-US" dirty="0" smtClean="0">
                <a:solidFill>
                  <a:srgbClr val="FF0000"/>
                </a:solidFill>
              </a:rPr>
              <a:t>+2 Oxidation state</a:t>
            </a:r>
            <a:endParaRPr lang="en-IN" dirty="0">
              <a:solidFill>
                <a:srgbClr val="FF0000"/>
              </a:solidFill>
            </a:endParaRPr>
          </a:p>
        </p:txBody>
      </p:sp>
      <p:sp>
        <p:nvSpPr>
          <p:cNvPr id="8" name="TextBox 7"/>
          <p:cNvSpPr txBox="1"/>
          <p:nvPr/>
        </p:nvSpPr>
        <p:spPr>
          <a:xfrm>
            <a:off x="6934200" y="3657600"/>
            <a:ext cx="1524000" cy="646331"/>
          </a:xfrm>
          <a:prstGeom prst="rect">
            <a:avLst/>
          </a:prstGeom>
          <a:noFill/>
        </p:spPr>
        <p:txBody>
          <a:bodyPr wrap="square" rtlCol="0">
            <a:spAutoFit/>
          </a:bodyPr>
          <a:lstStyle/>
          <a:p>
            <a:pPr algn="ctr"/>
            <a:r>
              <a:rPr lang="en-US" dirty="0" smtClean="0">
                <a:solidFill>
                  <a:srgbClr val="00B050"/>
                </a:solidFill>
              </a:rPr>
              <a:t>+3 Oxidation state</a:t>
            </a:r>
            <a:endParaRPr lang="en-IN" dirty="0">
              <a:solidFill>
                <a:srgbClr val="00B050"/>
              </a:solidFill>
            </a:endParaRPr>
          </a:p>
        </p:txBody>
      </p:sp>
      <p:sp>
        <p:nvSpPr>
          <p:cNvPr id="9" name="Smiley Face 8"/>
          <p:cNvSpPr/>
          <p:nvPr/>
        </p:nvSpPr>
        <p:spPr>
          <a:xfrm>
            <a:off x="4267200" y="2971800"/>
            <a:ext cx="228600" cy="304800"/>
          </a:xfrm>
          <a:prstGeom prst="smileyFace">
            <a:avLst/>
          </a:prstGeom>
          <a:solidFill>
            <a:srgbClr val="F674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8742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83333E-6 -8.51852E-6 C 0.00624 -0.00556 0.01353 -0.00579 0.02065 -0.00811 C 0.03524 -0.00764 0.04999 -0.00788 0.06458 -0.00649 C 0.07447 -0.00556 0.08402 0.00462 0.09392 0.00648 C 0.11631 0.01064 0.13992 0.00972 0.16215 0.0162 C 0.18333 0.02245 0.20294 0.03472 0.22308 0.04374 C 0.22725 0.04953 0.23211 0.05046 0.23662 0.05532 C 0.24461 0.06388 0.25242 0.07314 0.25971 0.08286 C 0.26926 0.0956 0.27395 0.11597 0.27916 0.13171 C 0.28194 0.14027 0.28263 0.14837 0.28662 0.15601 C 0.28871 0.16712 0.29114 0.17777 0.29392 0.18865 C 0.29444 0.19073 0.29461 0.19305 0.29513 0.19513 C 0.29583 0.19837 0.29756 0.20486 0.29756 0.20486 C 0.29999 0.24097 0.29982 0.26157 0.29878 0.30393 C 0.2986 0.31365 0.29826 0.32361 0.29756 0.33333 C 0.29721 0.33958 0.29392 0.35115 0.29392 0.35115 " pathEditMode="relative" ptsTypes="fffffffffffffff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61b97f9e57088bd249f19fc04f5b1a.jpg"/>
          <p:cNvPicPr>
            <a:picLocks noChangeAspect="1"/>
          </p:cNvPicPr>
          <p:nvPr/>
        </p:nvPicPr>
        <p:blipFill>
          <a:blip r:embed="rId2" cstate="print"/>
          <a:stretch>
            <a:fillRect/>
          </a:stretch>
        </p:blipFill>
        <p:spPr>
          <a:xfrm>
            <a:off x="228600" y="609600"/>
            <a:ext cx="3429000" cy="3074480"/>
          </a:xfrm>
          <a:prstGeom prst="rect">
            <a:avLst/>
          </a:prstGeom>
        </p:spPr>
      </p:pic>
      <p:sp>
        <p:nvSpPr>
          <p:cNvPr id="4" name="TextBox 3"/>
          <p:cNvSpPr txBox="1"/>
          <p:nvPr/>
        </p:nvSpPr>
        <p:spPr>
          <a:xfrm>
            <a:off x="3657600" y="914400"/>
            <a:ext cx="4495800" cy="5632311"/>
          </a:xfrm>
          <a:prstGeom prst="rect">
            <a:avLst/>
          </a:prstGeom>
          <a:noFill/>
        </p:spPr>
        <p:txBody>
          <a:bodyPr wrap="square" rtlCol="0">
            <a:spAutoFit/>
          </a:bodyPr>
          <a:lstStyle/>
          <a:p>
            <a:r>
              <a:rPr lang="en-US" b="1" dirty="0" smtClean="0">
                <a:solidFill>
                  <a:srgbClr val="C00000"/>
                </a:solidFill>
              </a:rPr>
              <a:t>Why does the ionic radii decreases and then increases??</a:t>
            </a:r>
          </a:p>
          <a:p>
            <a:endParaRPr lang="en-US" dirty="0" smtClean="0"/>
          </a:p>
          <a:p>
            <a:r>
              <a:rPr lang="en-US" dirty="0" smtClean="0"/>
              <a:t>Ti</a:t>
            </a:r>
            <a:r>
              <a:rPr lang="en-US" baseline="30000" dirty="0" smtClean="0"/>
              <a:t>2+ </a:t>
            </a:r>
            <a:r>
              <a:rPr lang="en-US" dirty="0" smtClean="0"/>
              <a:t>(d</a:t>
            </a:r>
            <a:r>
              <a:rPr lang="en-US" baseline="30000" dirty="0" smtClean="0"/>
              <a:t>2</a:t>
            </a:r>
            <a:r>
              <a:rPr lang="en-US" dirty="0" smtClean="0"/>
              <a:t>) electron occupy only t</a:t>
            </a:r>
            <a:r>
              <a:rPr lang="en-US" baseline="-25000" dirty="0" smtClean="0"/>
              <a:t>2g</a:t>
            </a:r>
          </a:p>
          <a:p>
            <a:r>
              <a:rPr lang="en-US" dirty="0" smtClean="0"/>
              <a:t>V</a:t>
            </a:r>
            <a:r>
              <a:rPr lang="en-US" baseline="30000" dirty="0" smtClean="0"/>
              <a:t>2+ </a:t>
            </a:r>
            <a:r>
              <a:rPr lang="en-US" dirty="0" smtClean="0"/>
              <a:t>(d</a:t>
            </a:r>
            <a:r>
              <a:rPr lang="en-US" baseline="30000" dirty="0" smtClean="0"/>
              <a:t>3</a:t>
            </a:r>
            <a:r>
              <a:rPr lang="en-US" dirty="0" smtClean="0"/>
              <a:t>)  electrons occupy only t</a:t>
            </a:r>
            <a:r>
              <a:rPr lang="en-US" baseline="-25000" dirty="0" smtClean="0"/>
              <a:t>2g</a:t>
            </a:r>
          </a:p>
          <a:p>
            <a:r>
              <a:rPr lang="en-US" dirty="0" smtClean="0"/>
              <a:t>Cr</a:t>
            </a:r>
            <a:r>
              <a:rPr lang="en-US" baseline="30000" dirty="0" smtClean="0"/>
              <a:t>2+ </a:t>
            </a:r>
            <a:r>
              <a:rPr lang="en-US" dirty="0" smtClean="0"/>
              <a:t>(d</a:t>
            </a:r>
            <a:r>
              <a:rPr lang="en-US" baseline="30000" dirty="0" smtClean="0"/>
              <a:t>4</a:t>
            </a:r>
            <a:r>
              <a:rPr lang="en-US" dirty="0" smtClean="0"/>
              <a:t>HS) electrons start occupying the </a:t>
            </a:r>
            <a:r>
              <a:rPr lang="en-US" dirty="0" err="1" smtClean="0"/>
              <a:t>e</a:t>
            </a:r>
            <a:r>
              <a:rPr lang="en-US" baseline="-25000" dirty="0" err="1" smtClean="0"/>
              <a:t>g</a:t>
            </a:r>
            <a:r>
              <a:rPr lang="en-US" baseline="-25000" dirty="0" smtClean="0"/>
              <a:t> </a:t>
            </a:r>
            <a:r>
              <a:rPr lang="en-US" dirty="0" err="1" smtClean="0"/>
              <a:t>orbitals</a:t>
            </a:r>
            <a:endParaRPr lang="en-US" dirty="0" smtClean="0"/>
          </a:p>
          <a:p>
            <a:endParaRPr lang="en-US" dirty="0" smtClean="0"/>
          </a:p>
          <a:p>
            <a:r>
              <a:rPr lang="en-US" dirty="0" smtClean="0"/>
              <a:t>As the </a:t>
            </a:r>
            <a:r>
              <a:rPr lang="en-US" dirty="0" err="1" smtClean="0"/>
              <a:t>e</a:t>
            </a:r>
            <a:r>
              <a:rPr lang="en-US" baseline="-25000" dirty="0" err="1" smtClean="0"/>
              <a:t>g</a:t>
            </a:r>
            <a:r>
              <a:rPr lang="en-US" dirty="0" smtClean="0"/>
              <a:t> </a:t>
            </a:r>
            <a:r>
              <a:rPr lang="en-US" dirty="0" err="1" smtClean="0"/>
              <a:t>orbitals</a:t>
            </a:r>
            <a:r>
              <a:rPr lang="en-US" dirty="0" smtClean="0"/>
              <a:t> point directly towards  the </a:t>
            </a:r>
            <a:r>
              <a:rPr lang="en-US" dirty="0" err="1" smtClean="0"/>
              <a:t>ligands</a:t>
            </a:r>
            <a:r>
              <a:rPr lang="en-US" dirty="0" smtClean="0"/>
              <a:t>, the repulsion between the metal electrons and </a:t>
            </a:r>
            <a:r>
              <a:rPr lang="en-US" dirty="0" err="1" smtClean="0"/>
              <a:t>ligand</a:t>
            </a:r>
            <a:r>
              <a:rPr lang="en-US" dirty="0" smtClean="0"/>
              <a:t> electrons will be higher than normal leading to the eventual increase in the ionic radius.</a:t>
            </a:r>
          </a:p>
          <a:p>
            <a:endParaRPr lang="en-US" dirty="0" smtClean="0"/>
          </a:p>
          <a:p>
            <a:r>
              <a:rPr lang="en-US" dirty="0" smtClean="0"/>
              <a:t>In the case of strong field </a:t>
            </a:r>
            <a:r>
              <a:rPr lang="en-US" dirty="0" err="1" smtClean="0"/>
              <a:t>ligand</a:t>
            </a:r>
            <a:r>
              <a:rPr lang="en-US" dirty="0" smtClean="0"/>
              <a:t> such as cyanide there will be a steady decrease in ionic radii till t</a:t>
            </a:r>
            <a:r>
              <a:rPr lang="en-US" baseline="-25000" dirty="0" smtClean="0"/>
              <a:t>2g</a:t>
            </a:r>
            <a:r>
              <a:rPr lang="en-US" baseline="30000" dirty="0" smtClean="0"/>
              <a:t>6</a:t>
            </a:r>
            <a:r>
              <a:rPr lang="en-US" dirty="0" smtClean="0"/>
              <a:t> is reached.</a:t>
            </a:r>
          </a:p>
          <a:p>
            <a:endParaRPr lang="en-US" dirty="0" smtClean="0"/>
          </a:p>
          <a:p>
            <a:r>
              <a:rPr lang="en-US" dirty="0" smtClean="0"/>
              <a:t>The same tend is observed also for M</a:t>
            </a:r>
            <a:r>
              <a:rPr lang="en-US" baseline="30000" dirty="0" smtClean="0"/>
              <a:t>3+ </a:t>
            </a:r>
            <a:r>
              <a:rPr lang="en-US" dirty="0" smtClean="0"/>
              <a:t>transition metal complexes</a:t>
            </a:r>
            <a:endParaRPr lang="en-IN" dirty="0"/>
          </a:p>
        </p:txBody>
      </p:sp>
      <p:pic>
        <p:nvPicPr>
          <p:cNvPr id="5" name="Picture 4" descr="image016.jpg"/>
          <p:cNvPicPr>
            <a:picLocks noChangeAspect="1"/>
          </p:cNvPicPr>
          <p:nvPr/>
        </p:nvPicPr>
        <p:blipFill>
          <a:blip r:embed="rId3" cstate="print"/>
          <a:srcRect l="11765" b="47727"/>
          <a:stretch>
            <a:fillRect/>
          </a:stretch>
        </p:blipFill>
        <p:spPr>
          <a:xfrm>
            <a:off x="0" y="3962400"/>
            <a:ext cx="3577443" cy="2446230"/>
          </a:xfrm>
          <a:prstGeom prst="rect">
            <a:avLst/>
          </a:prstGeom>
        </p:spPr>
      </p:pic>
      <p:sp>
        <p:nvSpPr>
          <p:cNvPr id="6" name="TextBox 5"/>
          <p:cNvSpPr txBox="1"/>
          <p:nvPr/>
        </p:nvSpPr>
        <p:spPr>
          <a:xfrm>
            <a:off x="152400" y="228600"/>
            <a:ext cx="8839200" cy="369332"/>
          </a:xfrm>
          <a:prstGeom prst="rect">
            <a:avLst/>
          </a:prstGeom>
          <a:solidFill>
            <a:srgbClr val="FFFF00"/>
          </a:solidFill>
        </p:spPr>
        <p:txBody>
          <a:bodyPr wrap="square" rtlCol="0">
            <a:spAutoFit/>
          </a:bodyPr>
          <a:lstStyle/>
          <a:p>
            <a:r>
              <a:rPr lang="en-US" dirty="0" smtClean="0"/>
              <a:t>Ionic  radii of transition metal ions in the  presence of weak field and strong field </a:t>
            </a:r>
            <a:r>
              <a:rPr lang="en-US" dirty="0" err="1" smtClean="0"/>
              <a:t>ligands</a:t>
            </a:r>
            <a:endParaRPr lang="en-IN" dirty="0"/>
          </a:p>
        </p:txBody>
      </p:sp>
      <p:pic>
        <p:nvPicPr>
          <p:cNvPr id="8" name="Picture 15"/>
          <p:cNvPicPr>
            <a:picLocks noChangeArrowheads="1"/>
          </p:cNvPicPr>
          <p:nvPr/>
        </p:nvPicPr>
        <p:blipFill>
          <a:blip r:embed="rId4" cstate="print"/>
          <a:srcRect/>
          <a:stretch>
            <a:fillRect/>
          </a:stretch>
        </p:blipFill>
        <p:spPr bwMode="auto">
          <a:xfrm>
            <a:off x="8039100" y="2743200"/>
            <a:ext cx="1104900" cy="990600"/>
          </a:xfrm>
          <a:prstGeom prst="rect">
            <a:avLst/>
          </a:prstGeom>
          <a:noFill/>
          <a:ln w="12700">
            <a:noFill/>
            <a:miter lim="800000"/>
            <a:headEnd/>
            <a:tailEnd/>
          </a:ln>
          <a:effectLst/>
        </p:spPr>
      </p:pic>
      <p:pic>
        <p:nvPicPr>
          <p:cNvPr id="10" name="Picture 16"/>
          <p:cNvPicPr>
            <a:picLocks noChangeArrowheads="1"/>
          </p:cNvPicPr>
          <p:nvPr/>
        </p:nvPicPr>
        <p:blipFill>
          <a:blip r:embed="rId5" cstate="print"/>
          <a:srcRect/>
          <a:stretch>
            <a:fillRect/>
          </a:stretch>
        </p:blipFill>
        <p:spPr bwMode="auto">
          <a:xfrm>
            <a:off x="8285163" y="3886200"/>
            <a:ext cx="858837" cy="1066800"/>
          </a:xfrm>
          <a:prstGeom prst="rect">
            <a:avLst/>
          </a:prstGeom>
          <a:noFill/>
          <a:ln w="12700">
            <a:noFill/>
            <a:miter lim="800000"/>
            <a:headEnd/>
            <a:tailEnd/>
          </a:ln>
          <a:effectLst/>
        </p:spPr>
      </p:pic>
    </p:spTree>
    <p:extLst>
      <p:ext uri="{BB962C8B-B14F-4D97-AF65-F5344CB8AC3E}">
        <p14:creationId xmlns:p14="http://schemas.microsoft.com/office/powerpoint/2010/main" val="24891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838200" y="609600"/>
            <a:ext cx="7467600" cy="5571333"/>
          </a:xfrm>
          <a:prstGeom prst="rect">
            <a:avLst/>
          </a:prstGeom>
          <a:noFill/>
          <a:ln w="9525">
            <a:noFill/>
            <a:miter lim="800000"/>
            <a:headEnd/>
            <a:tailEnd/>
          </a:ln>
          <a:effectLst/>
        </p:spPr>
      </p:pic>
      <p:sp>
        <p:nvSpPr>
          <p:cNvPr id="3" name="TextBox 2"/>
          <p:cNvSpPr txBox="1"/>
          <p:nvPr/>
        </p:nvSpPr>
        <p:spPr>
          <a:xfrm>
            <a:off x="609600" y="6324600"/>
            <a:ext cx="7162800" cy="369332"/>
          </a:xfrm>
          <a:prstGeom prst="rect">
            <a:avLst/>
          </a:prstGeom>
          <a:solidFill>
            <a:schemeClr val="accent2"/>
          </a:solidFill>
        </p:spPr>
        <p:txBody>
          <a:bodyPr wrap="square" rtlCol="0">
            <a:spAutoFit/>
          </a:bodyPr>
          <a:lstStyle/>
          <a:p>
            <a:pPr algn="ctr"/>
            <a:r>
              <a:rPr lang="en-US" dirty="0" smtClean="0"/>
              <a:t>NCERT CHEMISTRY     Class 12 Textbook     Book 1</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28600" y="3429000"/>
            <a:ext cx="2166938" cy="2255611"/>
          </a:xfrm>
          <a:prstGeom prst="rect">
            <a:avLst/>
          </a:prstGeom>
          <a:noFill/>
          <a:ln w="9525">
            <a:noFill/>
            <a:miter lim="800000"/>
            <a:headEnd/>
            <a:tailEnd/>
          </a:ln>
          <a:effectLst/>
        </p:spPr>
      </p:pic>
      <p:sp>
        <p:nvSpPr>
          <p:cNvPr id="9" name="TextBox 8"/>
          <p:cNvSpPr txBox="1"/>
          <p:nvPr/>
        </p:nvSpPr>
        <p:spPr>
          <a:xfrm>
            <a:off x="914400" y="152400"/>
            <a:ext cx="7543800" cy="369332"/>
          </a:xfrm>
          <a:prstGeom prst="rect">
            <a:avLst/>
          </a:prstGeom>
          <a:solidFill>
            <a:srgbClr val="FFFF00"/>
          </a:solidFill>
        </p:spPr>
        <p:txBody>
          <a:bodyPr wrap="square" rtlCol="0">
            <a:spAutoFit/>
          </a:bodyPr>
          <a:lstStyle/>
          <a:p>
            <a:r>
              <a:rPr lang="en-US" dirty="0" smtClean="0">
                <a:solidFill>
                  <a:srgbClr val="FF0000"/>
                </a:solidFill>
              </a:rPr>
              <a:t>Background requirement: +2 level CBSE/ICSE and JEE advanced syllabus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half" idx="2"/>
          </p:nvPr>
        </p:nvSpPr>
        <p:spPr>
          <a:xfrm>
            <a:off x="4800600" y="3657600"/>
            <a:ext cx="4038600" cy="2362200"/>
          </a:xfrm>
        </p:spPr>
        <p:txBody>
          <a:bodyPr/>
          <a:lstStyle/>
          <a:p>
            <a:pPr eaLnBrk="1" hangingPunct="1">
              <a:buFont typeface="Wingdings" charset="2"/>
              <a:buNone/>
              <a:defRPr/>
            </a:pPr>
            <a:r>
              <a:rPr lang="en-US" sz="2800" dirty="0" smtClean="0"/>
              <a:t>		</a:t>
            </a:r>
            <a:r>
              <a:rPr lang="en-US" sz="2000" dirty="0" smtClean="0">
                <a:solidFill>
                  <a:srgbClr val="FF0000"/>
                </a:solidFill>
              </a:rPr>
              <a:t>The heats of hydration show two “humps” consistent with the expected CFSE for the metal ions.  The values for d</a:t>
            </a:r>
            <a:r>
              <a:rPr lang="en-US" sz="2000" baseline="30000" dirty="0" smtClean="0">
                <a:solidFill>
                  <a:srgbClr val="FF0000"/>
                </a:solidFill>
              </a:rPr>
              <a:t>5</a:t>
            </a:r>
            <a:r>
              <a:rPr lang="en-US" sz="2000" dirty="0" smtClean="0">
                <a:solidFill>
                  <a:srgbClr val="FF0000"/>
                </a:solidFill>
              </a:rPr>
              <a:t> and d</a:t>
            </a:r>
            <a:r>
              <a:rPr lang="en-US" sz="2000" baseline="30000" dirty="0" smtClean="0">
                <a:solidFill>
                  <a:srgbClr val="FF0000"/>
                </a:solidFill>
              </a:rPr>
              <a:t>10</a:t>
            </a:r>
            <a:r>
              <a:rPr lang="en-US" sz="2000" dirty="0" smtClean="0">
                <a:solidFill>
                  <a:srgbClr val="FF0000"/>
                </a:solidFill>
              </a:rPr>
              <a:t> are the same as expected with a CFSE equal to 0.</a:t>
            </a:r>
            <a:endParaRPr lang="el-GR" sz="2000" dirty="0" smtClean="0">
              <a:solidFill>
                <a:srgbClr val="FF0000"/>
              </a:solidFill>
            </a:endParaRPr>
          </a:p>
        </p:txBody>
      </p:sp>
      <p:pic>
        <p:nvPicPr>
          <p:cNvPr id="55300" name="Picture 5" descr="fig0712c"/>
          <p:cNvPicPr>
            <a:picLocks noGrp="1" noChangeAspect="1" noChangeArrowheads="1"/>
          </p:cNvPicPr>
          <p:nvPr>
            <p:ph sz="half" idx="1"/>
          </p:nvPr>
        </p:nvPicPr>
        <p:blipFill>
          <a:blip r:embed="rId2" cstate="print"/>
          <a:srcRect/>
          <a:stretch>
            <a:fillRect/>
          </a:stretch>
        </p:blipFill>
        <p:spPr>
          <a:xfrm>
            <a:off x="457201" y="3352800"/>
            <a:ext cx="3733800" cy="3392687"/>
          </a:xfrm>
        </p:spPr>
      </p:pic>
      <p:sp>
        <p:nvSpPr>
          <p:cNvPr id="5" name="TextBox 4"/>
          <p:cNvSpPr txBox="1"/>
          <p:nvPr/>
        </p:nvSpPr>
        <p:spPr>
          <a:xfrm>
            <a:off x="1066800" y="304800"/>
            <a:ext cx="6781800"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en-US" dirty="0" smtClean="0"/>
              <a:t>Variation of some physical properties across a period</a:t>
            </a:r>
          </a:p>
        </p:txBody>
      </p:sp>
      <p:sp>
        <p:nvSpPr>
          <p:cNvPr id="6" name="TextBox 5"/>
          <p:cNvSpPr txBox="1"/>
          <p:nvPr/>
        </p:nvSpPr>
        <p:spPr>
          <a:xfrm>
            <a:off x="1981200" y="685800"/>
            <a:ext cx="4800600" cy="369332"/>
          </a:xfrm>
          <a:prstGeom prst="rect">
            <a:avLst/>
          </a:prstGeom>
          <a:solidFill>
            <a:srgbClr val="FFFF00"/>
          </a:solidFill>
        </p:spPr>
        <p:txBody>
          <a:bodyPr wrap="square" rtlCol="0">
            <a:spAutoFit/>
          </a:bodyPr>
          <a:lstStyle/>
          <a:p>
            <a:pPr marL="342900" indent="-342900"/>
            <a:r>
              <a:rPr lang="en-US" b="1" dirty="0" smtClean="0">
                <a:solidFill>
                  <a:srgbClr val="0070C0"/>
                </a:solidFill>
              </a:rPr>
              <a:t>Enthalpy of hydration </a:t>
            </a:r>
            <a:r>
              <a:rPr lang="en-US" dirty="0" smtClean="0"/>
              <a:t>of transition metal ions</a:t>
            </a:r>
          </a:p>
        </p:txBody>
      </p:sp>
      <p:sp>
        <p:nvSpPr>
          <p:cNvPr id="7" name="TextBox 6"/>
          <p:cNvSpPr txBox="1"/>
          <p:nvPr/>
        </p:nvSpPr>
        <p:spPr>
          <a:xfrm>
            <a:off x="838200" y="1219200"/>
            <a:ext cx="7924800" cy="1200329"/>
          </a:xfrm>
          <a:prstGeom prst="rect">
            <a:avLst/>
          </a:prstGeom>
          <a:noFill/>
        </p:spPr>
        <p:txBody>
          <a:bodyPr wrap="square" rtlCol="0">
            <a:spAutoFit/>
          </a:bodyPr>
          <a:lstStyle/>
          <a:p>
            <a:r>
              <a:rPr lang="en-US" dirty="0" smtClean="0"/>
              <a:t>It is the heat exchange involved when 1 mole of gaseous ions become hydrated</a:t>
            </a:r>
          </a:p>
          <a:p>
            <a:r>
              <a:rPr lang="en-US" dirty="0" smtClean="0"/>
              <a:t>M</a:t>
            </a:r>
            <a:r>
              <a:rPr lang="en-US" baseline="-25000" dirty="0" smtClean="0"/>
              <a:t>(g)</a:t>
            </a:r>
            <a:r>
              <a:rPr lang="en-US" baseline="30000" dirty="0" smtClean="0"/>
              <a:t>2+  </a:t>
            </a:r>
            <a:r>
              <a:rPr lang="en-US" dirty="0" smtClean="0"/>
              <a:t>+ excess H</a:t>
            </a:r>
            <a:r>
              <a:rPr lang="en-US" baseline="-25000" dirty="0" smtClean="0"/>
              <a:t>2</a:t>
            </a:r>
            <a:r>
              <a:rPr lang="en-US" dirty="0" smtClean="0"/>
              <a:t>O                  [M(H</a:t>
            </a:r>
            <a:r>
              <a:rPr lang="en-US" baseline="-25000" dirty="0" smtClean="0"/>
              <a:t>2</a:t>
            </a:r>
            <a:r>
              <a:rPr lang="en-US" dirty="0" smtClean="0"/>
              <a:t>O)</a:t>
            </a:r>
            <a:r>
              <a:rPr lang="en-US" baseline="-25000" dirty="0" smtClean="0"/>
              <a:t>6</a:t>
            </a:r>
            <a:r>
              <a:rPr lang="en-US" dirty="0" smtClean="0"/>
              <a:t>]</a:t>
            </a:r>
            <a:r>
              <a:rPr lang="en-US" baseline="30000" dirty="0" smtClean="0"/>
              <a:t>2+</a:t>
            </a:r>
          </a:p>
          <a:p>
            <a:r>
              <a:rPr lang="en-US" dirty="0" smtClean="0"/>
              <a:t>The amount of energy released when a mole of the ion dissolves in a large amount of water forming an infinite dilute solution in </a:t>
            </a:r>
            <a:r>
              <a:rPr lang="en-US" smtClean="0"/>
              <a:t>the process.</a:t>
            </a:r>
            <a:endParaRPr lang="en-US" dirty="0" smtClean="0"/>
          </a:p>
        </p:txBody>
      </p:sp>
      <p:sp>
        <p:nvSpPr>
          <p:cNvPr id="10" name="Right Arrow 9"/>
          <p:cNvSpPr/>
          <p:nvPr/>
        </p:nvSpPr>
        <p:spPr>
          <a:xfrm>
            <a:off x="2819400" y="1600200"/>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2514600"/>
            <a:ext cx="7620000" cy="923330"/>
          </a:xfrm>
          <a:prstGeom prst="rect">
            <a:avLst/>
          </a:prstGeom>
          <a:noFill/>
        </p:spPr>
        <p:txBody>
          <a:bodyPr wrap="square" rtlCol="0">
            <a:spAutoFit/>
          </a:bodyPr>
          <a:lstStyle/>
          <a:p>
            <a:r>
              <a:rPr lang="en-US" dirty="0" smtClean="0"/>
              <a:t>Higher the charge on the ions and smaller </a:t>
            </a:r>
            <a:r>
              <a:rPr lang="en-US" dirty="0" smtClean="0">
                <a:solidFill>
                  <a:srgbClr val="FF0000"/>
                </a:solidFill>
              </a:rPr>
              <a:t>the size</a:t>
            </a:r>
            <a:r>
              <a:rPr lang="en-US" dirty="0" smtClean="0"/>
              <a:t>, more exothermic will be the hydration energy. So it is expected to increase smoothly on going from left to right of the transition metals (</a:t>
            </a:r>
            <a:r>
              <a:rPr lang="en-US" b="1" dirty="0" smtClean="0">
                <a:solidFill>
                  <a:srgbClr val="00B050"/>
                </a:solidFill>
              </a:rPr>
              <a:t>green line in the graph</a:t>
            </a:r>
            <a:r>
              <a:rPr lang="en-US" dirty="0" smtClean="0"/>
              <a:t>)</a:t>
            </a:r>
            <a:endParaRPr lang="en-US" dirty="0"/>
          </a:p>
        </p:txBody>
      </p:sp>
      <p:sp>
        <p:nvSpPr>
          <p:cNvPr id="12" name="Rectangle 11"/>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86491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5300"/>
                                        </p:tgtEl>
                                        <p:attrNameLst>
                                          <p:attrName>style.visibility</p:attrName>
                                        </p:attrNameLst>
                                      </p:cBhvr>
                                      <p:to>
                                        <p:strVal val="visible"/>
                                      </p:to>
                                    </p:set>
                                    <p:animEffect transition="in" filter="blinds(horizontal)">
                                      <p:cBhvr>
                                        <p:cTn id="31" dur="500"/>
                                        <p:tgtEl>
                                          <p:spTgt spid="55300"/>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5539">
                                            <p:txEl>
                                              <p:pRg st="0" end="0"/>
                                            </p:txEl>
                                          </p:spTgt>
                                        </p:tgtEl>
                                        <p:attrNameLst>
                                          <p:attrName>style.visibility</p:attrName>
                                        </p:attrNameLst>
                                      </p:cBhvr>
                                      <p:to>
                                        <p:strVal val="visible"/>
                                      </p:to>
                                    </p:set>
                                    <p:animEffect transition="in" filter="diamond(in)">
                                      <p:cBhvr>
                                        <p:cTn id="36" dur="2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5" grpId="0" animBg="1"/>
      <p:bldP spid="6" grpId="0" animBg="1"/>
      <p:bldP spid="6" grpId="1" animBg="1"/>
      <p:bldP spid="7" grpId="0"/>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4495800" cy="369332"/>
          </a:xfrm>
          <a:prstGeom prst="rect">
            <a:avLst/>
          </a:prstGeom>
          <a:solidFill>
            <a:srgbClr val="FFFF00"/>
          </a:solidFill>
        </p:spPr>
        <p:txBody>
          <a:bodyPr wrap="square" rtlCol="0">
            <a:spAutoFit/>
          </a:bodyPr>
          <a:lstStyle/>
          <a:p>
            <a:pPr marL="342900" indent="-342900"/>
            <a:r>
              <a:rPr lang="en-US" b="1" dirty="0" smtClean="0"/>
              <a:t>Site preference of </a:t>
            </a:r>
            <a:r>
              <a:rPr lang="en-US" b="1" dirty="0" err="1" smtClean="0"/>
              <a:t>Spinels</a:t>
            </a:r>
            <a:r>
              <a:rPr lang="en-US" b="1" dirty="0" smtClean="0"/>
              <a:t> and Inverse </a:t>
            </a:r>
            <a:r>
              <a:rPr lang="en-US" b="1" dirty="0" err="1" smtClean="0"/>
              <a:t>Spinels</a:t>
            </a:r>
            <a:endParaRPr lang="en-IN" b="1" dirty="0"/>
          </a:p>
        </p:txBody>
      </p:sp>
      <p:pic>
        <p:nvPicPr>
          <p:cNvPr id="3" name="Picture 2" descr="Spinel (1).GIF"/>
          <p:cNvPicPr>
            <a:picLocks noChangeAspect="1"/>
          </p:cNvPicPr>
          <p:nvPr/>
        </p:nvPicPr>
        <p:blipFill>
          <a:blip r:embed="rId2" cstate="print"/>
          <a:stretch>
            <a:fillRect/>
          </a:stretch>
        </p:blipFill>
        <p:spPr>
          <a:xfrm>
            <a:off x="533400" y="990600"/>
            <a:ext cx="2550768" cy="2767583"/>
          </a:xfrm>
          <a:prstGeom prst="rect">
            <a:avLst/>
          </a:prstGeom>
        </p:spPr>
      </p:pic>
      <p:pic>
        <p:nvPicPr>
          <p:cNvPr id="5" name="Picture 4" descr="spinel.gif"/>
          <p:cNvPicPr>
            <a:picLocks noChangeAspect="1"/>
          </p:cNvPicPr>
          <p:nvPr/>
        </p:nvPicPr>
        <p:blipFill>
          <a:blip r:embed="rId3" cstate="print"/>
          <a:srcRect r="8511"/>
          <a:stretch>
            <a:fillRect/>
          </a:stretch>
        </p:blipFill>
        <p:spPr>
          <a:xfrm>
            <a:off x="228600" y="4114800"/>
            <a:ext cx="3276600" cy="2350294"/>
          </a:xfrm>
          <a:prstGeom prst="rect">
            <a:avLst/>
          </a:prstGeom>
        </p:spPr>
      </p:pic>
      <p:sp>
        <p:nvSpPr>
          <p:cNvPr id="7" name="TextBox 6"/>
          <p:cNvSpPr txBox="1"/>
          <p:nvPr/>
        </p:nvSpPr>
        <p:spPr>
          <a:xfrm>
            <a:off x="3810000" y="3124200"/>
            <a:ext cx="5181600" cy="369332"/>
          </a:xfrm>
          <a:prstGeom prst="rect">
            <a:avLst/>
          </a:prstGeom>
          <a:noFill/>
        </p:spPr>
        <p:txBody>
          <a:bodyPr wrap="square" rtlCol="0">
            <a:spAutoFit/>
          </a:bodyPr>
          <a:lstStyle/>
          <a:p>
            <a:endParaRPr lang="en-US"/>
          </a:p>
        </p:txBody>
      </p:sp>
      <p:sp>
        <p:nvSpPr>
          <p:cNvPr id="8" name="TextBox 7"/>
          <p:cNvSpPr txBox="1"/>
          <p:nvPr/>
        </p:nvSpPr>
        <p:spPr>
          <a:xfrm>
            <a:off x="3657600" y="990600"/>
            <a:ext cx="5029200" cy="646331"/>
          </a:xfrm>
          <a:prstGeom prst="rect">
            <a:avLst/>
          </a:prstGeom>
          <a:noFill/>
        </p:spPr>
        <p:txBody>
          <a:bodyPr wrap="square" rtlCol="0">
            <a:spAutoFit/>
          </a:bodyPr>
          <a:lstStyle/>
          <a:p>
            <a:r>
              <a:rPr lang="en-US" b="1" dirty="0" err="1" smtClean="0">
                <a:solidFill>
                  <a:srgbClr val="FF0000"/>
                </a:solidFill>
              </a:rPr>
              <a:t>Spinels</a:t>
            </a:r>
            <a:r>
              <a:rPr lang="en-US" b="1" dirty="0" smtClean="0">
                <a:solidFill>
                  <a:srgbClr val="FF0000"/>
                </a:solidFill>
              </a:rPr>
              <a:t> </a:t>
            </a:r>
            <a:r>
              <a:rPr lang="en-US" dirty="0" smtClean="0"/>
              <a:t>are a class of  crystalline  solids of the general formula AB</a:t>
            </a:r>
            <a:r>
              <a:rPr lang="en-US" baseline="-25000" dirty="0" smtClean="0"/>
              <a:t>2</a:t>
            </a:r>
            <a:r>
              <a:rPr lang="en-US" dirty="0" smtClean="0"/>
              <a:t>O</a:t>
            </a:r>
            <a:r>
              <a:rPr lang="en-US" baseline="-25000" dirty="0" smtClean="0"/>
              <a:t>4 </a:t>
            </a:r>
            <a:r>
              <a:rPr lang="en-US" dirty="0" smtClean="0"/>
              <a:t> (</a:t>
            </a:r>
            <a:r>
              <a:rPr lang="en-US" dirty="0" smtClean="0">
                <a:solidFill>
                  <a:srgbClr val="FF0000"/>
                </a:solidFill>
              </a:rPr>
              <a:t>A</a:t>
            </a:r>
            <a:r>
              <a:rPr lang="en-US" baseline="30000" dirty="0" smtClean="0">
                <a:solidFill>
                  <a:srgbClr val="FF0000"/>
                </a:solidFill>
              </a:rPr>
              <a:t>II</a:t>
            </a:r>
            <a:r>
              <a:rPr lang="en-US" dirty="0" smtClean="0">
                <a:solidFill>
                  <a:srgbClr val="0070C0"/>
                </a:solidFill>
              </a:rPr>
              <a:t>B </a:t>
            </a:r>
            <a:r>
              <a:rPr lang="en-US" baseline="30000" dirty="0" smtClean="0">
                <a:solidFill>
                  <a:srgbClr val="0070C0"/>
                </a:solidFill>
              </a:rPr>
              <a:t>III</a:t>
            </a:r>
            <a:r>
              <a:rPr lang="en-US" baseline="-25000" dirty="0" smtClean="0"/>
              <a:t>2</a:t>
            </a:r>
            <a:r>
              <a:rPr lang="en-US" dirty="0" smtClean="0"/>
              <a:t>O</a:t>
            </a:r>
            <a:r>
              <a:rPr lang="en-US" baseline="-25000" dirty="0" smtClean="0"/>
              <a:t>4</a:t>
            </a:r>
            <a:r>
              <a:rPr lang="en-US" dirty="0" smtClean="0"/>
              <a:t> ) where</a:t>
            </a:r>
          </a:p>
        </p:txBody>
      </p:sp>
      <p:sp>
        <p:nvSpPr>
          <p:cNvPr id="9" name="TextBox 8"/>
          <p:cNvSpPr txBox="1"/>
          <p:nvPr/>
        </p:nvSpPr>
        <p:spPr>
          <a:xfrm flipH="1">
            <a:off x="3733800" y="1676400"/>
            <a:ext cx="2133600" cy="1477328"/>
          </a:xfrm>
          <a:prstGeom prst="rect">
            <a:avLst/>
          </a:prstGeom>
          <a:solidFill>
            <a:srgbClr val="FFC000"/>
          </a:solidFill>
        </p:spPr>
        <p:txBody>
          <a:bodyPr wrap="square" rtlCol="0">
            <a:spAutoFit/>
          </a:bodyPr>
          <a:lstStyle/>
          <a:p>
            <a:r>
              <a:rPr lang="en-US" dirty="0" smtClean="0"/>
              <a:t>A = main group (Group IIA)  or transition metal  ion  in the +2 oxidation state </a:t>
            </a:r>
            <a:endParaRPr lang="en-US" dirty="0"/>
          </a:p>
        </p:txBody>
      </p:sp>
      <p:sp>
        <p:nvSpPr>
          <p:cNvPr id="10" name="TextBox 9"/>
          <p:cNvSpPr txBox="1"/>
          <p:nvPr/>
        </p:nvSpPr>
        <p:spPr>
          <a:xfrm flipH="1">
            <a:off x="6248400" y="1676400"/>
            <a:ext cx="2133600" cy="1477328"/>
          </a:xfrm>
          <a:prstGeom prst="rect">
            <a:avLst/>
          </a:prstGeom>
          <a:solidFill>
            <a:srgbClr val="00B0F0"/>
          </a:solidFill>
        </p:spPr>
        <p:txBody>
          <a:bodyPr wrap="square" rtlCol="0">
            <a:spAutoFit/>
          </a:bodyPr>
          <a:lstStyle/>
          <a:p>
            <a:r>
              <a:rPr lang="en-US" dirty="0" smtClean="0"/>
              <a:t>B= main group  (Group IIIA) or transition metal  ion  in the +3 oxidation state </a:t>
            </a:r>
            <a:endParaRPr lang="en-US" dirty="0"/>
          </a:p>
        </p:txBody>
      </p:sp>
      <p:sp>
        <p:nvSpPr>
          <p:cNvPr id="11" name="TextBox 10"/>
          <p:cNvSpPr txBox="1"/>
          <p:nvPr/>
        </p:nvSpPr>
        <p:spPr>
          <a:xfrm>
            <a:off x="3505200" y="3200400"/>
            <a:ext cx="5181600" cy="923330"/>
          </a:xfrm>
          <a:prstGeom prst="rect">
            <a:avLst/>
          </a:prstGeom>
          <a:noFill/>
        </p:spPr>
        <p:txBody>
          <a:bodyPr wrap="square" rtlCol="0">
            <a:spAutoFit/>
          </a:bodyPr>
          <a:lstStyle/>
          <a:p>
            <a:r>
              <a:rPr lang="en-US" dirty="0" smtClean="0"/>
              <a:t>The weak field oxide ions provide a cubic close-packed lattice. In one unit cell of AB</a:t>
            </a:r>
            <a:r>
              <a:rPr lang="en-US" baseline="-25000" dirty="0" smtClean="0"/>
              <a:t>2</a:t>
            </a:r>
            <a:r>
              <a:rPr lang="en-US" dirty="0" smtClean="0"/>
              <a:t>O</a:t>
            </a:r>
            <a:r>
              <a:rPr lang="en-US" baseline="-25000" dirty="0" smtClean="0"/>
              <a:t>4</a:t>
            </a:r>
            <a:r>
              <a:rPr lang="en-US" dirty="0" smtClean="0"/>
              <a:t> there are 8 tetrahedral and 4 octahedral holes</a:t>
            </a:r>
            <a:endParaRPr lang="en-US" dirty="0"/>
          </a:p>
        </p:txBody>
      </p:sp>
      <p:sp>
        <p:nvSpPr>
          <p:cNvPr id="12" name="TextBox 11"/>
          <p:cNvSpPr txBox="1"/>
          <p:nvPr/>
        </p:nvSpPr>
        <p:spPr>
          <a:xfrm flipH="1">
            <a:off x="3962400" y="4343400"/>
            <a:ext cx="2133600" cy="1292662"/>
          </a:xfrm>
          <a:prstGeom prst="rect">
            <a:avLst/>
          </a:prstGeom>
          <a:solidFill>
            <a:srgbClr val="FFFF00"/>
          </a:solidFill>
        </p:spPr>
        <p:txBody>
          <a:bodyPr wrap="square" rtlCol="0">
            <a:spAutoFit/>
          </a:bodyPr>
          <a:lstStyle/>
          <a:p>
            <a:r>
              <a:rPr lang="en-US" dirty="0" smtClean="0"/>
              <a:t>Normal </a:t>
            </a:r>
            <a:r>
              <a:rPr lang="en-US" dirty="0" err="1" smtClean="0"/>
              <a:t>Spinel</a:t>
            </a:r>
            <a:r>
              <a:rPr lang="en-US" dirty="0" smtClean="0"/>
              <a:t>:  A</a:t>
            </a:r>
            <a:r>
              <a:rPr lang="en-US" baseline="30000" dirty="0" smtClean="0"/>
              <a:t>2+ </a:t>
            </a:r>
            <a:r>
              <a:rPr lang="en-US" sz="1400" dirty="0" smtClean="0"/>
              <a:t>ions occupy 1/8</a:t>
            </a:r>
            <a:r>
              <a:rPr lang="en-US" sz="1400" baseline="30000" dirty="0" smtClean="0"/>
              <a:t>th</a:t>
            </a:r>
            <a:r>
              <a:rPr lang="en-US" sz="1400" dirty="0" smtClean="0"/>
              <a:t> of the Td holes </a:t>
            </a:r>
          </a:p>
          <a:p>
            <a:r>
              <a:rPr lang="en-US" dirty="0" smtClean="0"/>
              <a:t>B</a:t>
            </a:r>
            <a:r>
              <a:rPr lang="en-US" baseline="30000" dirty="0" smtClean="0"/>
              <a:t>3+ </a:t>
            </a:r>
            <a:r>
              <a:rPr lang="en-US" sz="1400" dirty="0" smtClean="0"/>
              <a:t>ions occupy ½ of the octahedral holes</a:t>
            </a:r>
            <a:endParaRPr lang="en-US" sz="1400" dirty="0"/>
          </a:p>
        </p:txBody>
      </p:sp>
      <p:sp>
        <p:nvSpPr>
          <p:cNvPr id="13" name="TextBox 12"/>
          <p:cNvSpPr txBox="1"/>
          <p:nvPr/>
        </p:nvSpPr>
        <p:spPr>
          <a:xfrm flipH="1">
            <a:off x="6324600" y="4343400"/>
            <a:ext cx="2362200" cy="1231106"/>
          </a:xfrm>
          <a:prstGeom prst="rect">
            <a:avLst/>
          </a:prstGeom>
          <a:solidFill>
            <a:schemeClr val="accent4">
              <a:lumMod val="60000"/>
              <a:lumOff val="40000"/>
              <a:alpha val="65000"/>
            </a:schemeClr>
          </a:solidFill>
        </p:spPr>
        <p:txBody>
          <a:bodyPr wrap="square" rtlCol="0">
            <a:spAutoFit/>
          </a:bodyPr>
          <a:lstStyle/>
          <a:p>
            <a:r>
              <a:rPr lang="en-US" dirty="0" smtClean="0"/>
              <a:t>Inverse </a:t>
            </a:r>
            <a:r>
              <a:rPr lang="en-US" dirty="0" err="1" smtClean="0"/>
              <a:t>Spinel</a:t>
            </a:r>
            <a:r>
              <a:rPr lang="en-US" dirty="0" smtClean="0"/>
              <a:t>:  </a:t>
            </a:r>
            <a:r>
              <a:rPr lang="en-US" sz="1400" dirty="0" smtClean="0"/>
              <a:t>The +2 ion and one of the +3 ions exchange positions</a:t>
            </a:r>
          </a:p>
          <a:p>
            <a:r>
              <a:rPr lang="en-US" sz="1400" dirty="0" smtClean="0"/>
              <a:t>i.e. Td holes: +3 , </a:t>
            </a:r>
          </a:p>
          <a:p>
            <a:r>
              <a:rPr lang="en-US" sz="1400" dirty="0" smtClean="0"/>
              <a:t>Oh holes: both +2 and +3 ions </a:t>
            </a:r>
          </a:p>
        </p:txBody>
      </p:sp>
      <p:sp>
        <p:nvSpPr>
          <p:cNvPr id="15" name="TextBox 14"/>
          <p:cNvSpPr txBox="1"/>
          <p:nvPr/>
        </p:nvSpPr>
        <p:spPr>
          <a:xfrm>
            <a:off x="3962400" y="5867400"/>
            <a:ext cx="1600200" cy="738664"/>
          </a:xfrm>
          <a:prstGeom prst="rect">
            <a:avLst/>
          </a:prstGeom>
          <a:noFill/>
        </p:spPr>
        <p:txBody>
          <a:bodyPr wrap="square" rtlCol="0">
            <a:spAutoFit/>
          </a:bodyPr>
          <a:lstStyle/>
          <a:p>
            <a:r>
              <a:rPr lang="en-US" dirty="0" err="1" smtClean="0"/>
              <a:t>Eg</a:t>
            </a:r>
            <a:r>
              <a:rPr lang="en-US" dirty="0" smtClean="0"/>
              <a:t>. MgAl</a:t>
            </a:r>
            <a:r>
              <a:rPr lang="en-US" baseline="-25000" dirty="0" smtClean="0"/>
              <a:t>2</a:t>
            </a:r>
            <a:r>
              <a:rPr lang="en-US" dirty="0" smtClean="0"/>
              <a:t>O</a:t>
            </a:r>
            <a:r>
              <a:rPr lang="en-US" baseline="-25000" dirty="0" smtClean="0"/>
              <a:t>4</a:t>
            </a:r>
          </a:p>
          <a:p>
            <a:r>
              <a:rPr lang="en-US" baseline="-25000" dirty="0" smtClean="0"/>
              <a:t>Mg2+  Tetrahedral</a:t>
            </a:r>
          </a:p>
          <a:p>
            <a:r>
              <a:rPr lang="en-US" baseline="-25000" dirty="0" smtClean="0"/>
              <a:t>Al3+ octahedral</a:t>
            </a:r>
            <a:endParaRPr lang="en-US" baseline="-25000" dirty="0"/>
          </a:p>
        </p:txBody>
      </p:sp>
      <p:sp>
        <p:nvSpPr>
          <p:cNvPr id="16" name="TextBox 15"/>
          <p:cNvSpPr txBox="1"/>
          <p:nvPr/>
        </p:nvSpPr>
        <p:spPr>
          <a:xfrm>
            <a:off x="6477000" y="5791200"/>
            <a:ext cx="2286000" cy="738664"/>
          </a:xfrm>
          <a:prstGeom prst="rect">
            <a:avLst/>
          </a:prstGeom>
          <a:noFill/>
        </p:spPr>
        <p:txBody>
          <a:bodyPr wrap="square" rtlCol="0">
            <a:spAutoFit/>
          </a:bodyPr>
          <a:lstStyle/>
          <a:p>
            <a:r>
              <a:rPr lang="en-US" dirty="0" err="1" smtClean="0"/>
              <a:t>Eg</a:t>
            </a:r>
            <a:r>
              <a:rPr lang="en-US" dirty="0" smtClean="0"/>
              <a:t>. Fe</a:t>
            </a:r>
            <a:r>
              <a:rPr lang="en-US" baseline="-25000" dirty="0" smtClean="0"/>
              <a:t>3</a:t>
            </a:r>
            <a:r>
              <a:rPr lang="en-US" dirty="0" smtClean="0"/>
              <a:t>O</a:t>
            </a:r>
            <a:r>
              <a:rPr lang="en-US" baseline="-25000" dirty="0" smtClean="0"/>
              <a:t>4  (Magnetite)</a:t>
            </a:r>
          </a:p>
          <a:p>
            <a:r>
              <a:rPr lang="en-US" baseline="-25000" dirty="0" smtClean="0"/>
              <a:t>Fe3+  Tetrahedral</a:t>
            </a:r>
          </a:p>
          <a:p>
            <a:r>
              <a:rPr lang="en-US" baseline="-25000" dirty="0" smtClean="0"/>
              <a:t>Fe 2+, Fe3+ octahedral</a:t>
            </a:r>
            <a:endParaRPr lang="en-US" baseline="-25000" dirty="0"/>
          </a:p>
        </p:txBody>
      </p:sp>
    </p:spTree>
    <p:extLst>
      <p:ext uri="{BB962C8B-B14F-4D97-AF65-F5344CB8AC3E}">
        <p14:creationId xmlns:p14="http://schemas.microsoft.com/office/powerpoint/2010/main" val="265858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ox(i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animBg="1"/>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8077200" cy="2677656"/>
          </a:xfrm>
          <a:prstGeom prst="rect">
            <a:avLst/>
          </a:prstGeom>
          <a:noFill/>
        </p:spPr>
        <p:txBody>
          <a:bodyPr wrap="square" rtlCol="0">
            <a:spAutoFit/>
          </a:bodyPr>
          <a:lstStyle/>
          <a:p>
            <a:r>
              <a:rPr lang="en-US" dirty="0" smtClean="0"/>
              <a:t>If A and B of AB</a:t>
            </a:r>
            <a:r>
              <a:rPr lang="en-US" baseline="-25000" dirty="0" smtClean="0"/>
              <a:t>2</a:t>
            </a:r>
            <a:r>
              <a:rPr lang="en-US" dirty="0" smtClean="0"/>
              <a:t>O</a:t>
            </a:r>
            <a:r>
              <a:rPr lang="en-US" baseline="-25000" dirty="0" smtClean="0"/>
              <a:t>4</a:t>
            </a:r>
            <a:r>
              <a:rPr lang="en-US" dirty="0" smtClean="0"/>
              <a:t> are both s or p block elements (e.g. MgAl</a:t>
            </a:r>
            <a:r>
              <a:rPr lang="en-US" baseline="-25000" dirty="0" smtClean="0"/>
              <a:t>2</a:t>
            </a:r>
            <a:r>
              <a:rPr lang="en-US" dirty="0" smtClean="0"/>
              <a:t>O</a:t>
            </a:r>
            <a:r>
              <a:rPr lang="en-US" baseline="-25000" dirty="0" smtClean="0"/>
              <a:t>4</a:t>
            </a:r>
            <a:r>
              <a:rPr lang="en-US" dirty="0" smtClean="0"/>
              <a:t>) it always  show </a:t>
            </a:r>
            <a:r>
              <a:rPr lang="en-US" dirty="0" err="1" smtClean="0"/>
              <a:t>Spinel</a:t>
            </a:r>
            <a:r>
              <a:rPr lang="en-US" dirty="0" smtClean="0"/>
              <a:t> structure</a:t>
            </a:r>
          </a:p>
          <a:p>
            <a:endParaRPr lang="en-US" dirty="0" smtClean="0"/>
          </a:p>
          <a:p>
            <a:r>
              <a:rPr lang="en-US" sz="2000" dirty="0" smtClean="0"/>
              <a:t>Question: </a:t>
            </a:r>
            <a:r>
              <a:rPr lang="en-US" sz="2000" b="1" dirty="0" smtClean="0">
                <a:solidFill>
                  <a:srgbClr val="C00000"/>
                </a:solidFill>
              </a:rPr>
              <a:t>Why does some  AB</a:t>
            </a:r>
            <a:r>
              <a:rPr lang="en-US" sz="2000" b="1" baseline="-25000" dirty="0" smtClean="0">
                <a:solidFill>
                  <a:srgbClr val="C00000"/>
                </a:solidFill>
              </a:rPr>
              <a:t>2</a:t>
            </a:r>
            <a:r>
              <a:rPr lang="en-US" sz="2000" b="1" dirty="0" smtClean="0">
                <a:solidFill>
                  <a:srgbClr val="C00000"/>
                </a:solidFill>
              </a:rPr>
              <a:t>O</a:t>
            </a:r>
            <a:r>
              <a:rPr lang="en-US" sz="2000" b="1" baseline="-25000" dirty="0" smtClean="0">
                <a:solidFill>
                  <a:srgbClr val="C00000"/>
                </a:solidFill>
              </a:rPr>
              <a:t>4</a:t>
            </a:r>
            <a:r>
              <a:rPr lang="en-US" sz="2000" b="1" dirty="0" smtClean="0">
                <a:solidFill>
                  <a:srgbClr val="C00000"/>
                </a:solidFill>
              </a:rPr>
              <a:t> compounds having transition elements as A  and /or B prefer the </a:t>
            </a:r>
            <a:r>
              <a:rPr lang="en-US" sz="2000" b="1" dirty="0" smtClean="0">
                <a:solidFill>
                  <a:srgbClr val="7030A0"/>
                </a:solidFill>
              </a:rPr>
              <a:t>inverse </a:t>
            </a:r>
            <a:r>
              <a:rPr lang="en-US" sz="2000" b="1" dirty="0" err="1" smtClean="0">
                <a:solidFill>
                  <a:srgbClr val="7030A0"/>
                </a:solidFill>
              </a:rPr>
              <a:t>Spinel</a:t>
            </a:r>
            <a:r>
              <a:rPr lang="en-US" sz="2000" b="1" dirty="0" smtClean="0">
                <a:solidFill>
                  <a:srgbClr val="7030A0"/>
                </a:solidFill>
              </a:rPr>
              <a:t> </a:t>
            </a:r>
            <a:r>
              <a:rPr lang="en-US" sz="2000" b="1" dirty="0" smtClean="0">
                <a:solidFill>
                  <a:srgbClr val="C00000"/>
                </a:solidFill>
              </a:rPr>
              <a:t>structure and some others </a:t>
            </a:r>
            <a:r>
              <a:rPr lang="en-US" sz="2000" b="1" dirty="0" smtClean="0">
                <a:solidFill>
                  <a:srgbClr val="00B050"/>
                </a:solidFill>
              </a:rPr>
              <a:t>normal </a:t>
            </a:r>
            <a:r>
              <a:rPr lang="en-US" sz="2000" b="1" dirty="0" err="1" smtClean="0">
                <a:solidFill>
                  <a:srgbClr val="00B050"/>
                </a:solidFill>
              </a:rPr>
              <a:t>Spinel</a:t>
            </a:r>
            <a:r>
              <a:rPr lang="en-US" sz="2000" b="1" dirty="0" smtClean="0">
                <a:solidFill>
                  <a:srgbClr val="00B050"/>
                </a:solidFill>
              </a:rPr>
              <a:t> </a:t>
            </a:r>
            <a:r>
              <a:rPr lang="en-US" sz="2000" b="1" dirty="0" smtClean="0">
                <a:solidFill>
                  <a:srgbClr val="C00000"/>
                </a:solidFill>
              </a:rPr>
              <a:t>structure?</a:t>
            </a:r>
          </a:p>
          <a:p>
            <a:endParaRPr lang="en-US" dirty="0" smtClean="0"/>
          </a:p>
          <a:p>
            <a:r>
              <a:rPr lang="en-US" dirty="0" smtClean="0"/>
              <a:t>ANS: Crystal Field Stabilization Energy  in an octahedral site </a:t>
            </a:r>
            <a:r>
              <a:rPr lang="en-US" sz="1400" dirty="0" smtClean="0"/>
              <a:t>[Also given as Octahedral site stabilization energy (OSSE) in some books]</a:t>
            </a:r>
          </a:p>
        </p:txBody>
      </p:sp>
      <p:sp>
        <p:nvSpPr>
          <p:cNvPr id="3" name="TextBox 2"/>
          <p:cNvSpPr txBox="1"/>
          <p:nvPr/>
        </p:nvSpPr>
        <p:spPr>
          <a:xfrm>
            <a:off x="762000" y="3048000"/>
            <a:ext cx="3200400" cy="3785652"/>
          </a:xfrm>
          <a:prstGeom prst="rect">
            <a:avLst/>
          </a:prstGeom>
          <a:noFill/>
        </p:spPr>
        <p:txBody>
          <a:bodyPr wrap="square" rtlCol="0">
            <a:spAutoFit/>
          </a:bodyPr>
          <a:lstStyle/>
          <a:p>
            <a:r>
              <a:rPr lang="en-US" dirty="0" smtClean="0"/>
              <a:t>Mn</a:t>
            </a:r>
            <a:r>
              <a:rPr lang="en-US" baseline="-25000" dirty="0" smtClean="0"/>
              <a:t>3</a:t>
            </a:r>
            <a:r>
              <a:rPr lang="en-US" dirty="0" smtClean="0"/>
              <a:t>O</a:t>
            </a:r>
            <a:r>
              <a:rPr lang="en-US" baseline="-25000" dirty="0" smtClean="0"/>
              <a:t>4</a:t>
            </a:r>
            <a:r>
              <a:rPr lang="en-US" dirty="0" smtClean="0"/>
              <a:t> = </a:t>
            </a:r>
            <a:r>
              <a:rPr lang="en-US" dirty="0" smtClean="0">
                <a:solidFill>
                  <a:srgbClr val="FF0000"/>
                </a:solidFill>
              </a:rPr>
              <a:t>Mn</a:t>
            </a:r>
            <a:r>
              <a:rPr lang="en-US" baseline="30000" dirty="0" smtClean="0">
                <a:solidFill>
                  <a:srgbClr val="FF0000"/>
                </a:solidFill>
              </a:rPr>
              <a:t>II</a:t>
            </a:r>
            <a:r>
              <a:rPr lang="en-US" dirty="0" smtClean="0">
                <a:solidFill>
                  <a:srgbClr val="0070C0"/>
                </a:solidFill>
              </a:rPr>
              <a:t>Mn</a:t>
            </a:r>
            <a:r>
              <a:rPr lang="en-US" baseline="30000" dirty="0" smtClean="0">
                <a:solidFill>
                  <a:srgbClr val="0070C0"/>
                </a:solidFill>
              </a:rPr>
              <a:t>III</a:t>
            </a:r>
            <a:r>
              <a:rPr lang="en-US" baseline="-25000" dirty="0" smtClean="0"/>
              <a:t>2</a:t>
            </a:r>
            <a:r>
              <a:rPr lang="en-US" dirty="0" smtClean="0"/>
              <a:t>O</a:t>
            </a:r>
            <a:r>
              <a:rPr lang="en-US" baseline="-25000" dirty="0" smtClean="0"/>
              <a:t>4</a:t>
            </a:r>
          </a:p>
          <a:p>
            <a:endParaRPr lang="en-US" baseline="-25000" dirty="0" smtClean="0"/>
          </a:p>
          <a:p>
            <a:r>
              <a:rPr lang="en-US" dirty="0" smtClean="0"/>
              <a:t>O</a:t>
            </a:r>
            <a:r>
              <a:rPr lang="en-US" baseline="30000" dirty="0" smtClean="0"/>
              <a:t>2- </a:t>
            </a:r>
            <a:r>
              <a:rPr lang="en-US" dirty="0" smtClean="0"/>
              <a:t>  = </a:t>
            </a:r>
            <a:r>
              <a:rPr lang="en-US" sz="1400" dirty="0" smtClean="0"/>
              <a:t>a weak field </a:t>
            </a:r>
            <a:r>
              <a:rPr lang="en-US" sz="1400" dirty="0" err="1" smtClean="0"/>
              <a:t>ligand</a:t>
            </a:r>
            <a:endParaRPr lang="en-US" sz="1400" baseline="30000" dirty="0" smtClean="0"/>
          </a:p>
          <a:p>
            <a:r>
              <a:rPr lang="en-US" dirty="0" smtClean="0"/>
              <a:t>Mn</a:t>
            </a:r>
            <a:r>
              <a:rPr lang="en-US" baseline="30000" dirty="0" smtClean="0"/>
              <a:t>2+</a:t>
            </a:r>
            <a:r>
              <a:rPr lang="en-US" dirty="0" smtClean="0"/>
              <a:t> = d</a:t>
            </a:r>
            <a:r>
              <a:rPr lang="en-US" baseline="30000" dirty="0" smtClean="0"/>
              <a:t>5</a:t>
            </a:r>
            <a:r>
              <a:rPr lang="en-US" dirty="0" smtClean="0"/>
              <a:t> HS : CFSE = 0</a:t>
            </a:r>
          </a:p>
          <a:p>
            <a:pPr lvl="0"/>
            <a:r>
              <a:rPr lang="en-US" dirty="0" smtClean="0"/>
              <a:t>Mn</a:t>
            </a:r>
            <a:r>
              <a:rPr lang="en-US" baseline="30000" dirty="0" smtClean="0"/>
              <a:t>3+</a:t>
            </a:r>
            <a:r>
              <a:rPr lang="en-US" dirty="0" smtClean="0"/>
              <a:t> = d</a:t>
            </a:r>
            <a:r>
              <a:rPr lang="en-US" baseline="30000" dirty="0" smtClean="0"/>
              <a:t>4</a:t>
            </a:r>
            <a:r>
              <a:rPr lang="en-US" dirty="0" smtClean="0"/>
              <a:t> HS  : CFSE = -</a:t>
            </a:r>
            <a:r>
              <a:rPr lang="en-US" dirty="0" smtClean="0">
                <a:latin typeface="Arial" charset="0"/>
              </a:rPr>
              <a:t>0.6 </a:t>
            </a:r>
            <a:r>
              <a:rPr lang="en-US" dirty="0" smtClean="0">
                <a:latin typeface="Arial" charset="0"/>
                <a:sym typeface="Symbol" pitchFamily="18" charset="2"/>
              </a:rPr>
              <a:t></a:t>
            </a:r>
            <a:r>
              <a:rPr lang="en-US" baseline="-25000" dirty="0" smtClean="0">
                <a:latin typeface="Arial" charset="0"/>
                <a:sym typeface="Symbol" pitchFamily="18" charset="2"/>
              </a:rPr>
              <a:t>o</a:t>
            </a:r>
            <a:endParaRPr lang="en-IN" baseline="-25000" dirty="0" smtClean="0">
              <a:latin typeface="Arial" charset="0"/>
              <a:sym typeface="Symbol" pitchFamily="18" charset="2"/>
            </a:endParaRPr>
          </a:p>
          <a:p>
            <a:endParaRPr lang="en-US" baseline="30000" dirty="0" smtClean="0"/>
          </a:p>
          <a:p>
            <a:r>
              <a:rPr lang="en-US" dirty="0" smtClean="0"/>
              <a:t>Mn</a:t>
            </a:r>
            <a:r>
              <a:rPr lang="en-US" baseline="30000" dirty="0" smtClean="0"/>
              <a:t>2+ </a:t>
            </a:r>
            <a:r>
              <a:rPr lang="en-US" dirty="0" smtClean="0"/>
              <a:t>by exchanging positions with Mn</a:t>
            </a:r>
            <a:r>
              <a:rPr lang="en-US" baseline="30000" dirty="0" smtClean="0"/>
              <a:t>3+ </a:t>
            </a:r>
            <a:r>
              <a:rPr lang="en-US" dirty="0" smtClean="0"/>
              <a:t> in an octahedral hole is </a:t>
            </a:r>
            <a:r>
              <a:rPr lang="en-US" dirty="0" smtClean="0">
                <a:solidFill>
                  <a:srgbClr val="FF0000"/>
                </a:solidFill>
              </a:rPr>
              <a:t>not going to gain </a:t>
            </a:r>
            <a:r>
              <a:rPr lang="en-US" dirty="0" smtClean="0"/>
              <a:t>any extra crystal field stabilization energy. While Mn</a:t>
            </a:r>
            <a:r>
              <a:rPr lang="en-US" baseline="30000" dirty="0" smtClean="0"/>
              <a:t>3+ </a:t>
            </a:r>
            <a:r>
              <a:rPr lang="en-US" dirty="0" smtClean="0"/>
              <a:t>by being in the octahedral hole will have CFSE.</a:t>
            </a:r>
          </a:p>
          <a:p>
            <a:r>
              <a:rPr lang="en-US" dirty="0" smtClean="0"/>
              <a:t>Therefore Mn</a:t>
            </a:r>
            <a:r>
              <a:rPr lang="en-US" baseline="-25000" dirty="0" smtClean="0"/>
              <a:t>3</a:t>
            </a:r>
            <a:r>
              <a:rPr lang="en-US" dirty="0" smtClean="0"/>
              <a:t>O</a:t>
            </a:r>
            <a:r>
              <a:rPr lang="en-US" baseline="-25000" dirty="0" smtClean="0"/>
              <a:t>4</a:t>
            </a:r>
            <a:r>
              <a:rPr lang="en-US" dirty="0" smtClean="0"/>
              <a:t> will be </a:t>
            </a:r>
            <a:r>
              <a:rPr lang="en-US" dirty="0" smtClean="0">
                <a:solidFill>
                  <a:srgbClr val="C00000"/>
                </a:solidFill>
              </a:rPr>
              <a:t>Normal </a:t>
            </a:r>
            <a:r>
              <a:rPr lang="en-US" dirty="0" err="1" smtClean="0">
                <a:solidFill>
                  <a:srgbClr val="C00000"/>
                </a:solidFill>
              </a:rPr>
              <a:t>Spinel</a:t>
            </a:r>
            <a:endParaRPr lang="en-US" baseline="-25000" dirty="0" smtClean="0">
              <a:solidFill>
                <a:srgbClr val="C00000"/>
              </a:solidFill>
            </a:endParaRPr>
          </a:p>
        </p:txBody>
      </p:sp>
      <p:sp>
        <p:nvSpPr>
          <p:cNvPr id="4" name="TextBox 3"/>
          <p:cNvSpPr txBox="1"/>
          <p:nvPr/>
        </p:nvSpPr>
        <p:spPr>
          <a:xfrm>
            <a:off x="5029200" y="2971800"/>
            <a:ext cx="3200400" cy="3508653"/>
          </a:xfrm>
          <a:prstGeom prst="rect">
            <a:avLst/>
          </a:prstGeom>
          <a:noFill/>
        </p:spPr>
        <p:txBody>
          <a:bodyPr wrap="square" rtlCol="0">
            <a:spAutoFit/>
          </a:bodyPr>
          <a:lstStyle/>
          <a:p>
            <a:r>
              <a:rPr lang="en-US" dirty="0" smtClean="0"/>
              <a:t>Fe</a:t>
            </a:r>
            <a:r>
              <a:rPr lang="en-US" baseline="-25000" dirty="0" smtClean="0"/>
              <a:t>3</a:t>
            </a:r>
            <a:r>
              <a:rPr lang="en-US" dirty="0" smtClean="0"/>
              <a:t>O</a:t>
            </a:r>
            <a:r>
              <a:rPr lang="en-US" baseline="-25000" dirty="0" smtClean="0"/>
              <a:t>4</a:t>
            </a:r>
            <a:r>
              <a:rPr lang="en-US" dirty="0" smtClean="0"/>
              <a:t> = </a:t>
            </a:r>
            <a:r>
              <a:rPr lang="en-US" dirty="0" smtClean="0">
                <a:solidFill>
                  <a:srgbClr val="FF0000"/>
                </a:solidFill>
              </a:rPr>
              <a:t>Fe</a:t>
            </a:r>
            <a:r>
              <a:rPr lang="en-US" baseline="30000" dirty="0" smtClean="0">
                <a:solidFill>
                  <a:srgbClr val="FF0000"/>
                </a:solidFill>
              </a:rPr>
              <a:t>II</a:t>
            </a:r>
            <a:r>
              <a:rPr lang="en-US" dirty="0" smtClean="0">
                <a:solidFill>
                  <a:srgbClr val="0070C0"/>
                </a:solidFill>
              </a:rPr>
              <a:t>Fe</a:t>
            </a:r>
            <a:r>
              <a:rPr lang="en-US" baseline="30000" dirty="0" smtClean="0">
                <a:solidFill>
                  <a:srgbClr val="0070C0"/>
                </a:solidFill>
              </a:rPr>
              <a:t>III</a:t>
            </a:r>
            <a:r>
              <a:rPr lang="en-US" baseline="-25000" dirty="0" smtClean="0"/>
              <a:t>2</a:t>
            </a:r>
            <a:r>
              <a:rPr lang="en-US" dirty="0" smtClean="0"/>
              <a:t>O</a:t>
            </a:r>
            <a:r>
              <a:rPr lang="en-US" baseline="-25000" dirty="0" smtClean="0"/>
              <a:t>4</a:t>
            </a:r>
          </a:p>
          <a:p>
            <a:endParaRPr lang="en-US" baseline="-25000" dirty="0" smtClean="0"/>
          </a:p>
          <a:p>
            <a:pPr lvl="0"/>
            <a:r>
              <a:rPr lang="en-US" dirty="0" smtClean="0"/>
              <a:t>Fe</a:t>
            </a:r>
            <a:r>
              <a:rPr lang="en-US" baseline="30000" dirty="0" smtClean="0"/>
              <a:t>2+</a:t>
            </a:r>
            <a:r>
              <a:rPr lang="en-US" dirty="0" smtClean="0"/>
              <a:t> = d</a:t>
            </a:r>
            <a:r>
              <a:rPr lang="en-US" baseline="30000" dirty="0" smtClean="0"/>
              <a:t>6 </a:t>
            </a:r>
            <a:r>
              <a:rPr lang="en-US" dirty="0" smtClean="0"/>
              <a:t>HS : CFSE =</a:t>
            </a:r>
            <a:r>
              <a:rPr lang="en-US" dirty="0" smtClean="0">
                <a:latin typeface="Arial" charset="0"/>
              </a:rPr>
              <a:t>-0.4 </a:t>
            </a:r>
            <a:r>
              <a:rPr lang="en-US" dirty="0" smtClean="0">
                <a:latin typeface="Arial" charset="0"/>
                <a:sym typeface="Symbol" pitchFamily="18" charset="2"/>
              </a:rPr>
              <a:t></a:t>
            </a:r>
            <a:r>
              <a:rPr lang="en-US" baseline="-25000" dirty="0" smtClean="0">
                <a:latin typeface="Arial" charset="0"/>
                <a:sym typeface="Symbol" pitchFamily="18" charset="2"/>
              </a:rPr>
              <a:t>o</a:t>
            </a:r>
            <a:endParaRPr lang="en-US" dirty="0" smtClean="0"/>
          </a:p>
          <a:p>
            <a:pPr lvl="0"/>
            <a:r>
              <a:rPr lang="en-US" dirty="0" smtClean="0"/>
              <a:t>Fe</a:t>
            </a:r>
            <a:r>
              <a:rPr lang="en-US" baseline="30000" dirty="0" smtClean="0"/>
              <a:t>3+</a:t>
            </a:r>
            <a:r>
              <a:rPr lang="en-US" dirty="0" smtClean="0"/>
              <a:t> = d</a:t>
            </a:r>
            <a:r>
              <a:rPr lang="en-US" baseline="30000" dirty="0" smtClean="0"/>
              <a:t>5</a:t>
            </a:r>
            <a:r>
              <a:rPr lang="en-US" dirty="0" smtClean="0"/>
              <a:t>  HS: CFSE = 0</a:t>
            </a:r>
            <a:endParaRPr lang="en-IN" baseline="-25000" dirty="0" smtClean="0">
              <a:latin typeface="Arial" charset="0"/>
              <a:sym typeface="Symbol" pitchFamily="18" charset="2"/>
            </a:endParaRPr>
          </a:p>
          <a:p>
            <a:endParaRPr lang="en-US" baseline="30000" dirty="0" smtClean="0"/>
          </a:p>
          <a:p>
            <a:r>
              <a:rPr lang="en-US" dirty="0" smtClean="0"/>
              <a:t>Fe</a:t>
            </a:r>
            <a:r>
              <a:rPr lang="en-US" baseline="30000" dirty="0" smtClean="0"/>
              <a:t>2+ </a:t>
            </a:r>
            <a:r>
              <a:rPr lang="en-US" dirty="0" smtClean="0"/>
              <a:t>by exchanging positions with Fe</a:t>
            </a:r>
            <a:r>
              <a:rPr lang="en-US" baseline="30000" dirty="0" smtClean="0"/>
              <a:t>3+ </a:t>
            </a:r>
            <a:r>
              <a:rPr lang="en-US" dirty="0" smtClean="0"/>
              <a:t> to an octahedral hole is  going to gain  extra crystal field stabilization energy. While Fe</a:t>
            </a:r>
            <a:r>
              <a:rPr lang="en-US" baseline="30000" dirty="0" smtClean="0"/>
              <a:t>3+ </a:t>
            </a:r>
            <a:r>
              <a:rPr lang="en-US" dirty="0" smtClean="0"/>
              <a:t>by being in the octahedral hole will not have any  CFSE.</a:t>
            </a:r>
          </a:p>
          <a:p>
            <a:r>
              <a:rPr lang="en-US" dirty="0" smtClean="0"/>
              <a:t>Therefore Fe</a:t>
            </a:r>
            <a:r>
              <a:rPr lang="en-US" baseline="-25000" dirty="0" smtClean="0"/>
              <a:t>3</a:t>
            </a:r>
            <a:r>
              <a:rPr lang="en-US" dirty="0" smtClean="0"/>
              <a:t>O</a:t>
            </a:r>
            <a:r>
              <a:rPr lang="en-US" baseline="-25000" dirty="0" smtClean="0"/>
              <a:t>4</a:t>
            </a:r>
            <a:r>
              <a:rPr lang="en-US" dirty="0" smtClean="0"/>
              <a:t> will be </a:t>
            </a:r>
            <a:r>
              <a:rPr lang="en-US" dirty="0" smtClean="0">
                <a:solidFill>
                  <a:srgbClr val="0070C0"/>
                </a:solidFill>
              </a:rPr>
              <a:t>Inverse </a:t>
            </a:r>
            <a:r>
              <a:rPr lang="en-US" dirty="0" err="1" smtClean="0">
                <a:solidFill>
                  <a:srgbClr val="0070C0"/>
                </a:solidFill>
              </a:rPr>
              <a:t>Spinel</a:t>
            </a:r>
            <a:endParaRPr lang="en-US" baseline="-25000" dirty="0" smtClean="0">
              <a:solidFill>
                <a:srgbClr val="0070C0"/>
              </a:solidFill>
            </a:endParaRPr>
          </a:p>
        </p:txBody>
      </p:sp>
    </p:spTree>
    <p:extLst>
      <p:ext uri="{BB962C8B-B14F-4D97-AF65-F5344CB8AC3E}">
        <p14:creationId xmlns:p14="http://schemas.microsoft.com/office/powerpoint/2010/main" val="6554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B599963B-E1CE-40FC-9AD3-D91C6B278E0C}" type="slidenum">
              <a:rPr lang="en-US"/>
              <a:pPr/>
              <a:t>33</a:t>
            </a:fld>
            <a:endParaRPr lang="en-US"/>
          </a:p>
        </p:txBody>
      </p:sp>
      <p:pic>
        <p:nvPicPr>
          <p:cNvPr id="31746" name="Picture 2"/>
          <p:cNvPicPr>
            <a:picLocks noChangeAspect="1" noChangeArrowheads="1"/>
          </p:cNvPicPr>
          <p:nvPr/>
        </p:nvPicPr>
        <p:blipFill>
          <a:blip r:embed="rId3" cstate="print"/>
          <a:srcRect/>
          <a:stretch>
            <a:fillRect/>
          </a:stretch>
        </p:blipFill>
        <p:spPr bwMode="auto">
          <a:xfrm>
            <a:off x="304800" y="2667000"/>
            <a:ext cx="5685009" cy="3395663"/>
          </a:xfrm>
          <a:prstGeom prst="rect">
            <a:avLst/>
          </a:prstGeom>
          <a:noFill/>
        </p:spPr>
      </p:pic>
      <p:sp>
        <p:nvSpPr>
          <p:cNvPr id="31747" name="Rectangle 3"/>
          <p:cNvSpPr>
            <a:spLocks noChangeArrowheads="1"/>
          </p:cNvSpPr>
          <p:nvPr/>
        </p:nvSpPr>
        <p:spPr bwMode="auto">
          <a:xfrm>
            <a:off x="990601" y="228601"/>
            <a:ext cx="5943600" cy="369332"/>
          </a:xfrm>
          <a:prstGeom prst="rect">
            <a:avLst/>
          </a:prstGeom>
          <a:solidFill>
            <a:srgbClr val="FFFF00"/>
          </a:solidFill>
          <a:ln w="9525">
            <a:noFill/>
            <a:miter lim="800000"/>
            <a:headEnd/>
            <a:tailEnd/>
          </a:ln>
          <a:effectLst/>
        </p:spPr>
        <p:txBody>
          <a:bodyPr wrap="square">
            <a:spAutoFit/>
          </a:bodyPr>
          <a:lstStyle/>
          <a:p>
            <a:pPr algn="ctr"/>
            <a:r>
              <a:rPr lang="en-US" dirty="0" smtClean="0"/>
              <a:t>Magnetic properties of transition metal complexes </a:t>
            </a:r>
            <a:endParaRPr lang="en-US" dirty="0"/>
          </a:p>
        </p:txBody>
      </p:sp>
      <p:sp>
        <p:nvSpPr>
          <p:cNvPr id="31748" name="Rectangle 4"/>
          <p:cNvSpPr>
            <a:spLocks noChangeArrowheads="1"/>
          </p:cNvSpPr>
          <p:nvPr/>
        </p:nvSpPr>
        <p:spPr bwMode="auto">
          <a:xfrm>
            <a:off x="381000" y="2133600"/>
            <a:ext cx="1801813" cy="517525"/>
          </a:xfrm>
          <a:prstGeom prst="rect">
            <a:avLst/>
          </a:prstGeom>
          <a:noFill/>
          <a:ln w="9525">
            <a:noFill/>
            <a:miter lim="800000"/>
            <a:headEnd/>
            <a:tailEnd/>
          </a:ln>
          <a:effectLst/>
        </p:spPr>
        <p:txBody>
          <a:bodyPr wrap="none">
            <a:spAutoFit/>
          </a:bodyPr>
          <a:lstStyle/>
          <a:p>
            <a:r>
              <a:rPr lang="en-US" dirty="0"/>
              <a:t>Magnet off</a:t>
            </a:r>
          </a:p>
        </p:txBody>
      </p:sp>
      <p:sp>
        <p:nvSpPr>
          <p:cNvPr id="31749" name="Rectangle 5"/>
          <p:cNvSpPr>
            <a:spLocks noChangeArrowheads="1"/>
          </p:cNvSpPr>
          <p:nvPr/>
        </p:nvSpPr>
        <p:spPr bwMode="auto">
          <a:xfrm>
            <a:off x="3505200" y="1676400"/>
            <a:ext cx="2068513" cy="942975"/>
          </a:xfrm>
          <a:prstGeom prst="rect">
            <a:avLst/>
          </a:prstGeom>
          <a:noFill/>
          <a:ln w="9525">
            <a:noFill/>
            <a:miter lim="800000"/>
            <a:headEnd/>
            <a:tailEnd/>
          </a:ln>
          <a:effectLst/>
        </p:spPr>
        <p:txBody>
          <a:bodyPr wrap="none">
            <a:spAutoFit/>
          </a:bodyPr>
          <a:lstStyle/>
          <a:p>
            <a:r>
              <a:rPr lang="en-US" dirty="0"/>
              <a:t>Magnet on:</a:t>
            </a:r>
          </a:p>
          <a:p>
            <a:r>
              <a:rPr lang="en-US" dirty="0"/>
              <a:t>Paramagnetic</a:t>
            </a:r>
          </a:p>
        </p:txBody>
      </p:sp>
      <p:sp>
        <p:nvSpPr>
          <p:cNvPr id="31750" name="Rectangle 6"/>
          <p:cNvSpPr>
            <a:spLocks noChangeArrowheads="1"/>
          </p:cNvSpPr>
          <p:nvPr/>
        </p:nvSpPr>
        <p:spPr bwMode="auto">
          <a:xfrm>
            <a:off x="381000" y="5105400"/>
            <a:ext cx="1490663" cy="646331"/>
          </a:xfrm>
          <a:prstGeom prst="rect">
            <a:avLst/>
          </a:prstGeom>
          <a:noFill/>
          <a:ln w="9525">
            <a:noFill/>
            <a:miter lim="800000"/>
            <a:headEnd/>
            <a:tailEnd/>
          </a:ln>
          <a:effectLst/>
        </p:spPr>
        <p:txBody>
          <a:bodyPr wrap="square">
            <a:spAutoFit/>
          </a:bodyPr>
          <a:lstStyle/>
          <a:p>
            <a:r>
              <a:rPr lang="en-US" dirty="0"/>
              <a:t>Magnet on:</a:t>
            </a:r>
          </a:p>
          <a:p>
            <a:r>
              <a:rPr lang="en-US" dirty="0"/>
              <a:t>diamagnetic</a:t>
            </a:r>
          </a:p>
        </p:txBody>
      </p:sp>
      <p:pic>
        <p:nvPicPr>
          <p:cNvPr id="8" name="Picture 2" descr="box0701c"/>
          <p:cNvPicPr>
            <a:picLocks noChangeAspect="1" noChangeArrowheads="1"/>
          </p:cNvPicPr>
          <p:nvPr/>
        </p:nvPicPr>
        <p:blipFill>
          <a:blip r:embed="rId4" cstate="print"/>
          <a:srcRect/>
          <a:stretch>
            <a:fillRect/>
          </a:stretch>
        </p:blipFill>
        <p:spPr bwMode="auto">
          <a:xfrm>
            <a:off x="6293186" y="990600"/>
            <a:ext cx="2569827" cy="3581400"/>
          </a:xfrm>
          <a:prstGeom prst="rect">
            <a:avLst/>
          </a:prstGeom>
          <a:noFill/>
          <a:ln w="9525">
            <a:solidFill>
              <a:schemeClr val="tx2"/>
            </a:solidFill>
            <a:miter lim="800000"/>
            <a:headEnd/>
            <a:tailEnd/>
          </a:ln>
        </p:spPr>
      </p:pic>
      <p:sp>
        <p:nvSpPr>
          <p:cNvPr id="10" name="Text Box 3"/>
          <p:cNvSpPr txBox="1">
            <a:spLocks noChangeArrowheads="1"/>
          </p:cNvSpPr>
          <p:nvPr/>
        </p:nvSpPr>
        <p:spPr bwMode="auto">
          <a:xfrm>
            <a:off x="5410200" y="5105400"/>
            <a:ext cx="3505200" cy="646331"/>
          </a:xfrm>
          <a:prstGeom prst="rect">
            <a:avLst/>
          </a:prstGeom>
          <a:solidFill>
            <a:srgbClr val="66FF99"/>
          </a:solidFill>
          <a:ln w="9525">
            <a:solidFill>
              <a:schemeClr val="tx2"/>
            </a:solidFill>
            <a:miter lim="800000"/>
            <a:headEnd/>
            <a:tailEnd/>
          </a:ln>
          <a:effectLst/>
        </p:spPr>
        <p:txBody>
          <a:bodyPr>
            <a:spAutoFit/>
          </a:bodyPr>
          <a:lstStyle/>
          <a:p>
            <a:pPr eaLnBrk="0" hangingPunct="0"/>
            <a:r>
              <a:rPr lang="en-US" b="1" dirty="0" err="1">
                <a:solidFill>
                  <a:schemeClr val="accent2"/>
                </a:solidFill>
                <a:latin typeface="Comic Sans MS" pitchFamily="66" charset="0"/>
              </a:rPr>
              <a:t>Gouy</a:t>
            </a:r>
            <a:r>
              <a:rPr lang="en-US" b="1" dirty="0">
                <a:solidFill>
                  <a:schemeClr val="accent2"/>
                </a:solidFill>
                <a:latin typeface="Comic Sans MS" pitchFamily="66" charset="0"/>
              </a:rPr>
              <a:t> balance to measure the magnetic </a:t>
            </a:r>
            <a:r>
              <a:rPr lang="en-US" b="1" dirty="0" smtClean="0">
                <a:solidFill>
                  <a:schemeClr val="accent2"/>
                </a:solidFill>
                <a:latin typeface="Comic Sans MS" pitchFamily="66" charset="0"/>
              </a:rPr>
              <a:t>susceptibilities</a:t>
            </a:r>
          </a:p>
        </p:txBody>
      </p:sp>
    </p:spTree>
    <p:extLst>
      <p:ext uri="{BB962C8B-B14F-4D97-AF65-F5344CB8AC3E}">
        <p14:creationId xmlns:p14="http://schemas.microsoft.com/office/powerpoint/2010/main" val="239357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p:bldP spid="31750" grpId="0"/>
      <p:bldP spid="1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447800" y="228600"/>
            <a:ext cx="6059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fontAlgn="base" hangingPunct="0">
              <a:spcBef>
                <a:spcPct val="0"/>
              </a:spcBef>
              <a:spcAft>
                <a:spcPct val="0"/>
              </a:spcAft>
            </a:pPr>
            <a:r>
              <a:rPr lang="en-US" sz="2800" b="1" i="1" dirty="0" smtClean="0">
                <a:solidFill>
                  <a:srgbClr val="333399"/>
                </a:solidFill>
              </a:rPr>
              <a:t>Magnetic properties of metal complexes</a:t>
            </a:r>
          </a:p>
        </p:txBody>
      </p:sp>
      <p:sp>
        <p:nvSpPr>
          <p:cNvPr id="2052" name="Text Box 3"/>
          <p:cNvSpPr txBox="1">
            <a:spLocks noChangeArrowheads="1"/>
          </p:cNvSpPr>
          <p:nvPr/>
        </p:nvSpPr>
        <p:spPr bwMode="auto">
          <a:xfrm>
            <a:off x="228600" y="914400"/>
            <a:ext cx="5791200" cy="52629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just" eaLnBrk="0" fontAlgn="base" hangingPunct="0">
              <a:spcBef>
                <a:spcPct val="0"/>
              </a:spcBef>
              <a:spcAft>
                <a:spcPct val="0"/>
              </a:spcAft>
            </a:pPr>
            <a:r>
              <a:rPr lang="en-IN" sz="1800" b="1" dirty="0" smtClean="0"/>
              <a:t>Magnetism is caused by moving charged electrical particles (Faraday, 1830s).  These particles can be the current of electrons through an electric wire, or the movement of charged particles (protons and electrons) within an atom.  These charged particles move much like planets in a solar system:</a:t>
            </a:r>
          </a:p>
          <a:p>
            <a:pPr lvl="1" algn="just"/>
            <a:r>
              <a:rPr lang="en-IN" sz="1800" b="1" i="1" dirty="0" smtClean="0">
                <a:solidFill>
                  <a:srgbClr val="FF0000"/>
                </a:solidFill>
              </a:rPr>
              <a:t>nucleus spin</a:t>
            </a:r>
            <a:r>
              <a:rPr lang="en-IN" sz="1800" dirty="0" smtClean="0"/>
              <a:t> around its own axis, causing a </a:t>
            </a:r>
            <a:r>
              <a:rPr lang="en-IN" sz="1800" b="1" dirty="0" smtClean="0">
                <a:solidFill>
                  <a:srgbClr val="FF0000"/>
                </a:solidFill>
              </a:rPr>
              <a:t>very weak </a:t>
            </a:r>
            <a:r>
              <a:rPr lang="en-IN" sz="1800" dirty="0" smtClean="0"/>
              <a:t>magnetic field.</a:t>
            </a:r>
          </a:p>
          <a:p>
            <a:pPr lvl="1" algn="just"/>
            <a:r>
              <a:rPr lang="en-IN" sz="1800" i="1" dirty="0" smtClean="0">
                <a:solidFill>
                  <a:srgbClr val="FF0000"/>
                </a:solidFill>
              </a:rPr>
              <a:t>electrons orbit</a:t>
            </a:r>
            <a:r>
              <a:rPr lang="en-IN" sz="1800" dirty="0" smtClean="0"/>
              <a:t> around the nucleus, causing a </a:t>
            </a:r>
            <a:r>
              <a:rPr lang="en-IN" sz="1800" b="1" dirty="0" smtClean="0">
                <a:solidFill>
                  <a:srgbClr val="FF0000"/>
                </a:solidFill>
              </a:rPr>
              <a:t>weak</a:t>
            </a:r>
            <a:r>
              <a:rPr lang="en-IN" sz="1800" dirty="0" smtClean="0"/>
              <a:t> magnetic field.</a:t>
            </a:r>
          </a:p>
          <a:p>
            <a:pPr lvl="1" algn="just"/>
            <a:r>
              <a:rPr lang="en-IN" sz="1800" i="1" dirty="0" smtClean="0">
                <a:solidFill>
                  <a:srgbClr val="FF0000"/>
                </a:solidFill>
              </a:rPr>
              <a:t>electrons spin</a:t>
            </a:r>
            <a:r>
              <a:rPr lang="en-IN" sz="1800" dirty="0" smtClean="0"/>
              <a:t> around their own axis, causing a </a:t>
            </a:r>
            <a:r>
              <a:rPr lang="en-IN" sz="1800" b="1" dirty="0" smtClean="0">
                <a:solidFill>
                  <a:srgbClr val="FF0000"/>
                </a:solidFill>
              </a:rPr>
              <a:t>significant  </a:t>
            </a:r>
            <a:r>
              <a:rPr lang="en-IN" sz="1800" dirty="0" smtClean="0"/>
              <a:t>magnetic field .</a:t>
            </a:r>
          </a:p>
          <a:p>
            <a:pPr algn="just"/>
            <a:r>
              <a:rPr lang="en-IN" sz="1800" b="1" dirty="0" smtClean="0">
                <a:solidFill>
                  <a:srgbClr val="0070C0"/>
                </a:solidFill>
              </a:rPr>
              <a:t>Spinning electrons generate the bulk of the magnetism in an atom.</a:t>
            </a:r>
          </a:p>
          <a:p>
            <a:pPr lvl="1" algn="just"/>
            <a:r>
              <a:rPr lang="en-IN" sz="1800" dirty="0" smtClean="0"/>
              <a:t>Within each orbit, electrons with opposite spins pair together, resulting in no net magnetic field. Therefore </a:t>
            </a:r>
            <a:r>
              <a:rPr lang="en-IN" sz="1800" b="1" dirty="0" smtClean="0">
                <a:solidFill>
                  <a:srgbClr val="0070C0"/>
                </a:solidFill>
              </a:rPr>
              <a:t>only unpaired electrons </a:t>
            </a:r>
            <a:r>
              <a:rPr lang="en-IN" sz="1800" dirty="0" smtClean="0"/>
              <a:t>lead to magnetic moment</a:t>
            </a:r>
          </a:p>
          <a:p>
            <a:pPr algn="ctr" eaLnBrk="0" fontAlgn="base" hangingPunct="0">
              <a:spcBef>
                <a:spcPct val="0"/>
              </a:spcBef>
              <a:spcAft>
                <a:spcPct val="0"/>
              </a:spcAft>
            </a:pPr>
            <a:endParaRPr lang="en-US" sz="1200" b="1" dirty="0" smtClean="0">
              <a:solidFill>
                <a:srgbClr val="000000"/>
              </a:solidFill>
            </a:endParaRPr>
          </a:p>
        </p:txBody>
      </p:sp>
      <p:graphicFrame>
        <p:nvGraphicFramePr>
          <p:cNvPr id="2050" name="Object 6"/>
          <p:cNvGraphicFramePr>
            <a:graphicFrameLocks noChangeAspect="1"/>
          </p:cNvGraphicFramePr>
          <p:nvPr>
            <p:extLst/>
          </p:nvPr>
        </p:nvGraphicFramePr>
        <p:xfrm>
          <a:off x="5791200" y="5982196"/>
          <a:ext cx="3209904" cy="875804"/>
        </p:xfrm>
        <a:graphic>
          <a:graphicData uri="http://schemas.openxmlformats.org/presentationml/2006/ole">
            <mc:AlternateContent xmlns:mc="http://schemas.openxmlformats.org/markup-compatibility/2006">
              <mc:Choice xmlns:v="urn:schemas-microsoft-com:vml" Requires="v">
                <p:oleObj spid="_x0000_s3078" name="Equation" r:id="rId4" imgW="939392" imgH="253890" progId="Equation.3">
                  <p:embed/>
                </p:oleObj>
              </mc:Choice>
              <mc:Fallback>
                <p:oleObj name="Equation" r:id="rId4" imgW="939392"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982196"/>
                        <a:ext cx="3209904" cy="8758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electron-orbiting3.png"/>
          <p:cNvPicPr>
            <a:picLocks noChangeAspect="1"/>
          </p:cNvPicPr>
          <p:nvPr/>
        </p:nvPicPr>
        <p:blipFill>
          <a:blip r:embed="rId6" cstate="print"/>
          <a:stretch>
            <a:fillRect/>
          </a:stretch>
        </p:blipFill>
        <p:spPr>
          <a:xfrm>
            <a:off x="6553200" y="1981200"/>
            <a:ext cx="2007685" cy="1810966"/>
          </a:xfrm>
          <a:prstGeom prst="rect">
            <a:avLst/>
          </a:prstGeom>
        </p:spPr>
      </p:pic>
      <p:sp>
        <p:nvSpPr>
          <p:cNvPr id="6" name="TextBox 5"/>
          <p:cNvSpPr txBox="1"/>
          <p:nvPr/>
        </p:nvSpPr>
        <p:spPr>
          <a:xfrm>
            <a:off x="2667000" y="6248400"/>
            <a:ext cx="2895600" cy="369332"/>
          </a:xfrm>
          <a:prstGeom prst="rect">
            <a:avLst/>
          </a:prstGeom>
          <a:noFill/>
        </p:spPr>
        <p:txBody>
          <a:bodyPr wrap="square" rtlCol="0">
            <a:spAutoFit/>
          </a:bodyPr>
          <a:lstStyle/>
          <a:p>
            <a:r>
              <a:rPr lang="en-US" dirty="0" smtClean="0"/>
              <a:t>The </a:t>
            </a:r>
            <a:r>
              <a:rPr lang="en-US" b="1" dirty="0" smtClean="0">
                <a:solidFill>
                  <a:srgbClr val="0070C0"/>
                </a:solidFill>
              </a:rPr>
              <a:t>spin-only</a:t>
            </a:r>
            <a:r>
              <a:rPr lang="en-US" dirty="0" smtClean="0"/>
              <a:t> formula  (</a:t>
            </a:r>
            <a:r>
              <a:rPr lang="el-GR" dirty="0" smtClean="0">
                <a:latin typeface="Times New Roman" pitchFamily="18" charset="0"/>
                <a:cs typeface="Times New Roman" pitchFamily="18" charset="0"/>
              </a:rPr>
              <a:t>μ</a:t>
            </a:r>
            <a:r>
              <a:rPr lang="en-US" baseline="-25000" dirty="0" smtClean="0"/>
              <a:t>s</a:t>
            </a:r>
            <a:r>
              <a:rPr lang="en-US" dirty="0" smtClean="0"/>
              <a:t>) </a:t>
            </a:r>
            <a:endParaRPr lang="en-IN" dirty="0"/>
          </a:p>
        </p:txBody>
      </p:sp>
    </p:spTree>
    <p:extLst>
      <p:ext uri="{BB962C8B-B14F-4D97-AF65-F5344CB8AC3E}">
        <p14:creationId xmlns:p14="http://schemas.microsoft.com/office/powerpoint/2010/main" val="2887059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838200"/>
            <a:ext cx="8229600" cy="6019800"/>
          </a:xfrm>
        </p:spPr>
        <p:txBody>
          <a:bodyPr/>
          <a:lstStyle/>
          <a:p>
            <a:pPr>
              <a:lnSpc>
                <a:spcPct val="90000"/>
              </a:lnSpc>
              <a:buFontTx/>
              <a:buNone/>
            </a:pPr>
            <a:r>
              <a:rPr lang="en-US" sz="2400" dirty="0"/>
              <a:t>	</a:t>
            </a:r>
            <a:r>
              <a:rPr lang="en-US" sz="2000" dirty="0"/>
              <a:t>The </a:t>
            </a:r>
            <a:r>
              <a:rPr lang="en-US" sz="2000" b="1" dirty="0">
                <a:solidFill>
                  <a:srgbClr val="0070C0"/>
                </a:solidFill>
              </a:rPr>
              <a:t>spin-only</a:t>
            </a:r>
            <a:r>
              <a:rPr lang="en-US" sz="2000" dirty="0"/>
              <a:t> formula </a:t>
            </a:r>
            <a:r>
              <a:rPr lang="en-US" sz="2000" dirty="0" smtClean="0"/>
              <a:t> (</a:t>
            </a:r>
            <a:r>
              <a:rPr lang="el-GR" sz="2000" dirty="0" smtClean="0">
                <a:latin typeface="Times New Roman" pitchFamily="18" charset="0"/>
                <a:cs typeface="Times New Roman" pitchFamily="18" charset="0"/>
              </a:rPr>
              <a:t>μ</a:t>
            </a:r>
            <a:r>
              <a:rPr lang="en-US" sz="2000" baseline="-25000" dirty="0" smtClean="0"/>
              <a:t>s</a:t>
            </a:r>
            <a:r>
              <a:rPr lang="en-US" sz="2000" dirty="0" smtClean="0"/>
              <a:t>) applies </a:t>
            </a:r>
            <a:r>
              <a:rPr lang="en-US" sz="2000" dirty="0"/>
              <a:t>reasonably well to metal ions from the first row of transition metals: (</a:t>
            </a:r>
            <a:r>
              <a:rPr lang="en-US" sz="2000" dirty="0" smtClean="0"/>
              <a:t>units </a:t>
            </a:r>
            <a:r>
              <a:rPr lang="en-US" sz="2000" dirty="0"/>
              <a:t>= </a:t>
            </a:r>
            <a:r>
              <a:rPr lang="el-GR" sz="2000" dirty="0">
                <a:latin typeface="Times New Roman" pitchFamily="18" charset="0"/>
                <a:cs typeface="Times New Roman" pitchFamily="18" charset="0"/>
              </a:rPr>
              <a:t>μ</a:t>
            </a:r>
            <a:r>
              <a:rPr lang="en-US" sz="2000" baseline="-25000" dirty="0"/>
              <a:t>B,</a:t>
            </a:r>
            <a:r>
              <a:rPr lang="en-US" sz="2000" dirty="0"/>
              <a:t>, Bohr-</a:t>
            </a:r>
            <a:r>
              <a:rPr lang="en-US" sz="2000" dirty="0" err="1"/>
              <a:t>magnetons</a:t>
            </a:r>
            <a:r>
              <a:rPr lang="en-US" sz="2000" dirty="0"/>
              <a:t>)</a:t>
            </a:r>
          </a:p>
          <a:p>
            <a:pPr>
              <a:lnSpc>
                <a:spcPct val="90000"/>
              </a:lnSpc>
              <a:buFontTx/>
              <a:buNone/>
            </a:pPr>
            <a:endParaRPr lang="en-US" sz="2000" dirty="0"/>
          </a:p>
          <a:p>
            <a:pPr>
              <a:lnSpc>
                <a:spcPct val="90000"/>
              </a:lnSpc>
              <a:buFontTx/>
              <a:buNone/>
            </a:pPr>
            <a:r>
              <a:rPr lang="en-US" sz="2400" dirty="0"/>
              <a:t>	Metal ion	</a:t>
            </a:r>
            <a:r>
              <a:rPr lang="en-US" sz="2400" dirty="0" err="1"/>
              <a:t>d</a:t>
            </a:r>
            <a:r>
              <a:rPr lang="en-US" sz="2400" baseline="30000" dirty="0" err="1"/>
              <a:t>n</a:t>
            </a:r>
            <a:r>
              <a:rPr lang="en-US" sz="2400" dirty="0"/>
              <a:t> </a:t>
            </a:r>
            <a:r>
              <a:rPr lang="en-US" sz="2000" dirty="0"/>
              <a:t>configuration</a:t>
            </a:r>
            <a:r>
              <a:rPr lang="en-US" sz="2400" dirty="0"/>
              <a:t>     </a:t>
            </a:r>
            <a:r>
              <a:rPr lang="el-GR" sz="2400" dirty="0" smtClean="0">
                <a:latin typeface="Times New Roman" pitchFamily="18" charset="0"/>
                <a:cs typeface="Times New Roman" pitchFamily="18" charset="0"/>
              </a:rPr>
              <a:t>μ</a:t>
            </a:r>
            <a:r>
              <a:rPr lang="en-US" sz="2400" baseline="-25000" dirty="0" smtClean="0"/>
              <a:t>s</a:t>
            </a:r>
            <a:r>
              <a:rPr lang="en-US" sz="2400" dirty="0" smtClean="0"/>
              <a:t>(</a:t>
            </a:r>
            <a:r>
              <a:rPr lang="en-US" sz="2000" dirty="0" smtClean="0"/>
              <a:t>calculated</a:t>
            </a:r>
            <a:r>
              <a:rPr lang="en-US" sz="2400" dirty="0" smtClean="0"/>
              <a:t>)    	</a:t>
            </a:r>
            <a:r>
              <a:rPr lang="el-GR" sz="2400" dirty="0" smtClean="0">
                <a:latin typeface="Times New Roman" pitchFamily="18" charset="0"/>
                <a:cs typeface="Times New Roman" pitchFamily="18" charset="0"/>
              </a:rPr>
              <a:t>μ</a:t>
            </a:r>
            <a:r>
              <a:rPr lang="en-US" sz="2400" baseline="-25000" dirty="0" err="1"/>
              <a:t>eff</a:t>
            </a:r>
            <a:r>
              <a:rPr lang="en-US" sz="2400" dirty="0"/>
              <a:t> (</a:t>
            </a:r>
            <a:r>
              <a:rPr lang="en-US" sz="2000" dirty="0"/>
              <a:t>observed</a:t>
            </a:r>
            <a:r>
              <a:rPr lang="en-US" sz="2400" dirty="0"/>
              <a:t>)</a:t>
            </a:r>
          </a:p>
          <a:p>
            <a:pPr>
              <a:lnSpc>
                <a:spcPct val="90000"/>
              </a:lnSpc>
              <a:buFontTx/>
              <a:buNone/>
            </a:pPr>
            <a:r>
              <a:rPr lang="en-US" sz="2400" dirty="0"/>
              <a:t>	Ca</a:t>
            </a:r>
            <a:r>
              <a:rPr lang="en-US" sz="2400" baseline="30000" dirty="0"/>
              <a:t>2+</a:t>
            </a:r>
            <a:r>
              <a:rPr lang="en-US" sz="2400" dirty="0"/>
              <a:t>, Sc</a:t>
            </a:r>
            <a:r>
              <a:rPr lang="en-US" sz="2400" baseline="30000" dirty="0"/>
              <a:t>3+</a:t>
            </a:r>
            <a:r>
              <a:rPr lang="en-US" sz="2400" dirty="0"/>
              <a:t>      	d</a:t>
            </a:r>
            <a:r>
              <a:rPr lang="en-US" sz="2400" baseline="30000" dirty="0"/>
              <a:t>0		</a:t>
            </a:r>
            <a:r>
              <a:rPr lang="en-US" sz="2400" dirty="0"/>
              <a:t>0		0</a:t>
            </a:r>
          </a:p>
          <a:p>
            <a:pPr>
              <a:lnSpc>
                <a:spcPct val="90000"/>
              </a:lnSpc>
              <a:buFontTx/>
              <a:buNone/>
            </a:pPr>
            <a:r>
              <a:rPr lang="en-US" sz="2400" dirty="0"/>
              <a:t>	Ti</a:t>
            </a:r>
            <a:r>
              <a:rPr lang="en-US" sz="2400" baseline="30000" dirty="0"/>
              <a:t>3+</a:t>
            </a:r>
            <a:r>
              <a:rPr lang="en-US" sz="2400" dirty="0"/>
              <a:t>			d</a:t>
            </a:r>
            <a:r>
              <a:rPr lang="en-US" sz="2400" baseline="30000" dirty="0"/>
              <a:t>1</a:t>
            </a:r>
            <a:r>
              <a:rPr lang="en-US" sz="2400" dirty="0"/>
              <a:t>		1.73		1.7-1.8</a:t>
            </a:r>
          </a:p>
          <a:p>
            <a:pPr>
              <a:lnSpc>
                <a:spcPct val="90000"/>
              </a:lnSpc>
              <a:buFontTx/>
              <a:buNone/>
            </a:pPr>
            <a:r>
              <a:rPr lang="en-US" sz="2400" dirty="0"/>
              <a:t>	V</a:t>
            </a:r>
            <a:r>
              <a:rPr lang="en-US" sz="2400" baseline="30000" dirty="0"/>
              <a:t>3+	</a:t>
            </a:r>
            <a:r>
              <a:rPr lang="en-US" sz="2400" dirty="0"/>
              <a:t>		d</a:t>
            </a:r>
            <a:r>
              <a:rPr lang="en-US" sz="2400" baseline="30000" dirty="0"/>
              <a:t>2</a:t>
            </a:r>
            <a:r>
              <a:rPr lang="en-US" sz="2400" dirty="0"/>
              <a:t>		2.83		2.8-3.1</a:t>
            </a:r>
          </a:p>
          <a:p>
            <a:pPr>
              <a:lnSpc>
                <a:spcPct val="90000"/>
              </a:lnSpc>
              <a:buFontTx/>
              <a:buNone/>
            </a:pPr>
            <a:r>
              <a:rPr lang="en-US" sz="2400" dirty="0"/>
              <a:t>	V</a:t>
            </a:r>
            <a:r>
              <a:rPr lang="en-US" sz="2400" baseline="30000" dirty="0"/>
              <a:t>2+</a:t>
            </a:r>
            <a:r>
              <a:rPr lang="en-US" sz="2400" dirty="0"/>
              <a:t>, Cr</a:t>
            </a:r>
            <a:r>
              <a:rPr lang="en-US" sz="2400" baseline="30000" dirty="0"/>
              <a:t>3+</a:t>
            </a:r>
            <a:r>
              <a:rPr lang="en-US" sz="2400" dirty="0"/>
              <a:t>		d</a:t>
            </a:r>
            <a:r>
              <a:rPr lang="en-US" sz="2400" baseline="30000" dirty="0"/>
              <a:t>3</a:t>
            </a:r>
            <a:r>
              <a:rPr lang="en-US" sz="2400" dirty="0"/>
              <a:t>		3.87		3.7-3.9</a:t>
            </a:r>
          </a:p>
          <a:p>
            <a:pPr>
              <a:lnSpc>
                <a:spcPct val="90000"/>
              </a:lnSpc>
              <a:buFontTx/>
              <a:buNone/>
            </a:pPr>
            <a:r>
              <a:rPr lang="en-US" sz="2400" baseline="30000" dirty="0"/>
              <a:t>	</a:t>
            </a:r>
            <a:r>
              <a:rPr lang="en-US" sz="2400" dirty="0"/>
              <a:t>Cr</a:t>
            </a:r>
            <a:r>
              <a:rPr lang="en-US" sz="2400" baseline="30000" dirty="0"/>
              <a:t>2+</a:t>
            </a:r>
            <a:r>
              <a:rPr lang="en-US" sz="2400" dirty="0"/>
              <a:t>, Mn</a:t>
            </a:r>
            <a:r>
              <a:rPr lang="en-US" sz="2400" baseline="30000" dirty="0"/>
              <a:t>3+</a:t>
            </a:r>
            <a:r>
              <a:rPr lang="en-US" sz="2400" dirty="0"/>
              <a:t>		d</a:t>
            </a:r>
            <a:r>
              <a:rPr lang="en-US" sz="2400" baseline="30000" dirty="0"/>
              <a:t>4</a:t>
            </a:r>
            <a:r>
              <a:rPr lang="en-US" sz="2400" dirty="0"/>
              <a:t>		4.90		4.8-4.9</a:t>
            </a:r>
          </a:p>
          <a:p>
            <a:pPr>
              <a:lnSpc>
                <a:spcPct val="90000"/>
              </a:lnSpc>
              <a:buFontTx/>
              <a:buNone/>
            </a:pPr>
            <a:r>
              <a:rPr lang="en-US" sz="2400" dirty="0"/>
              <a:t>	Mn</a:t>
            </a:r>
            <a:r>
              <a:rPr lang="en-US" sz="2400" baseline="30000" dirty="0"/>
              <a:t>2+</a:t>
            </a:r>
            <a:r>
              <a:rPr lang="en-US" sz="2400" dirty="0"/>
              <a:t>, Fe</a:t>
            </a:r>
            <a:r>
              <a:rPr lang="en-US" sz="2400" baseline="30000" dirty="0"/>
              <a:t>3+</a:t>
            </a:r>
            <a:r>
              <a:rPr lang="en-US" sz="2400" dirty="0"/>
              <a:t>		d</a:t>
            </a:r>
            <a:r>
              <a:rPr lang="en-US" sz="2400" baseline="30000" dirty="0"/>
              <a:t>5</a:t>
            </a:r>
            <a:r>
              <a:rPr lang="en-US" sz="2400" dirty="0"/>
              <a:t>		5.92		5.7-6.0</a:t>
            </a:r>
          </a:p>
          <a:p>
            <a:pPr>
              <a:lnSpc>
                <a:spcPct val="90000"/>
              </a:lnSpc>
              <a:buFontTx/>
              <a:buNone/>
            </a:pPr>
            <a:r>
              <a:rPr lang="en-US" sz="2400" dirty="0"/>
              <a:t>	Fe</a:t>
            </a:r>
            <a:r>
              <a:rPr lang="en-US" sz="2400" baseline="30000" dirty="0"/>
              <a:t>2+</a:t>
            </a:r>
            <a:r>
              <a:rPr lang="en-US" sz="2400" dirty="0"/>
              <a:t>, Co</a:t>
            </a:r>
            <a:r>
              <a:rPr lang="en-US" sz="2400" baseline="30000" dirty="0"/>
              <a:t>3+</a:t>
            </a:r>
            <a:r>
              <a:rPr lang="en-US" sz="2400" dirty="0"/>
              <a:t>		d</a:t>
            </a:r>
            <a:r>
              <a:rPr lang="en-US" sz="2400" baseline="30000" dirty="0"/>
              <a:t>6</a:t>
            </a:r>
            <a:r>
              <a:rPr lang="en-US" sz="2400" dirty="0"/>
              <a:t>		4.90		</a:t>
            </a:r>
            <a:r>
              <a:rPr lang="en-US" sz="2400" dirty="0">
                <a:solidFill>
                  <a:srgbClr val="FF0000"/>
                </a:solidFill>
              </a:rPr>
              <a:t>5.0-5.6</a:t>
            </a:r>
          </a:p>
          <a:p>
            <a:pPr>
              <a:lnSpc>
                <a:spcPct val="90000"/>
              </a:lnSpc>
              <a:buFontTx/>
              <a:buNone/>
            </a:pPr>
            <a:r>
              <a:rPr lang="en-US" sz="2400" dirty="0"/>
              <a:t>	Co</a:t>
            </a:r>
            <a:r>
              <a:rPr lang="en-US" sz="2400" baseline="30000" dirty="0"/>
              <a:t>2+</a:t>
            </a:r>
            <a:r>
              <a:rPr lang="en-US" sz="2400" dirty="0"/>
              <a:t>		</a:t>
            </a:r>
            <a:r>
              <a:rPr lang="en-US" sz="2400" dirty="0" smtClean="0"/>
              <a:t>	d</a:t>
            </a:r>
            <a:r>
              <a:rPr lang="en-US" sz="2400" baseline="30000" dirty="0" smtClean="0"/>
              <a:t>7</a:t>
            </a:r>
            <a:r>
              <a:rPr lang="en-US" sz="2400" dirty="0"/>
              <a:t>		3.87		</a:t>
            </a:r>
            <a:r>
              <a:rPr lang="en-US" sz="2400" dirty="0">
                <a:solidFill>
                  <a:srgbClr val="FF0000"/>
                </a:solidFill>
              </a:rPr>
              <a:t>4.3-5.2</a:t>
            </a:r>
          </a:p>
          <a:p>
            <a:pPr>
              <a:lnSpc>
                <a:spcPct val="90000"/>
              </a:lnSpc>
              <a:buFontTx/>
              <a:buNone/>
            </a:pPr>
            <a:r>
              <a:rPr lang="en-US" sz="2400" dirty="0"/>
              <a:t>	Ni</a:t>
            </a:r>
            <a:r>
              <a:rPr lang="en-US" sz="2400" baseline="30000" dirty="0"/>
              <a:t>2+</a:t>
            </a:r>
            <a:r>
              <a:rPr lang="en-US" sz="2400" dirty="0"/>
              <a:t>			d</a:t>
            </a:r>
            <a:r>
              <a:rPr lang="en-US" sz="2400" baseline="30000" dirty="0"/>
              <a:t>8</a:t>
            </a:r>
            <a:r>
              <a:rPr lang="en-US" sz="2400" dirty="0"/>
              <a:t>		2.83		</a:t>
            </a:r>
            <a:r>
              <a:rPr lang="en-US" sz="2400" dirty="0">
                <a:solidFill>
                  <a:srgbClr val="FF0000"/>
                </a:solidFill>
              </a:rPr>
              <a:t>2.9-3.9</a:t>
            </a:r>
          </a:p>
          <a:p>
            <a:pPr>
              <a:lnSpc>
                <a:spcPct val="90000"/>
              </a:lnSpc>
              <a:buFontTx/>
              <a:buNone/>
            </a:pPr>
            <a:r>
              <a:rPr lang="en-US" sz="2400" dirty="0"/>
              <a:t>	Cu</a:t>
            </a:r>
            <a:r>
              <a:rPr lang="en-US" sz="2400" baseline="30000" dirty="0"/>
              <a:t>2+</a:t>
            </a:r>
            <a:r>
              <a:rPr lang="en-US" sz="2400" dirty="0"/>
              <a:t>		</a:t>
            </a:r>
            <a:r>
              <a:rPr lang="en-US" sz="2400" dirty="0" smtClean="0"/>
              <a:t>	d</a:t>
            </a:r>
            <a:r>
              <a:rPr lang="en-US" sz="2400" baseline="30000" dirty="0" smtClean="0"/>
              <a:t>9</a:t>
            </a:r>
            <a:r>
              <a:rPr lang="en-US" sz="2400" dirty="0"/>
              <a:t>		1.73		</a:t>
            </a:r>
            <a:r>
              <a:rPr lang="en-US" sz="2400" dirty="0">
                <a:solidFill>
                  <a:srgbClr val="FF0000"/>
                </a:solidFill>
              </a:rPr>
              <a:t>1.9-2.1</a:t>
            </a:r>
          </a:p>
          <a:p>
            <a:pPr>
              <a:lnSpc>
                <a:spcPct val="90000"/>
              </a:lnSpc>
              <a:buFontTx/>
              <a:buNone/>
            </a:pPr>
            <a:r>
              <a:rPr lang="en-US" sz="2400" dirty="0"/>
              <a:t>	Zn</a:t>
            </a:r>
            <a:r>
              <a:rPr lang="en-US" sz="2400" baseline="30000" dirty="0"/>
              <a:t>2+</a:t>
            </a:r>
            <a:r>
              <a:rPr lang="en-US" sz="2400" dirty="0"/>
              <a:t>, Ga</a:t>
            </a:r>
            <a:r>
              <a:rPr lang="en-US" sz="2400" baseline="30000" dirty="0"/>
              <a:t>3+</a:t>
            </a:r>
            <a:r>
              <a:rPr lang="en-US" sz="2400" dirty="0"/>
              <a:t>		d</a:t>
            </a:r>
            <a:r>
              <a:rPr lang="en-US" sz="2400" baseline="30000" dirty="0"/>
              <a:t>10</a:t>
            </a:r>
            <a:r>
              <a:rPr lang="en-US" sz="2400" dirty="0"/>
              <a:t>		0		</a:t>
            </a:r>
            <a:r>
              <a:rPr lang="en-US" sz="2400" dirty="0" smtClean="0"/>
              <a:t>0</a:t>
            </a:r>
            <a:endParaRPr lang="en-US" sz="2400" baseline="30000" dirty="0"/>
          </a:p>
        </p:txBody>
      </p:sp>
      <p:sp>
        <p:nvSpPr>
          <p:cNvPr id="4100" name="Rectangle 4"/>
          <p:cNvSpPr>
            <a:spLocks noChangeArrowheads="1"/>
          </p:cNvSpPr>
          <p:nvPr/>
        </p:nvSpPr>
        <p:spPr bwMode="auto">
          <a:xfrm>
            <a:off x="1524000" y="228600"/>
            <a:ext cx="6172200" cy="533400"/>
          </a:xfrm>
          <a:prstGeom prst="rect">
            <a:avLst/>
          </a:prstGeom>
          <a:noFill/>
          <a:ln w="9525">
            <a:noFill/>
            <a:miter lim="800000"/>
            <a:headEnd/>
            <a:tailEnd/>
          </a:ln>
          <a:effectLst/>
        </p:spPr>
        <p:txBody>
          <a:bodyPr anchor="ctr"/>
          <a:lstStyle/>
          <a:p>
            <a:pPr algn="ctr"/>
            <a:r>
              <a:rPr lang="en-US" sz="2000" b="1" dirty="0"/>
              <a:t>Magnetic </a:t>
            </a:r>
            <a:r>
              <a:rPr lang="en-US" sz="2000" b="1" dirty="0" smtClean="0"/>
              <a:t>properties:  Spin only and effective</a:t>
            </a:r>
            <a:endParaRPr lang="en-US" sz="2000" b="1" dirty="0"/>
          </a:p>
        </p:txBody>
      </p:sp>
      <p:sp>
        <p:nvSpPr>
          <p:cNvPr id="4101" name="Line 5"/>
          <p:cNvSpPr>
            <a:spLocks noChangeShapeType="1"/>
          </p:cNvSpPr>
          <p:nvPr/>
        </p:nvSpPr>
        <p:spPr bwMode="auto">
          <a:xfrm>
            <a:off x="914400" y="2286000"/>
            <a:ext cx="7315200" cy="0"/>
          </a:xfrm>
          <a:prstGeom prst="line">
            <a:avLst/>
          </a:prstGeom>
          <a:noFill/>
          <a:ln w="25400">
            <a:solidFill>
              <a:schemeClr val="tx1"/>
            </a:solidFill>
            <a:round/>
            <a:headEnd/>
            <a:tailEnd/>
          </a:ln>
          <a:effectLst/>
        </p:spPr>
        <p:txBody>
          <a:bodyPr/>
          <a:lstStyle/>
          <a:p>
            <a:endParaRPr lang="en-IN"/>
          </a:p>
        </p:txBody>
      </p:sp>
    </p:spTree>
    <p:extLst>
      <p:ext uri="{BB962C8B-B14F-4D97-AF65-F5344CB8AC3E}">
        <p14:creationId xmlns:p14="http://schemas.microsoft.com/office/powerpoint/2010/main" val="2741156470"/>
      </p:ext>
    </p:extLst>
  </p:cSld>
  <p:clrMapOvr>
    <a:masterClrMapping/>
  </p:clrMapOvr>
  <p:transition advTm="84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6" name="Rectangle 24"/>
          <p:cNvSpPr>
            <a:spLocks noGrp="1" noChangeArrowheads="1"/>
          </p:cNvSpPr>
          <p:nvPr>
            <p:ph type="title"/>
          </p:nvPr>
        </p:nvSpPr>
        <p:spPr>
          <a:xfrm>
            <a:off x="1295400" y="152400"/>
            <a:ext cx="6019800" cy="563562"/>
          </a:xfrm>
          <a:noFill/>
          <a:ln>
            <a:noFill/>
          </a:ln>
        </p:spPr>
        <p:txBody>
          <a:bodyPr>
            <a:normAutofit/>
          </a:bodyPr>
          <a:lstStyle/>
          <a:p>
            <a:r>
              <a:rPr lang="en-US" sz="2400" b="1" dirty="0" smtClean="0">
                <a:latin typeface="Times New Roman" pitchFamily="18" charset="0"/>
                <a:cs typeface="Times New Roman" pitchFamily="18" charset="0"/>
              </a:rPr>
              <a:t>Spin </a:t>
            </a:r>
            <a:r>
              <a:rPr lang="en-US" sz="2400" b="1" dirty="0">
                <a:latin typeface="Times New Roman" pitchFamily="18" charset="0"/>
                <a:cs typeface="Times New Roman" pitchFamily="18" charset="0"/>
              </a:rPr>
              <a:t>and orbital contributions to </a:t>
            </a:r>
            <a:r>
              <a:rPr lang="el-GR" sz="2400" b="1" dirty="0">
                <a:latin typeface="Times New Roman" pitchFamily="18" charset="0"/>
                <a:cs typeface="Times New Roman" pitchFamily="18" charset="0"/>
              </a:rPr>
              <a:t>μ</a:t>
            </a:r>
            <a:r>
              <a:rPr lang="en-US" sz="2400" b="1" baseline="-25000" dirty="0" err="1">
                <a:latin typeface="Times New Roman" pitchFamily="18" charset="0"/>
                <a:cs typeface="Times New Roman" pitchFamily="18" charset="0"/>
              </a:rPr>
              <a:t>eff</a:t>
            </a:r>
            <a:endParaRPr lang="en-US" sz="2400" b="1" baseline="-25000" dirty="0">
              <a:latin typeface="Times New Roman" pitchFamily="18" charset="0"/>
              <a:cs typeface="Times New Roman" pitchFamily="18" charset="0"/>
            </a:endParaRPr>
          </a:p>
        </p:txBody>
      </p:sp>
      <p:graphicFrame>
        <p:nvGraphicFramePr>
          <p:cNvPr id="23556" name="Object 4"/>
          <p:cNvGraphicFramePr>
            <a:graphicFrameLocks noGrp="1" noChangeAspect="1"/>
          </p:cNvGraphicFramePr>
          <p:nvPr>
            <p:ph sz="half" idx="1"/>
          </p:nvPr>
        </p:nvGraphicFramePr>
        <p:xfrm>
          <a:off x="762000" y="2228850"/>
          <a:ext cx="3336925" cy="3122613"/>
        </p:xfrm>
        <a:graphic>
          <a:graphicData uri="http://schemas.openxmlformats.org/presentationml/2006/ole">
            <mc:AlternateContent xmlns:mc="http://schemas.openxmlformats.org/markup-compatibility/2006">
              <mc:Choice xmlns:v="urn:schemas-microsoft-com:vml" Requires="v">
                <p:oleObj spid="_x0000_s4122" name="CS ChemDraw Drawing" r:id="rId3" imgW="3032640" imgH="2837160" progId="ChemDraw.Document.6.0">
                  <p:embed/>
                </p:oleObj>
              </mc:Choice>
              <mc:Fallback>
                <p:oleObj name="CS ChemDraw Drawing" r:id="rId3" imgW="3032640" imgH="28371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28850"/>
                        <a:ext cx="3336925"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Grp="1" noChangeAspect="1"/>
          </p:cNvGraphicFramePr>
          <p:nvPr>
            <p:ph sz="quarter" idx="2"/>
          </p:nvPr>
        </p:nvGraphicFramePr>
        <p:xfrm>
          <a:off x="4953000" y="2362200"/>
          <a:ext cx="3276600" cy="3067050"/>
        </p:xfrm>
        <a:graphic>
          <a:graphicData uri="http://schemas.openxmlformats.org/presentationml/2006/ole">
            <mc:AlternateContent xmlns:mc="http://schemas.openxmlformats.org/markup-compatibility/2006">
              <mc:Choice xmlns:v="urn:schemas-microsoft-com:vml" Requires="v">
                <p:oleObj spid="_x0000_s4123" name="CS ChemDraw Drawing" r:id="rId5" imgW="3032640" imgH="2837160" progId="ChemDraw.Document.6.0">
                  <p:embed/>
                </p:oleObj>
              </mc:Choice>
              <mc:Fallback>
                <p:oleObj name="CS ChemDraw Drawing" r:id="rId5" imgW="3032640" imgH="28371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2766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2" name="Line 10"/>
          <p:cNvSpPr>
            <a:spLocks noChangeShapeType="1"/>
          </p:cNvSpPr>
          <p:nvPr/>
        </p:nvSpPr>
        <p:spPr bwMode="auto">
          <a:xfrm flipV="1">
            <a:off x="1447800" y="4038600"/>
            <a:ext cx="0" cy="533400"/>
          </a:xfrm>
          <a:prstGeom prst="line">
            <a:avLst/>
          </a:prstGeom>
          <a:noFill/>
          <a:ln w="25400">
            <a:solidFill>
              <a:srgbClr val="FF0000"/>
            </a:solidFill>
            <a:round/>
            <a:headEnd/>
            <a:tailEnd type="triangle" w="med" len="med"/>
          </a:ln>
          <a:effectLst/>
        </p:spPr>
        <p:txBody>
          <a:bodyPr/>
          <a:lstStyle/>
          <a:p>
            <a:endParaRPr lang="en-IN"/>
          </a:p>
        </p:txBody>
      </p:sp>
      <p:graphicFrame>
        <p:nvGraphicFramePr>
          <p:cNvPr id="23569" name="Object 17"/>
          <p:cNvGraphicFramePr>
            <a:graphicFrameLocks noChangeAspect="1"/>
          </p:cNvGraphicFramePr>
          <p:nvPr/>
        </p:nvGraphicFramePr>
        <p:xfrm>
          <a:off x="1905000" y="4724400"/>
          <a:ext cx="914400" cy="233363"/>
        </p:xfrm>
        <a:graphic>
          <a:graphicData uri="http://schemas.openxmlformats.org/presentationml/2006/ole">
            <mc:AlternateContent xmlns:mc="http://schemas.openxmlformats.org/markup-compatibility/2006">
              <mc:Choice xmlns:v="urn:schemas-microsoft-com:vml" Requires="v">
                <p:oleObj spid="_x0000_s4124" name="CS ChemDraw Drawing" r:id="rId6" imgW="1191240" imgH="977760" progId="ChemDraw.Document.6.0">
                  <p:embed/>
                </p:oleObj>
              </mc:Choice>
              <mc:Fallback>
                <p:oleObj name="CS ChemDraw Drawing" r:id="rId6" imgW="1191240" imgH="97776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724400"/>
                        <a:ext cx="9144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0" name="Object 18"/>
          <p:cNvGraphicFramePr>
            <a:graphicFrameLocks noChangeAspect="1"/>
          </p:cNvGraphicFramePr>
          <p:nvPr/>
        </p:nvGraphicFramePr>
        <p:xfrm>
          <a:off x="3048000" y="3733800"/>
          <a:ext cx="914400" cy="233363"/>
        </p:xfrm>
        <a:graphic>
          <a:graphicData uri="http://schemas.openxmlformats.org/presentationml/2006/ole">
            <mc:AlternateContent xmlns:mc="http://schemas.openxmlformats.org/markup-compatibility/2006">
              <mc:Choice xmlns:v="urn:schemas-microsoft-com:vml" Requires="v">
                <p:oleObj spid="_x0000_s4125" name="CS ChemDraw Drawing" r:id="rId8" imgW="1191240" imgH="977760" progId="ChemDraw.Document.6.0">
                  <p:embed/>
                </p:oleObj>
              </mc:Choice>
              <mc:Fallback>
                <p:oleObj name="CS ChemDraw Drawing" r:id="rId8" imgW="1191240" imgH="97776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733800"/>
                        <a:ext cx="9144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2" name="Object 20"/>
          <p:cNvGraphicFramePr>
            <a:graphicFrameLocks noChangeAspect="1"/>
          </p:cNvGraphicFramePr>
          <p:nvPr/>
        </p:nvGraphicFramePr>
        <p:xfrm>
          <a:off x="990600" y="4191000"/>
          <a:ext cx="914400" cy="233363"/>
        </p:xfrm>
        <a:graphic>
          <a:graphicData uri="http://schemas.openxmlformats.org/presentationml/2006/ole">
            <mc:AlternateContent xmlns:mc="http://schemas.openxmlformats.org/markup-compatibility/2006">
              <mc:Choice xmlns:v="urn:schemas-microsoft-com:vml" Requires="v">
                <p:oleObj spid="_x0000_s4126" name="CS ChemDraw Drawing" r:id="rId9" imgW="1191240" imgH="977760" progId="ChemDraw.Document.6.0">
                  <p:embed/>
                </p:oleObj>
              </mc:Choice>
              <mc:Fallback>
                <p:oleObj name="CS ChemDraw Drawing" r:id="rId9" imgW="1191240" imgH="97776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191000"/>
                        <a:ext cx="9144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75" name="Object 23"/>
          <p:cNvGraphicFramePr>
            <a:graphicFrameLocks noGrp="1" noChangeAspect="1"/>
          </p:cNvGraphicFramePr>
          <p:nvPr>
            <p:ph sz="quarter" idx="3"/>
          </p:nvPr>
        </p:nvGraphicFramePr>
        <p:xfrm>
          <a:off x="5638800" y="3810000"/>
          <a:ext cx="1905000" cy="436563"/>
        </p:xfrm>
        <a:graphic>
          <a:graphicData uri="http://schemas.openxmlformats.org/presentationml/2006/ole">
            <mc:AlternateContent xmlns:mc="http://schemas.openxmlformats.org/markup-compatibility/2006">
              <mc:Choice xmlns:v="urn:schemas-microsoft-com:vml" Requires="v">
                <p:oleObj spid="_x0000_s4127" name="CS ChemDraw Drawing" r:id="rId10" imgW="2087640" imgH="769320" progId="ChemDraw.Document.6.0">
                  <p:embed/>
                </p:oleObj>
              </mc:Choice>
              <mc:Fallback>
                <p:oleObj name="CS ChemDraw Drawing" r:id="rId10" imgW="2087640" imgH="769320" progId="ChemDraw.Document.6.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810000"/>
                        <a:ext cx="19050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78" name="Line 26"/>
          <p:cNvSpPr>
            <a:spLocks noChangeShapeType="1"/>
          </p:cNvSpPr>
          <p:nvPr/>
        </p:nvSpPr>
        <p:spPr bwMode="auto">
          <a:xfrm flipV="1">
            <a:off x="2438400" y="4572000"/>
            <a:ext cx="0" cy="533400"/>
          </a:xfrm>
          <a:prstGeom prst="line">
            <a:avLst/>
          </a:prstGeom>
          <a:noFill/>
          <a:ln w="25400">
            <a:solidFill>
              <a:srgbClr val="FF0000"/>
            </a:solidFill>
            <a:round/>
            <a:headEnd/>
            <a:tailEnd type="triangle" w="med" len="med"/>
          </a:ln>
          <a:effectLst/>
        </p:spPr>
        <p:txBody>
          <a:bodyPr/>
          <a:lstStyle/>
          <a:p>
            <a:endParaRPr lang="en-IN"/>
          </a:p>
        </p:txBody>
      </p:sp>
      <p:sp>
        <p:nvSpPr>
          <p:cNvPr id="23579" name="Line 27"/>
          <p:cNvSpPr>
            <a:spLocks noChangeShapeType="1"/>
          </p:cNvSpPr>
          <p:nvPr/>
        </p:nvSpPr>
        <p:spPr bwMode="auto">
          <a:xfrm flipV="1">
            <a:off x="3505200" y="3581400"/>
            <a:ext cx="0" cy="533400"/>
          </a:xfrm>
          <a:prstGeom prst="line">
            <a:avLst/>
          </a:prstGeom>
          <a:noFill/>
          <a:ln w="25400">
            <a:solidFill>
              <a:srgbClr val="FF0000"/>
            </a:solidFill>
            <a:round/>
            <a:headEnd/>
            <a:tailEnd type="triangle" w="med" len="med"/>
          </a:ln>
          <a:effectLst/>
        </p:spPr>
        <p:txBody>
          <a:bodyPr/>
          <a:lstStyle/>
          <a:p>
            <a:endParaRPr lang="en-IN"/>
          </a:p>
        </p:txBody>
      </p:sp>
      <p:sp>
        <p:nvSpPr>
          <p:cNvPr id="23581" name="Line 29"/>
          <p:cNvSpPr>
            <a:spLocks noChangeShapeType="1"/>
          </p:cNvSpPr>
          <p:nvPr/>
        </p:nvSpPr>
        <p:spPr bwMode="auto">
          <a:xfrm flipV="1">
            <a:off x="7620000" y="3657600"/>
            <a:ext cx="0" cy="533400"/>
          </a:xfrm>
          <a:prstGeom prst="line">
            <a:avLst/>
          </a:prstGeom>
          <a:noFill/>
          <a:ln w="25400">
            <a:solidFill>
              <a:srgbClr val="FF0000"/>
            </a:solidFill>
            <a:round/>
            <a:headEnd/>
            <a:tailEnd type="triangle" w="med" len="med"/>
          </a:ln>
          <a:effectLst/>
        </p:spPr>
        <p:txBody>
          <a:bodyPr/>
          <a:lstStyle/>
          <a:p>
            <a:endParaRPr lang="en-IN"/>
          </a:p>
        </p:txBody>
      </p:sp>
      <p:sp>
        <p:nvSpPr>
          <p:cNvPr id="23582" name="Text Box 30"/>
          <p:cNvSpPr txBox="1">
            <a:spLocks noChangeArrowheads="1"/>
          </p:cNvSpPr>
          <p:nvPr/>
        </p:nvSpPr>
        <p:spPr bwMode="auto">
          <a:xfrm>
            <a:off x="990600" y="5486400"/>
            <a:ext cx="7162800" cy="1200329"/>
          </a:xfrm>
          <a:prstGeom prst="rect">
            <a:avLst/>
          </a:prstGeom>
          <a:noFill/>
          <a:ln w="9525">
            <a:noFill/>
            <a:miter lim="800000"/>
            <a:headEnd/>
            <a:tailEnd/>
          </a:ln>
          <a:effectLst/>
        </p:spPr>
        <p:txBody>
          <a:bodyPr wrap="square">
            <a:spAutoFit/>
          </a:bodyPr>
          <a:lstStyle/>
          <a:p>
            <a:r>
              <a:rPr lang="en-US" b="1" dirty="0"/>
              <a:t>spin contribution</a:t>
            </a:r>
            <a:r>
              <a:rPr lang="en-US" dirty="0"/>
              <a:t> – electrons are           </a:t>
            </a:r>
            <a:r>
              <a:rPr lang="en-US" b="1" dirty="0"/>
              <a:t>orbital contribution </a:t>
            </a:r>
            <a:r>
              <a:rPr lang="en-US" dirty="0"/>
              <a:t>- electrons</a:t>
            </a:r>
          </a:p>
          <a:p>
            <a:r>
              <a:rPr lang="en-US" dirty="0"/>
              <a:t>spinning creating an electric                     move from one orbital to</a:t>
            </a:r>
          </a:p>
          <a:p>
            <a:r>
              <a:rPr lang="en-US" dirty="0"/>
              <a:t>current and hence a magnetic </a:t>
            </a:r>
            <a:r>
              <a:rPr lang="en-US" dirty="0" smtClean="0"/>
              <a:t>field         another </a:t>
            </a:r>
            <a:r>
              <a:rPr lang="en-US" dirty="0"/>
              <a:t>creating a current and  				</a:t>
            </a:r>
            <a:r>
              <a:rPr lang="en-US" dirty="0" smtClean="0"/>
              <a:t> </a:t>
            </a:r>
            <a:r>
              <a:rPr lang="en-US" dirty="0"/>
              <a:t>hence a magnetic field</a:t>
            </a:r>
          </a:p>
        </p:txBody>
      </p:sp>
      <p:sp>
        <p:nvSpPr>
          <p:cNvPr id="23583" name="Text Box 31"/>
          <p:cNvSpPr txBox="1">
            <a:spLocks noChangeArrowheads="1"/>
          </p:cNvSpPr>
          <p:nvPr/>
        </p:nvSpPr>
        <p:spPr bwMode="auto">
          <a:xfrm>
            <a:off x="3962400" y="1981200"/>
            <a:ext cx="1228725" cy="396875"/>
          </a:xfrm>
          <a:prstGeom prst="rect">
            <a:avLst/>
          </a:prstGeom>
          <a:noFill/>
          <a:ln w="9525">
            <a:noFill/>
            <a:miter lim="800000"/>
            <a:headEnd/>
            <a:tailEnd/>
          </a:ln>
          <a:effectLst/>
        </p:spPr>
        <p:txBody>
          <a:bodyPr wrap="none">
            <a:spAutoFit/>
          </a:bodyPr>
          <a:lstStyle/>
          <a:p>
            <a:r>
              <a:rPr lang="en-US"/>
              <a:t>d-orbitals</a:t>
            </a:r>
          </a:p>
        </p:txBody>
      </p:sp>
      <p:sp>
        <p:nvSpPr>
          <p:cNvPr id="23584" name="Line 32"/>
          <p:cNvSpPr>
            <a:spLocks noChangeShapeType="1"/>
          </p:cNvSpPr>
          <p:nvPr/>
        </p:nvSpPr>
        <p:spPr bwMode="auto">
          <a:xfrm flipH="1">
            <a:off x="3352800" y="2362200"/>
            <a:ext cx="457200" cy="304800"/>
          </a:xfrm>
          <a:prstGeom prst="line">
            <a:avLst/>
          </a:prstGeom>
          <a:noFill/>
          <a:ln w="9525">
            <a:solidFill>
              <a:schemeClr val="tx1"/>
            </a:solidFill>
            <a:round/>
            <a:headEnd/>
            <a:tailEnd type="triangle" w="med" len="med"/>
          </a:ln>
          <a:effectLst/>
        </p:spPr>
        <p:txBody>
          <a:bodyPr/>
          <a:lstStyle/>
          <a:p>
            <a:endParaRPr lang="en-IN"/>
          </a:p>
        </p:txBody>
      </p:sp>
      <p:sp>
        <p:nvSpPr>
          <p:cNvPr id="23585" name="Line 33"/>
          <p:cNvSpPr>
            <a:spLocks noChangeShapeType="1"/>
          </p:cNvSpPr>
          <p:nvPr/>
        </p:nvSpPr>
        <p:spPr bwMode="auto">
          <a:xfrm>
            <a:off x="5181600" y="2362200"/>
            <a:ext cx="838200" cy="304800"/>
          </a:xfrm>
          <a:prstGeom prst="line">
            <a:avLst/>
          </a:prstGeom>
          <a:noFill/>
          <a:ln w="9525">
            <a:solidFill>
              <a:schemeClr val="tx1"/>
            </a:solidFill>
            <a:round/>
            <a:headEnd/>
            <a:tailEnd type="triangle" w="med" len="med"/>
          </a:ln>
          <a:effectLst/>
        </p:spPr>
        <p:txBody>
          <a:bodyPr/>
          <a:lstStyle/>
          <a:p>
            <a:endParaRPr lang="en-IN"/>
          </a:p>
        </p:txBody>
      </p:sp>
      <p:sp>
        <p:nvSpPr>
          <p:cNvPr id="23586" name="Line 34"/>
          <p:cNvSpPr>
            <a:spLocks noChangeShapeType="1"/>
          </p:cNvSpPr>
          <p:nvPr/>
        </p:nvSpPr>
        <p:spPr bwMode="auto">
          <a:xfrm>
            <a:off x="838200" y="2819400"/>
            <a:ext cx="457200" cy="1295400"/>
          </a:xfrm>
          <a:prstGeom prst="line">
            <a:avLst/>
          </a:prstGeom>
          <a:noFill/>
          <a:ln w="9525">
            <a:solidFill>
              <a:schemeClr val="tx1"/>
            </a:solidFill>
            <a:round/>
            <a:headEnd/>
            <a:tailEnd type="triangle" w="med" len="med"/>
          </a:ln>
          <a:effectLst/>
        </p:spPr>
        <p:txBody>
          <a:bodyPr/>
          <a:lstStyle/>
          <a:p>
            <a:endParaRPr lang="en-IN"/>
          </a:p>
        </p:txBody>
      </p:sp>
      <p:sp>
        <p:nvSpPr>
          <p:cNvPr id="23587" name="Text Box 35"/>
          <p:cNvSpPr txBox="1">
            <a:spLocks noChangeArrowheads="1"/>
          </p:cNvSpPr>
          <p:nvPr/>
        </p:nvSpPr>
        <p:spPr bwMode="auto">
          <a:xfrm>
            <a:off x="304800" y="2057400"/>
            <a:ext cx="1214438" cy="701675"/>
          </a:xfrm>
          <a:prstGeom prst="rect">
            <a:avLst/>
          </a:prstGeom>
          <a:noFill/>
          <a:ln w="9525">
            <a:noFill/>
            <a:miter lim="800000"/>
            <a:headEnd/>
            <a:tailEnd/>
          </a:ln>
          <a:effectLst/>
        </p:spPr>
        <p:txBody>
          <a:bodyPr wrap="none">
            <a:spAutoFit/>
          </a:bodyPr>
          <a:lstStyle/>
          <a:p>
            <a:r>
              <a:rPr lang="en-US" dirty="0"/>
              <a:t>spinning</a:t>
            </a:r>
          </a:p>
          <a:p>
            <a:r>
              <a:rPr lang="en-US" dirty="0"/>
              <a:t>electrons</a:t>
            </a:r>
          </a:p>
        </p:txBody>
      </p:sp>
      <p:sp>
        <p:nvSpPr>
          <p:cNvPr id="20" name="TextBox 19"/>
          <p:cNvSpPr txBox="1"/>
          <p:nvPr/>
        </p:nvSpPr>
        <p:spPr>
          <a:xfrm>
            <a:off x="304800" y="838200"/>
            <a:ext cx="8610600" cy="1200329"/>
          </a:xfrm>
          <a:prstGeom prst="rect">
            <a:avLst/>
          </a:prstGeom>
          <a:noFill/>
        </p:spPr>
        <p:txBody>
          <a:bodyPr wrap="square" rtlCol="0">
            <a:spAutoFit/>
          </a:bodyPr>
          <a:lstStyle/>
          <a:p>
            <a:r>
              <a:rPr lang="en-US" b="1" i="1" dirty="0" smtClean="0">
                <a:solidFill>
                  <a:schemeClr val="tx2"/>
                </a:solidFill>
              </a:rPr>
              <a:t>For the first-row d-block metal ions the main contribution to magnetic susceptibility is from electron spin. </a:t>
            </a:r>
            <a:r>
              <a:rPr lang="en-US" dirty="0" smtClean="0"/>
              <a:t>However, there is also an </a:t>
            </a:r>
            <a:r>
              <a:rPr lang="en-US" u="sng" dirty="0" smtClean="0"/>
              <a:t>orbital contribution</a:t>
            </a:r>
            <a:r>
              <a:rPr lang="en-US" dirty="0" smtClean="0"/>
              <a:t>  (especially for the second and third row TM) from the motion of unpaired electrons from one d-orbital to another. This motion constitutes an electric current, and so creates a magnetic field. </a:t>
            </a:r>
            <a:endParaRPr lang="en-IN" dirty="0"/>
          </a:p>
        </p:txBody>
      </p:sp>
    </p:spTree>
    <p:extLst>
      <p:ext uri="{BB962C8B-B14F-4D97-AF65-F5344CB8AC3E}">
        <p14:creationId xmlns:p14="http://schemas.microsoft.com/office/powerpoint/2010/main" val="3473260681"/>
      </p:ext>
    </p:extLst>
  </p:cSld>
  <p:clrMapOvr>
    <a:masterClrMapping/>
  </p:clrMapOvr>
  <p:transition advTm="4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62"/>
                                        </p:tgtEl>
                                        <p:attrNameLst>
                                          <p:attrName>style.visibility</p:attrName>
                                        </p:attrNameLst>
                                      </p:cBhvr>
                                      <p:to>
                                        <p:strVal val="visible"/>
                                      </p:to>
                                    </p:set>
                                    <p:animEffect transition="in" filter="blinds(horizontal)">
                                      <p:cBhvr>
                                        <p:cTn id="10" dur="500"/>
                                        <p:tgtEl>
                                          <p:spTgt spid="23562"/>
                                        </p:tgtEl>
                                      </p:cBhvr>
                                    </p:animEffect>
                                  </p:childTnLst>
                                </p:cTn>
                              </p:par>
                              <p:par>
                                <p:cTn id="11" presetID="3" presetClass="entr" presetSubtype="10" fill="hold" nodeType="withEffect">
                                  <p:stCondLst>
                                    <p:cond delay="0"/>
                                  </p:stCondLst>
                                  <p:childTnLst>
                                    <p:set>
                                      <p:cBhvr>
                                        <p:cTn id="12" dur="1" fill="hold">
                                          <p:stCondLst>
                                            <p:cond delay="0"/>
                                          </p:stCondLst>
                                        </p:cTn>
                                        <p:tgtEl>
                                          <p:spTgt spid="23569"/>
                                        </p:tgtEl>
                                        <p:attrNameLst>
                                          <p:attrName>style.visibility</p:attrName>
                                        </p:attrNameLst>
                                      </p:cBhvr>
                                      <p:to>
                                        <p:strVal val="visible"/>
                                      </p:to>
                                    </p:set>
                                    <p:animEffect transition="in" filter="blinds(horizontal)">
                                      <p:cBhvr>
                                        <p:cTn id="13" dur="500"/>
                                        <p:tgtEl>
                                          <p:spTgt spid="23569"/>
                                        </p:tgtEl>
                                      </p:cBhvr>
                                    </p:animEffect>
                                  </p:childTnLst>
                                </p:cTn>
                              </p:par>
                              <p:par>
                                <p:cTn id="14" presetID="3" presetClass="entr" presetSubtype="10" fill="hold" nodeType="withEffect">
                                  <p:stCondLst>
                                    <p:cond delay="0"/>
                                  </p:stCondLst>
                                  <p:childTnLst>
                                    <p:set>
                                      <p:cBhvr>
                                        <p:cTn id="15" dur="1" fill="hold">
                                          <p:stCondLst>
                                            <p:cond delay="0"/>
                                          </p:stCondLst>
                                        </p:cTn>
                                        <p:tgtEl>
                                          <p:spTgt spid="23570"/>
                                        </p:tgtEl>
                                        <p:attrNameLst>
                                          <p:attrName>style.visibility</p:attrName>
                                        </p:attrNameLst>
                                      </p:cBhvr>
                                      <p:to>
                                        <p:strVal val="visible"/>
                                      </p:to>
                                    </p:set>
                                    <p:animEffect transition="in" filter="blinds(horizontal)">
                                      <p:cBhvr>
                                        <p:cTn id="16" dur="500"/>
                                        <p:tgtEl>
                                          <p:spTgt spid="23570"/>
                                        </p:tgtEl>
                                      </p:cBhvr>
                                    </p:animEffect>
                                  </p:childTnLst>
                                </p:cTn>
                              </p:par>
                              <p:par>
                                <p:cTn id="17" presetID="3" presetClass="entr" presetSubtype="10" fill="hold" nodeType="withEffect">
                                  <p:stCondLst>
                                    <p:cond delay="0"/>
                                  </p:stCondLst>
                                  <p:childTnLst>
                                    <p:set>
                                      <p:cBhvr>
                                        <p:cTn id="18" dur="1" fill="hold">
                                          <p:stCondLst>
                                            <p:cond delay="0"/>
                                          </p:stCondLst>
                                        </p:cTn>
                                        <p:tgtEl>
                                          <p:spTgt spid="23572"/>
                                        </p:tgtEl>
                                        <p:attrNameLst>
                                          <p:attrName>style.visibility</p:attrName>
                                        </p:attrNameLst>
                                      </p:cBhvr>
                                      <p:to>
                                        <p:strVal val="visible"/>
                                      </p:to>
                                    </p:set>
                                    <p:animEffect transition="in" filter="blinds(horizontal)">
                                      <p:cBhvr>
                                        <p:cTn id="19" dur="500"/>
                                        <p:tgtEl>
                                          <p:spTgt spid="2357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578"/>
                                        </p:tgtEl>
                                        <p:attrNameLst>
                                          <p:attrName>style.visibility</p:attrName>
                                        </p:attrNameLst>
                                      </p:cBhvr>
                                      <p:to>
                                        <p:strVal val="visible"/>
                                      </p:to>
                                    </p:set>
                                    <p:animEffect transition="in" filter="blinds(horizontal)">
                                      <p:cBhvr>
                                        <p:cTn id="22" dur="500"/>
                                        <p:tgtEl>
                                          <p:spTgt spid="2357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579"/>
                                        </p:tgtEl>
                                        <p:attrNameLst>
                                          <p:attrName>style.visibility</p:attrName>
                                        </p:attrNameLst>
                                      </p:cBhvr>
                                      <p:to>
                                        <p:strVal val="visible"/>
                                      </p:to>
                                    </p:set>
                                    <p:animEffect transition="in" filter="blinds(horizontal)">
                                      <p:cBhvr>
                                        <p:cTn id="25" dur="500"/>
                                        <p:tgtEl>
                                          <p:spTgt spid="2357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84"/>
                                        </p:tgtEl>
                                        <p:attrNameLst>
                                          <p:attrName>style.visibility</p:attrName>
                                        </p:attrNameLst>
                                      </p:cBhvr>
                                      <p:to>
                                        <p:strVal val="visible"/>
                                      </p:to>
                                    </p:set>
                                    <p:animEffect transition="in" filter="blinds(horizontal)">
                                      <p:cBhvr>
                                        <p:cTn id="28" dur="500"/>
                                        <p:tgtEl>
                                          <p:spTgt spid="2358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586"/>
                                        </p:tgtEl>
                                        <p:attrNameLst>
                                          <p:attrName>style.visibility</p:attrName>
                                        </p:attrNameLst>
                                      </p:cBhvr>
                                      <p:to>
                                        <p:strVal val="visible"/>
                                      </p:to>
                                    </p:set>
                                    <p:animEffect transition="in" filter="blinds(horizontal)">
                                      <p:cBhvr>
                                        <p:cTn id="31" dur="500"/>
                                        <p:tgtEl>
                                          <p:spTgt spid="2358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587"/>
                                        </p:tgtEl>
                                        <p:attrNameLst>
                                          <p:attrName>style.visibility</p:attrName>
                                        </p:attrNameLst>
                                      </p:cBhvr>
                                      <p:to>
                                        <p:strVal val="visible"/>
                                      </p:to>
                                    </p:set>
                                    <p:animEffect transition="in" filter="blinds(horizontal)">
                                      <p:cBhvr>
                                        <p:cTn id="34" dur="500"/>
                                        <p:tgtEl>
                                          <p:spTgt spid="2358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559"/>
                                        </p:tgtEl>
                                        <p:attrNameLst>
                                          <p:attrName>style.visibility</p:attrName>
                                        </p:attrNameLst>
                                      </p:cBhvr>
                                      <p:to>
                                        <p:strVal val="visible"/>
                                      </p:to>
                                    </p:set>
                                    <p:animEffect transition="in" filter="blinds(horizontal)">
                                      <p:cBhvr>
                                        <p:cTn id="39" dur="500"/>
                                        <p:tgtEl>
                                          <p:spTgt spid="23559"/>
                                        </p:tgtEl>
                                      </p:cBhvr>
                                    </p:animEffect>
                                  </p:childTnLst>
                                </p:cTn>
                              </p:par>
                              <p:par>
                                <p:cTn id="40" presetID="3" presetClass="entr" presetSubtype="10" fill="hold" nodeType="withEffect">
                                  <p:stCondLst>
                                    <p:cond delay="0"/>
                                  </p:stCondLst>
                                  <p:childTnLst>
                                    <p:set>
                                      <p:cBhvr>
                                        <p:cTn id="41" dur="1" fill="hold">
                                          <p:stCondLst>
                                            <p:cond delay="0"/>
                                          </p:stCondLst>
                                        </p:cTn>
                                        <p:tgtEl>
                                          <p:spTgt spid="23575"/>
                                        </p:tgtEl>
                                        <p:attrNameLst>
                                          <p:attrName>style.visibility</p:attrName>
                                        </p:attrNameLst>
                                      </p:cBhvr>
                                      <p:to>
                                        <p:strVal val="visible"/>
                                      </p:to>
                                    </p:set>
                                    <p:animEffect transition="in" filter="blinds(horizontal)">
                                      <p:cBhvr>
                                        <p:cTn id="42" dur="500"/>
                                        <p:tgtEl>
                                          <p:spTgt spid="2357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3581"/>
                                        </p:tgtEl>
                                        <p:attrNameLst>
                                          <p:attrName>style.visibility</p:attrName>
                                        </p:attrNameLst>
                                      </p:cBhvr>
                                      <p:to>
                                        <p:strVal val="visible"/>
                                      </p:to>
                                    </p:set>
                                    <p:animEffect transition="in" filter="blinds(horizontal)">
                                      <p:cBhvr>
                                        <p:cTn id="45" dur="500"/>
                                        <p:tgtEl>
                                          <p:spTgt spid="2358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585"/>
                                        </p:tgtEl>
                                        <p:attrNameLst>
                                          <p:attrName>style.visibility</p:attrName>
                                        </p:attrNameLst>
                                      </p:cBhvr>
                                      <p:to>
                                        <p:strVal val="visible"/>
                                      </p:to>
                                    </p:set>
                                    <p:animEffect transition="in" filter="blinds(horizontal)">
                                      <p:cBhvr>
                                        <p:cTn id="48" dur="500"/>
                                        <p:tgtEl>
                                          <p:spTgt spid="23585"/>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23582"/>
                                        </p:tgtEl>
                                        <p:attrNameLst>
                                          <p:attrName>style.visibility</p:attrName>
                                        </p:attrNameLst>
                                      </p:cBhvr>
                                      <p:to>
                                        <p:strVal val="visible"/>
                                      </p:to>
                                    </p:set>
                                    <p:animEffect transition="in" filter="diamond(in)">
                                      <p:cBhvr>
                                        <p:cTn id="53" dur="2000"/>
                                        <p:tgtEl>
                                          <p:spTgt spid="23582"/>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1" nodeType="clickEffect">
                                  <p:stCondLst>
                                    <p:cond delay="0"/>
                                  </p:stCondLst>
                                  <p:childTnLst>
                                    <p:animMotion origin="layout" path="M 5.55556E-7 1.11022E-16 C -0.00226 -0.00301 -0.01129 -0.01528 -0.01476 -0.01782 C -0.01476 -0.01759 -0.02379 -0.02176 -0.02569 -0.02269 C -0.03194 -0.02546 -0.03594 -0.03056 -0.04271 -0.03241 C -0.05017 -0.0375 -0.0566 -0.04282 -0.06476 -0.0456 C -0.07292 -0.05301 -0.08229 -0.05278 -0.09149 -0.05694 C -0.14826 -0.05532 -0.13524 -0.06042 -0.1684 -0.0456 C -0.17222 -0.04005 -0.17708 -0.03657 -0.18177 -0.03241 C -0.1842 -0.03032 -0.18906 -0.02593 -0.18906 -0.02569 C -0.19375 -0.01644 -0.19879 -0.00787 -0.20504 1.11022E-16 C -0.20799 0.01181 -0.21302 0.02245 -0.21597 0.03426 C -0.21684 0.0375 -0.2184 0.04051 -0.2184 0.04398 C -0.2184 0.04838 -0.2184 0.05255 -0.2184 0.05694 " pathEditMode="relative" rAng="0" ptsTypes="ffffffffffffA">
                                      <p:cBhvr>
                                        <p:cTn id="57" dur="2000" fill="hold"/>
                                        <p:tgtEl>
                                          <p:spTgt spid="23581"/>
                                        </p:tgtEl>
                                        <p:attrNameLst>
                                          <p:attrName>ppt_x</p:attrName>
                                          <p:attrName>ppt_y</p:attrName>
                                        </p:attrNameLst>
                                      </p:cBhvr>
                                      <p:rCtr x="-109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78" grpId="0" animBg="1"/>
      <p:bldP spid="23579" grpId="0" animBg="1"/>
      <p:bldP spid="23581" grpId="0" animBg="1"/>
      <p:bldP spid="23581" grpId="1" animBg="1"/>
      <p:bldP spid="23582" grpId="0"/>
      <p:bldP spid="23584" grpId="0" animBg="1"/>
      <p:bldP spid="23585" grpId="0" animBg="1"/>
      <p:bldP spid="23586" grpId="0" animBg="1"/>
      <p:bldP spid="235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_s14b.gif"/>
          <p:cNvPicPr>
            <a:picLocks noChangeAspect="1"/>
          </p:cNvPicPr>
          <p:nvPr/>
        </p:nvPicPr>
        <p:blipFill>
          <a:blip r:embed="rId2" cstate="print"/>
          <a:stretch>
            <a:fillRect/>
          </a:stretch>
        </p:blipFill>
        <p:spPr>
          <a:xfrm>
            <a:off x="1752600" y="685800"/>
            <a:ext cx="5684844" cy="4703535"/>
          </a:xfrm>
          <a:prstGeom prst="rect">
            <a:avLst/>
          </a:prstGeom>
        </p:spPr>
      </p:pic>
      <p:sp>
        <p:nvSpPr>
          <p:cNvPr id="3" name="TextBox 2"/>
          <p:cNvSpPr txBox="1"/>
          <p:nvPr/>
        </p:nvSpPr>
        <p:spPr>
          <a:xfrm>
            <a:off x="762000" y="152400"/>
            <a:ext cx="7086600" cy="381000"/>
          </a:xfrm>
          <a:prstGeom prst="rect">
            <a:avLst/>
          </a:prstGeom>
          <a:solidFill>
            <a:srgbClr val="FFFF00"/>
          </a:solidFill>
        </p:spPr>
        <p:txBody>
          <a:bodyPr wrap="square" rtlCol="0">
            <a:spAutoFit/>
          </a:bodyPr>
          <a:lstStyle/>
          <a:p>
            <a:pPr algn="ctr"/>
            <a:r>
              <a:rPr lang="en-US" b="1" dirty="0" smtClean="0"/>
              <a:t>Crystal Field theory explains magnetic moments of TM  complexes</a:t>
            </a:r>
            <a:endParaRPr lang="en-US" b="1" dirty="0"/>
          </a:p>
        </p:txBody>
      </p:sp>
      <p:sp>
        <p:nvSpPr>
          <p:cNvPr id="4" name="TextBox 3"/>
          <p:cNvSpPr txBox="1"/>
          <p:nvPr/>
        </p:nvSpPr>
        <p:spPr>
          <a:xfrm>
            <a:off x="685800" y="5715000"/>
            <a:ext cx="8001000" cy="646331"/>
          </a:xfrm>
          <a:prstGeom prst="rect">
            <a:avLst/>
          </a:prstGeom>
          <a:noFill/>
        </p:spPr>
        <p:txBody>
          <a:bodyPr wrap="square" rtlCol="0">
            <a:spAutoFit/>
          </a:bodyPr>
          <a:lstStyle/>
          <a:p>
            <a:r>
              <a:rPr lang="en-US" dirty="0" smtClean="0"/>
              <a:t>Strength of the </a:t>
            </a:r>
            <a:r>
              <a:rPr lang="en-US" dirty="0" err="1" smtClean="0"/>
              <a:t>ligand</a:t>
            </a:r>
            <a:r>
              <a:rPr lang="en-US" dirty="0" smtClean="0"/>
              <a:t>, type of complex , size of the metal and its oxidation state affects crystal field  splitting</a:t>
            </a:r>
            <a:endParaRPr lang="en-IN" dirty="0"/>
          </a:p>
        </p:txBody>
      </p:sp>
    </p:spTree>
    <p:extLst>
      <p:ext uri="{BB962C8B-B14F-4D97-AF65-F5344CB8AC3E}">
        <p14:creationId xmlns:p14="http://schemas.microsoft.com/office/powerpoint/2010/main" val="1999565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Users\admin\Desktop\1860-5397-9-39-1.png"/>
          <p:cNvPicPr>
            <a:picLocks noChangeAspect="1" noChangeArrowheads="1"/>
          </p:cNvPicPr>
          <p:nvPr/>
        </p:nvPicPr>
        <p:blipFill>
          <a:blip r:embed="rId2" cstate="print"/>
          <a:srcRect b="57934"/>
          <a:stretch>
            <a:fillRect/>
          </a:stretch>
        </p:blipFill>
        <p:spPr bwMode="auto">
          <a:xfrm>
            <a:off x="1600200" y="4953000"/>
            <a:ext cx="6324600" cy="1752600"/>
          </a:xfrm>
          <a:prstGeom prst="rect">
            <a:avLst/>
          </a:prstGeom>
          <a:noFill/>
        </p:spPr>
      </p:pic>
      <p:sp>
        <p:nvSpPr>
          <p:cNvPr id="5" name="TextBox 4"/>
          <p:cNvSpPr txBox="1"/>
          <p:nvPr/>
        </p:nvSpPr>
        <p:spPr>
          <a:xfrm>
            <a:off x="1219200" y="304800"/>
            <a:ext cx="6629400" cy="461665"/>
          </a:xfrm>
          <a:prstGeom prst="rect">
            <a:avLst/>
          </a:prstGeom>
          <a:noFill/>
        </p:spPr>
        <p:txBody>
          <a:bodyPr wrap="square" rtlCol="0">
            <a:spAutoFit/>
          </a:bodyPr>
          <a:lstStyle/>
          <a:p>
            <a:pPr algn="ctr"/>
            <a:r>
              <a:rPr lang="en-US" sz="2400" b="1" dirty="0" smtClean="0">
                <a:solidFill>
                  <a:srgbClr val="FF0000"/>
                </a:solidFill>
              </a:rPr>
              <a:t>Temperature dependence of magnetic moments</a:t>
            </a:r>
            <a:endParaRPr lang="en-IN" sz="2400" b="1" dirty="0">
              <a:solidFill>
                <a:srgbClr val="FF0000"/>
              </a:solidFill>
            </a:endParaRPr>
          </a:p>
        </p:txBody>
      </p:sp>
      <p:sp>
        <p:nvSpPr>
          <p:cNvPr id="7" name="TextBox 6"/>
          <p:cNvSpPr txBox="1"/>
          <p:nvPr/>
        </p:nvSpPr>
        <p:spPr>
          <a:xfrm>
            <a:off x="4343400" y="2362200"/>
            <a:ext cx="1828800" cy="369332"/>
          </a:xfrm>
          <a:prstGeom prst="rect">
            <a:avLst/>
          </a:prstGeom>
          <a:noFill/>
        </p:spPr>
        <p:txBody>
          <a:bodyPr wrap="square" rtlCol="0">
            <a:spAutoFit/>
          </a:bodyPr>
          <a:lstStyle/>
          <a:p>
            <a:r>
              <a:rPr lang="en-US" dirty="0" smtClean="0"/>
              <a:t>Fe(</a:t>
            </a:r>
            <a:r>
              <a:rPr lang="en-US" dirty="0" err="1" smtClean="0"/>
              <a:t>Phen</a:t>
            </a:r>
            <a:r>
              <a:rPr lang="en-US" dirty="0" smtClean="0"/>
              <a:t>)</a:t>
            </a:r>
            <a:r>
              <a:rPr lang="en-US" baseline="-25000" dirty="0" smtClean="0"/>
              <a:t>2</a:t>
            </a:r>
            <a:r>
              <a:rPr lang="en-US" dirty="0" smtClean="0"/>
              <a:t>(NCS)</a:t>
            </a:r>
            <a:r>
              <a:rPr lang="en-US" baseline="-25000" dirty="0" smtClean="0"/>
              <a:t>2</a:t>
            </a:r>
            <a:endParaRPr lang="en-IN" baseline="-25000" dirty="0"/>
          </a:p>
        </p:txBody>
      </p:sp>
      <p:pic>
        <p:nvPicPr>
          <p:cNvPr id="126979" name="Picture 3" descr="C:\Users\admin\Desktop\Fephen2.gif"/>
          <p:cNvPicPr>
            <a:picLocks noChangeAspect="1" noChangeArrowheads="1"/>
          </p:cNvPicPr>
          <p:nvPr/>
        </p:nvPicPr>
        <p:blipFill>
          <a:blip r:embed="rId3" cstate="print"/>
          <a:srcRect/>
          <a:stretch>
            <a:fillRect/>
          </a:stretch>
        </p:blipFill>
        <p:spPr bwMode="auto">
          <a:xfrm>
            <a:off x="304800" y="1143000"/>
            <a:ext cx="3962400" cy="3473704"/>
          </a:xfrm>
          <a:prstGeom prst="rect">
            <a:avLst/>
          </a:prstGeom>
          <a:noFill/>
        </p:spPr>
      </p:pic>
      <p:pic>
        <p:nvPicPr>
          <p:cNvPr id="126980" name="Picture 4" descr="C:\Users\admin\Desktop\1-s2.0-S0010854505000305-gr3.jpg"/>
          <p:cNvPicPr>
            <a:picLocks noChangeAspect="1" noChangeArrowheads="1"/>
          </p:cNvPicPr>
          <p:nvPr/>
        </p:nvPicPr>
        <p:blipFill>
          <a:blip r:embed="rId4" cstate="print"/>
          <a:srcRect l="31350" b="59260"/>
          <a:stretch>
            <a:fillRect/>
          </a:stretch>
        </p:blipFill>
        <p:spPr bwMode="auto">
          <a:xfrm>
            <a:off x="6324600" y="1676400"/>
            <a:ext cx="2667000" cy="2300499"/>
          </a:xfrm>
          <a:prstGeom prst="rect">
            <a:avLst/>
          </a:prstGeom>
          <a:noFill/>
        </p:spPr>
      </p:pic>
      <p:sp>
        <p:nvSpPr>
          <p:cNvPr id="8" name="TextBox 7"/>
          <p:cNvSpPr txBox="1"/>
          <p:nvPr/>
        </p:nvSpPr>
        <p:spPr>
          <a:xfrm>
            <a:off x="762000" y="4572000"/>
            <a:ext cx="6705600" cy="369332"/>
          </a:xfrm>
          <a:prstGeom prst="rect">
            <a:avLst/>
          </a:prstGeom>
          <a:noFill/>
        </p:spPr>
        <p:txBody>
          <a:bodyPr wrap="square" rtlCol="0">
            <a:spAutoFit/>
          </a:bodyPr>
          <a:lstStyle/>
          <a:p>
            <a:r>
              <a:rPr lang="en-US" dirty="0" smtClean="0"/>
              <a:t>How </a:t>
            </a:r>
            <a:r>
              <a:rPr lang="en-US" smtClean="0"/>
              <a:t>crystal field </a:t>
            </a:r>
            <a:r>
              <a:rPr lang="en-US" dirty="0" smtClean="0"/>
              <a:t>theory explains temperature dependence of </a:t>
            </a:r>
            <a:r>
              <a:rPr lang="en-US" dirty="0" smtClean="0">
                <a:sym typeface="Symbol"/>
              </a:rPr>
              <a:t></a:t>
            </a:r>
            <a:r>
              <a:rPr lang="en-US" baseline="-25000" dirty="0" err="1" smtClean="0">
                <a:sym typeface="Symbol"/>
              </a:rPr>
              <a:t>eff</a:t>
            </a:r>
            <a:endParaRPr lang="en-IN" dirty="0"/>
          </a:p>
        </p:txBody>
      </p:sp>
      <p:sp>
        <p:nvSpPr>
          <p:cNvPr id="9" name="Oval 8"/>
          <p:cNvSpPr/>
          <p:nvPr/>
        </p:nvSpPr>
        <p:spPr>
          <a:xfrm>
            <a:off x="914400" y="3810000"/>
            <a:ext cx="152400" cy="228600"/>
          </a:xfrm>
          <a:prstGeom prst="ellipse">
            <a:avLst/>
          </a:prstGeom>
          <a:solidFill>
            <a:schemeClr val="accent4">
              <a:lumMod val="7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admin\Desktop\1860-5397-9-39-1.png"/>
          <p:cNvPicPr>
            <a:picLocks noChangeAspect="1" noChangeArrowheads="1"/>
          </p:cNvPicPr>
          <p:nvPr/>
        </p:nvPicPr>
        <p:blipFill>
          <a:blip r:embed="rId5" cstate="print"/>
          <a:srcRect l="1205" t="7316" r="80723" b="65250"/>
          <a:stretch>
            <a:fillRect/>
          </a:stretch>
        </p:blipFill>
        <p:spPr bwMode="auto">
          <a:xfrm>
            <a:off x="762000" y="3581400"/>
            <a:ext cx="457200" cy="457200"/>
          </a:xfrm>
          <a:prstGeom prst="rect">
            <a:avLst/>
          </a:prstGeom>
          <a:noFill/>
        </p:spPr>
      </p:pic>
      <p:pic>
        <p:nvPicPr>
          <p:cNvPr id="11" name="Picture 2" descr="C:\Users\admin\Desktop\1860-5397-9-39-1.png"/>
          <p:cNvPicPr>
            <a:picLocks noChangeAspect="1" noChangeArrowheads="1"/>
          </p:cNvPicPr>
          <p:nvPr/>
        </p:nvPicPr>
        <p:blipFill>
          <a:blip r:embed="rId6" cstate="print"/>
          <a:srcRect l="81928" t="7316" b="67079"/>
          <a:stretch>
            <a:fillRect/>
          </a:stretch>
        </p:blipFill>
        <p:spPr bwMode="auto">
          <a:xfrm>
            <a:off x="3581400" y="1752600"/>
            <a:ext cx="571500" cy="533400"/>
          </a:xfrm>
          <a:prstGeom prst="rect">
            <a:avLst/>
          </a:prstGeom>
          <a:noFill/>
        </p:spPr>
      </p:pic>
      <p:sp>
        <p:nvSpPr>
          <p:cNvPr id="12" name="TextBox 11"/>
          <p:cNvSpPr txBox="1"/>
          <p:nvPr/>
        </p:nvSpPr>
        <p:spPr>
          <a:xfrm>
            <a:off x="304800" y="5638800"/>
            <a:ext cx="1143000" cy="369332"/>
          </a:xfrm>
          <a:prstGeom prst="rect">
            <a:avLst/>
          </a:prstGeom>
          <a:noFill/>
        </p:spPr>
        <p:txBody>
          <a:bodyPr wrap="square" rtlCol="0">
            <a:spAutoFit/>
          </a:bodyPr>
          <a:lstStyle/>
          <a:p>
            <a:r>
              <a:rPr lang="en-US" dirty="0" smtClean="0"/>
              <a:t>Fe</a:t>
            </a:r>
            <a:r>
              <a:rPr lang="en-US" baseline="30000" dirty="0" smtClean="0"/>
              <a:t>2+ </a:t>
            </a:r>
            <a:r>
              <a:rPr lang="en-US" dirty="0" smtClean="0"/>
              <a:t>= d</a:t>
            </a:r>
            <a:r>
              <a:rPr lang="en-US" baseline="30000" dirty="0" smtClean="0"/>
              <a:t>6</a:t>
            </a:r>
            <a:endParaRPr lang="en-IN" baseline="30000" dirty="0"/>
          </a:p>
        </p:txBody>
      </p:sp>
    </p:spTree>
    <p:extLst>
      <p:ext uri="{BB962C8B-B14F-4D97-AF65-F5344CB8AC3E}">
        <p14:creationId xmlns:p14="http://schemas.microsoft.com/office/powerpoint/2010/main" val="130511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checkerboard(across)">
                                      <p:cBhvr>
                                        <p:cTn id="7" dur="500"/>
                                        <p:tgtEl>
                                          <p:spTgt spid="1269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126980"/>
                                        </p:tgtEl>
                                        <p:attrNameLst>
                                          <p:attrName>style.visibility</p:attrName>
                                        </p:attrNameLst>
                                      </p:cBhvr>
                                      <p:to>
                                        <p:strVal val="visible"/>
                                      </p:to>
                                    </p:set>
                                    <p:animEffect transition="in" filter="checkerboard(across)">
                                      <p:cBhvr>
                                        <p:cTn id="15" dur="500"/>
                                        <p:tgtEl>
                                          <p:spTgt spid="126980"/>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0.00833 -0.02014 C 0.00348 -0.01852 0.00903 -0.0169 0.02101 -0.01852 C 0.02743 -0.0213 0.02361 -0.01921 0.03195 -0.02662 C 0.03507 -0.0294 0.04289 -0.03079 0.04653 -0.03148 C 0.05157 -0.04167 0.06077 -0.0419 0.06615 -0.05255 C 0.06771 -0.05579 0.06945 -0.05903 0.07101 -0.06227 C 0.0724 -0.06528 0.07344 -0.07222 0.07344 -0.07199 C 0.07379 -0.07708 0.07396 -0.08194 0.07466 -0.0868 C 0.07552 -0.09329 0.0783 -0.10625 0.0783 -0.10602 C 0.08247 -0.16157 0.0724 -0.20949 0.07952 -0.26875 C 0.08021 -0.27454 0.08837 -0.26991 0.09289 -0.27037 C 0.14375 -0.28333 0.29167 -0.27546 0.29653 -0.27546 " pathEditMode="relative" rAng="0" ptsTypes="fffffffffffA">
                                      <p:cBhvr>
                                        <p:cTn id="19" dur="2000" fill="hold"/>
                                        <p:tgtEl>
                                          <p:spTgt spid="9"/>
                                        </p:tgtEl>
                                        <p:attrNameLst>
                                          <p:attrName>ppt_x</p:attrName>
                                          <p:attrName>ppt_y</p:attrName>
                                        </p:attrNameLst>
                                      </p:cBhvr>
                                      <p:rCtr x="15200" y="-13000"/>
                                    </p:animMotion>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26978"/>
                                        </p:tgtEl>
                                        <p:attrNameLst>
                                          <p:attrName>style.visibility</p:attrName>
                                        </p:attrNameLst>
                                      </p:cBhvr>
                                      <p:to>
                                        <p:strVal val="visible"/>
                                      </p:to>
                                    </p:set>
                                    <p:animEffect transition="in" filter="checkerboard(across)">
                                      <p:cBhvr>
                                        <p:cTn id="29" dur="5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0" y="609600"/>
            <a:ext cx="9144000" cy="2286000"/>
          </a:xfrm>
        </p:spPr>
        <p:txBody>
          <a:bodyPr/>
          <a:lstStyle/>
          <a:p>
            <a:pPr>
              <a:buFontTx/>
              <a:buNone/>
            </a:pPr>
            <a:r>
              <a:rPr lang="en-US" sz="2800" dirty="0"/>
              <a:t>	</a:t>
            </a:r>
            <a:r>
              <a:rPr lang="en-US" sz="2000" dirty="0"/>
              <a:t>In a normal paramagnetic </a:t>
            </a:r>
            <a:r>
              <a:rPr lang="en-US" sz="2000" dirty="0" smtClean="0"/>
              <a:t>material, </a:t>
            </a:r>
            <a:r>
              <a:rPr lang="en-US" sz="2000" dirty="0"/>
              <a:t>the atoms containing the unpaired electrons are magnetically dilute, and so the unpaired electrons in one atom are not aligned with those in other atoms. </a:t>
            </a:r>
            <a:endParaRPr lang="en-US" sz="2000" dirty="0" smtClean="0"/>
          </a:p>
          <a:p>
            <a:pPr>
              <a:buFontTx/>
              <a:buNone/>
            </a:pPr>
            <a:r>
              <a:rPr lang="en-US" sz="2000" dirty="0" smtClean="0"/>
              <a:t>	In </a:t>
            </a:r>
            <a:r>
              <a:rPr lang="en-US" sz="2000" dirty="0"/>
              <a:t>ferromagnetic materials, such as metallic iron, or iron oxides </a:t>
            </a:r>
            <a:r>
              <a:rPr lang="en-US" sz="2000" dirty="0" smtClean="0"/>
              <a:t> [magnetite </a:t>
            </a:r>
            <a:r>
              <a:rPr lang="en-US" sz="2000" dirty="0"/>
              <a:t>(Fe</a:t>
            </a:r>
            <a:r>
              <a:rPr lang="en-US" sz="2000" baseline="-25000" dirty="0"/>
              <a:t>3</a:t>
            </a:r>
            <a:r>
              <a:rPr lang="en-US" sz="2000" dirty="0"/>
              <a:t>O</a:t>
            </a:r>
            <a:r>
              <a:rPr lang="en-US" sz="2000" baseline="-25000" dirty="0"/>
              <a:t>4</a:t>
            </a:r>
            <a:r>
              <a:rPr lang="en-US" sz="2000" dirty="0" smtClean="0"/>
              <a:t>)], </a:t>
            </a:r>
            <a:r>
              <a:rPr lang="en-US" sz="2000" dirty="0"/>
              <a:t>where the paramagnetic iron atoms are very close together, they can create an internal magnetic field strong enough that all the centers remain aligned: </a:t>
            </a:r>
          </a:p>
        </p:txBody>
      </p:sp>
      <p:sp>
        <p:nvSpPr>
          <p:cNvPr id="9220" name="Rectangle 4"/>
          <p:cNvSpPr>
            <a:spLocks noChangeArrowheads="1"/>
          </p:cNvSpPr>
          <p:nvPr/>
        </p:nvSpPr>
        <p:spPr bwMode="auto">
          <a:xfrm>
            <a:off x="1981200" y="228600"/>
            <a:ext cx="4267200" cy="304800"/>
          </a:xfrm>
          <a:prstGeom prst="rect">
            <a:avLst/>
          </a:prstGeom>
          <a:noFill/>
          <a:ln w="9525">
            <a:noFill/>
            <a:miter lim="800000"/>
            <a:headEnd/>
            <a:tailEnd/>
          </a:ln>
          <a:effectLst/>
        </p:spPr>
        <p:txBody>
          <a:bodyPr anchor="ctr"/>
          <a:lstStyle/>
          <a:p>
            <a:pPr algn="ctr"/>
            <a:r>
              <a:rPr lang="en-US" sz="2400" b="1" dirty="0"/>
              <a:t>Ferromagnetism:</a:t>
            </a:r>
          </a:p>
        </p:txBody>
      </p:sp>
      <p:graphicFrame>
        <p:nvGraphicFramePr>
          <p:cNvPr id="9221" name="Object 5"/>
          <p:cNvGraphicFramePr>
            <a:graphicFrameLocks noGrp="1" noChangeAspect="1"/>
          </p:cNvGraphicFramePr>
          <p:nvPr>
            <p:ph sz="half" idx="2"/>
          </p:nvPr>
        </p:nvGraphicFramePr>
        <p:xfrm>
          <a:off x="609600" y="3962400"/>
          <a:ext cx="5638800" cy="2670175"/>
        </p:xfrm>
        <a:graphic>
          <a:graphicData uri="http://schemas.openxmlformats.org/presentationml/2006/ole">
            <mc:AlternateContent xmlns:mc="http://schemas.openxmlformats.org/markup-compatibility/2006">
              <mc:Choice xmlns:v="urn:schemas-microsoft-com:vml" Requires="v">
                <p:oleObj spid="_x0000_s5126" name="CS ChemDraw Drawing" r:id="rId3" imgW="5864760" imgH="2778480" progId="ChemDraw.Document.6.0">
                  <p:embed/>
                </p:oleObj>
              </mc:Choice>
              <mc:Fallback>
                <p:oleObj name="CS ChemDraw Drawing" r:id="rId3" imgW="5864760" imgH="27784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62400"/>
                        <a:ext cx="56388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8"/>
          <p:cNvSpPr txBox="1">
            <a:spLocks noChangeArrowheads="1"/>
          </p:cNvSpPr>
          <p:nvPr/>
        </p:nvSpPr>
        <p:spPr bwMode="auto">
          <a:xfrm>
            <a:off x="381000" y="6248400"/>
            <a:ext cx="3199915" cy="369332"/>
          </a:xfrm>
          <a:prstGeom prst="rect">
            <a:avLst/>
          </a:prstGeom>
          <a:noFill/>
          <a:ln w="9525">
            <a:noFill/>
            <a:miter lim="800000"/>
            <a:headEnd/>
            <a:tailEnd/>
          </a:ln>
          <a:effectLst/>
        </p:spPr>
        <p:txBody>
          <a:bodyPr wrap="none">
            <a:spAutoFit/>
          </a:bodyPr>
          <a:lstStyle/>
          <a:p>
            <a:r>
              <a:rPr lang="en-US" dirty="0"/>
              <a:t>a)                                    </a:t>
            </a:r>
            <a:r>
              <a:rPr lang="en-US" dirty="0" smtClean="0"/>
              <a:t>	 </a:t>
            </a:r>
            <a:r>
              <a:rPr lang="en-US" dirty="0"/>
              <a:t>b)</a:t>
            </a:r>
          </a:p>
        </p:txBody>
      </p:sp>
      <p:sp>
        <p:nvSpPr>
          <p:cNvPr id="9225" name="Line 9"/>
          <p:cNvSpPr>
            <a:spLocks noChangeShapeType="1"/>
          </p:cNvSpPr>
          <p:nvPr/>
        </p:nvSpPr>
        <p:spPr bwMode="auto">
          <a:xfrm flipV="1">
            <a:off x="9906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26" name="Line 10"/>
          <p:cNvSpPr>
            <a:spLocks noChangeShapeType="1"/>
          </p:cNvSpPr>
          <p:nvPr/>
        </p:nvSpPr>
        <p:spPr bwMode="auto">
          <a:xfrm flipV="1">
            <a:off x="11430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27" name="Line 11"/>
          <p:cNvSpPr>
            <a:spLocks noChangeShapeType="1"/>
          </p:cNvSpPr>
          <p:nvPr/>
        </p:nvSpPr>
        <p:spPr bwMode="auto">
          <a:xfrm flipV="1">
            <a:off x="9906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28" name="Line 12"/>
          <p:cNvSpPr>
            <a:spLocks noChangeShapeType="1"/>
          </p:cNvSpPr>
          <p:nvPr/>
        </p:nvSpPr>
        <p:spPr bwMode="auto">
          <a:xfrm flipV="1">
            <a:off x="11430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29" name="Line 13"/>
          <p:cNvSpPr>
            <a:spLocks noChangeShapeType="1"/>
          </p:cNvSpPr>
          <p:nvPr/>
        </p:nvSpPr>
        <p:spPr bwMode="auto">
          <a:xfrm flipV="1">
            <a:off x="39624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0" name="Line 14"/>
          <p:cNvSpPr>
            <a:spLocks noChangeShapeType="1"/>
          </p:cNvSpPr>
          <p:nvPr/>
        </p:nvSpPr>
        <p:spPr bwMode="auto">
          <a:xfrm flipV="1">
            <a:off x="41148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1" name="Line 15"/>
          <p:cNvSpPr>
            <a:spLocks noChangeShapeType="1"/>
          </p:cNvSpPr>
          <p:nvPr/>
        </p:nvSpPr>
        <p:spPr bwMode="auto">
          <a:xfrm flipV="1">
            <a:off x="39624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2" name="Line 16"/>
          <p:cNvSpPr>
            <a:spLocks noChangeShapeType="1"/>
          </p:cNvSpPr>
          <p:nvPr/>
        </p:nvSpPr>
        <p:spPr bwMode="auto">
          <a:xfrm flipV="1">
            <a:off x="41148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3" name="Line 17"/>
          <p:cNvSpPr>
            <a:spLocks noChangeShapeType="1"/>
          </p:cNvSpPr>
          <p:nvPr/>
        </p:nvSpPr>
        <p:spPr bwMode="auto">
          <a:xfrm flipV="1">
            <a:off x="48006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4" name="Line 18"/>
          <p:cNvSpPr>
            <a:spLocks noChangeShapeType="1"/>
          </p:cNvSpPr>
          <p:nvPr/>
        </p:nvSpPr>
        <p:spPr bwMode="auto">
          <a:xfrm flipV="1">
            <a:off x="49530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5" name="Line 19"/>
          <p:cNvSpPr>
            <a:spLocks noChangeShapeType="1"/>
          </p:cNvSpPr>
          <p:nvPr/>
        </p:nvSpPr>
        <p:spPr bwMode="auto">
          <a:xfrm flipV="1">
            <a:off x="48006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6" name="Line 20"/>
          <p:cNvSpPr>
            <a:spLocks noChangeShapeType="1"/>
          </p:cNvSpPr>
          <p:nvPr/>
        </p:nvSpPr>
        <p:spPr bwMode="auto">
          <a:xfrm flipV="1">
            <a:off x="49530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7" name="Line 21"/>
          <p:cNvSpPr>
            <a:spLocks noChangeShapeType="1"/>
          </p:cNvSpPr>
          <p:nvPr/>
        </p:nvSpPr>
        <p:spPr bwMode="auto">
          <a:xfrm flipV="1">
            <a:off x="56388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8" name="Line 22"/>
          <p:cNvSpPr>
            <a:spLocks noChangeShapeType="1"/>
          </p:cNvSpPr>
          <p:nvPr/>
        </p:nvSpPr>
        <p:spPr bwMode="auto">
          <a:xfrm flipV="1">
            <a:off x="5791200" y="4191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39" name="Line 23"/>
          <p:cNvSpPr>
            <a:spLocks noChangeShapeType="1"/>
          </p:cNvSpPr>
          <p:nvPr/>
        </p:nvSpPr>
        <p:spPr bwMode="auto">
          <a:xfrm flipV="1">
            <a:off x="56388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0" name="Line 24"/>
          <p:cNvSpPr>
            <a:spLocks noChangeShapeType="1"/>
          </p:cNvSpPr>
          <p:nvPr/>
        </p:nvSpPr>
        <p:spPr bwMode="auto">
          <a:xfrm flipV="1">
            <a:off x="5791200" y="4495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1" name="Line 25"/>
          <p:cNvSpPr>
            <a:spLocks noChangeShapeType="1"/>
          </p:cNvSpPr>
          <p:nvPr/>
        </p:nvSpPr>
        <p:spPr bwMode="auto">
          <a:xfrm flipV="1">
            <a:off x="3962400" y="5029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2" name="Line 26"/>
          <p:cNvSpPr>
            <a:spLocks noChangeShapeType="1"/>
          </p:cNvSpPr>
          <p:nvPr/>
        </p:nvSpPr>
        <p:spPr bwMode="auto">
          <a:xfrm flipV="1">
            <a:off x="4114800" y="5029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3" name="Line 27"/>
          <p:cNvSpPr>
            <a:spLocks noChangeShapeType="1"/>
          </p:cNvSpPr>
          <p:nvPr/>
        </p:nvSpPr>
        <p:spPr bwMode="auto">
          <a:xfrm flipV="1">
            <a:off x="3962400" y="5334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4" name="Line 28"/>
          <p:cNvSpPr>
            <a:spLocks noChangeShapeType="1"/>
          </p:cNvSpPr>
          <p:nvPr/>
        </p:nvSpPr>
        <p:spPr bwMode="auto">
          <a:xfrm flipV="1">
            <a:off x="4114800" y="5334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5" name="Line 29"/>
          <p:cNvSpPr>
            <a:spLocks noChangeShapeType="1"/>
          </p:cNvSpPr>
          <p:nvPr/>
        </p:nvSpPr>
        <p:spPr bwMode="auto">
          <a:xfrm flipV="1">
            <a:off x="4800600" y="5029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6" name="Line 30"/>
          <p:cNvSpPr>
            <a:spLocks noChangeShapeType="1"/>
          </p:cNvSpPr>
          <p:nvPr/>
        </p:nvSpPr>
        <p:spPr bwMode="auto">
          <a:xfrm flipV="1">
            <a:off x="4953000" y="5029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7" name="Line 31"/>
          <p:cNvSpPr>
            <a:spLocks noChangeShapeType="1"/>
          </p:cNvSpPr>
          <p:nvPr/>
        </p:nvSpPr>
        <p:spPr bwMode="auto">
          <a:xfrm flipV="1">
            <a:off x="4800600" y="5334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8" name="Line 32"/>
          <p:cNvSpPr>
            <a:spLocks noChangeShapeType="1"/>
          </p:cNvSpPr>
          <p:nvPr/>
        </p:nvSpPr>
        <p:spPr bwMode="auto">
          <a:xfrm flipV="1">
            <a:off x="4953000" y="5334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49" name="Line 33"/>
          <p:cNvSpPr>
            <a:spLocks noChangeShapeType="1"/>
          </p:cNvSpPr>
          <p:nvPr/>
        </p:nvSpPr>
        <p:spPr bwMode="auto">
          <a:xfrm flipV="1">
            <a:off x="5638800" y="5029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0" name="Line 34"/>
          <p:cNvSpPr>
            <a:spLocks noChangeShapeType="1"/>
          </p:cNvSpPr>
          <p:nvPr/>
        </p:nvSpPr>
        <p:spPr bwMode="auto">
          <a:xfrm flipV="1">
            <a:off x="5791200" y="5029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1" name="Line 35"/>
          <p:cNvSpPr>
            <a:spLocks noChangeShapeType="1"/>
          </p:cNvSpPr>
          <p:nvPr/>
        </p:nvSpPr>
        <p:spPr bwMode="auto">
          <a:xfrm flipV="1">
            <a:off x="5638800" y="5334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2" name="Line 36"/>
          <p:cNvSpPr>
            <a:spLocks noChangeShapeType="1"/>
          </p:cNvSpPr>
          <p:nvPr/>
        </p:nvSpPr>
        <p:spPr bwMode="auto">
          <a:xfrm flipV="1">
            <a:off x="5791200" y="5334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3" name="Line 37"/>
          <p:cNvSpPr>
            <a:spLocks noChangeShapeType="1"/>
          </p:cNvSpPr>
          <p:nvPr/>
        </p:nvSpPr>
        <p:spPr bwMode="auto">
          <a:xfrm flipV="1">
            <a:off x="3962400" y="5867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4" name="Line 38"/>
          <p:cNvSpPr>
            <a:spLocks noChangeShapeType="1"/>
          </p:cNvSpPr>
          <p:nvPr/>
        </p:nvSpPr>
        <p:spPr bwMode="auto">
          <a:xfrm flipV="1">
            <a:off x="4114800" y="5867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5" name="Line 39"/>
          <p:cNvSpPr>
            <a:spLocks noChangeShapeType="1"/>
          </p:cNvSpPr>
          <p:nvPr/>
        </p:nvSpPr>
        <p:spPr bwMode="auto">
          <a:xfrm flipV="1">
            <a:off x="3962400" y="6172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6" name="Line 40"/>
          <p:cNvSpPr>
            <a:spLocks noChangeShapeType="1"/>
          </p:cNvSpPr>
          <p:nvPr/>
        </p:nvSpPr>
        <p:spPr bwMode="auto">
          <a:xfrm flipV="1">
            <a:off x="4114800" y="6172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7" name="Line 41"/>
          <p:cNvSpPr>
            <a:spLocks noChangeShapeType="1"/>
          </p:cNvSpPr>
          <p:nvPr/>
        </p:nvSpPr>
        <p:spPr bwMode="auto">
          <a:xfrm flipV="1">
            <a:off x="4800600" y="5867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8" name="Line 42"/>
          <p:cNvSpPr>
            <a:spLocks noChangeShapeType="1"/>
          </p:cNvSpPr>
          <p:nvPr/>
        </p:nvSpPr>
        <p:spPr bwMode="auto">
          <a:xfrm flipV="1">
            <a:off x="4953000" y="5867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59" name="Line 43"/>
          <p:cNvSpPr>
            <a:spLocks noChangeShapeType="1"/>
          </p:cNvSpPr>
          <p:nvPr/>
        </p:nvSpPr>
        <p:spPr bwMode="auto">
          <a:xfrm flipV="1">
            <a:off x="4800600" y="6172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60" name="Line 44"/>
          <p:cNvSpPr>
            <a:spLocks noChangeShapeType="1"/>
          </p:cNvSpPr>
          <p:nvPr/>
        </p:nvSpPr>
        <p:spPr bwMode="auto">
          <a:xfrm flipV="1">
            <a:off x="4953000" y="6172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61" name="Line 45"/>
          <p:cNvSpPr>
            <a:spLocks noChangeShapeType="1"/>
          </p:cNvSpPr>
          <p:nvPr/>
        </p:nvSpPr>
        <p:spPr bwMode="auto">
          <a:xfrm flipV="1">
            <a:off x="5715000" y="5943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62" name="Line 46"/>
          <p:cNvSpPr>
            <a:spLocks noChangeShapeType="1"/>
          </p:cNvSpPr>
          <p:nvPr/>
        </p:nvSpPr>
        <p:spPr bwMode="auto">
          <a:xfrm flipV="1">
            <a:off x="5867400" y="5943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63" name="Line 47"/>
          <p:cNvSpPr>
            <a:spLocks noChangeShapeType="1"/>
          </p:cNvSpPr>
          <p:nvPr/>
        </p:nvSpPr>
        <p:spPr bwMode="auto">
          <a:xfrm flipV="1">
            <a:off x="5715000" y="6248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64" name="Line 48"/>
          <p:cNvSpPr>
            <a:spLocks noChangeShapeType="1"/>
          </p:cNvSpPr>
          <p:nvPr/>
        </p:nvSpPr>
        <p:spPr bwMode="auto">
          <a:xfrm flipV="1">
            <a:off x="5867400" y="6248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65" name="Line 49"/>
          <p:cNvSpPr>
            <a:spLocks noChangeShapeType="1"/>
          </p:cNvSpPr>
          <p:nvPr/>
        </p:nvSpPr>
        <p:spPr bwMode="auto">
          <a:xfrm flipV="1">
            <a:off x="2590800" y="4114800"/>
            <a:ext cx="152400" cy="228600"/>
          </a:xfrm>
          <a:prstGeom prst="line">
            <a:avLst/>
          </a:prstGeom>
          <a:noFill/>
          <a:ln w="25400">
            <a:solidFill>
              <a:srgbClr val="FF0000"/>
            </a:solidFill>
            <a:round/>
            <a:headEnd/>
            <a:tailEnd type="triangle" w="med" len="med"/>
          </a:ln>
          <a:effectLst/>
        </p:spPr>
        <p:txBody>
          <a:bodyPr/>
          <a:lstStyle/>
          <a:p>
            <a:endParaRPr lang="en-IN"/>
          </a:p>
        </p:txBody>
      </p:sp>
      <p:sp>
        <p:nvSpPr>
          <p:cNvPr id="9266" name="Line 50"/>
          <p:cNvSpPr>
            <a:spLocks noChangeShapeType="1"/>
          </p:cNvSpPr>
          <p:nvPr/>
        </p:nvSpPr>
        <p:spPr bwMode="auto">
          <a:xfrm flipV="1">
            <a:off x="2743200" y="4191000"/>
            <a:ext cx="152400" cy="228600"/>
          </a:xfrm>
          <a:prstGeom prst="line">
            <a:avLst/>
          </a:prstGeom>
          <a:noFill/>
          <a:ln w="25400">
            <a:solidFill>
              <a:srgbClr val="FF0000"/>
            </a:solidFill>
            <a:round/>
            <a:headEnd/>
            <a:tailEnd type="triangle" w="med" len="med"/>
          </a:ln>
          <a:effectLst/>
        </p:spPr>
        <p:txBody>
          <a:bodyPr/>
          <a:lstStyle/>
          <a:p>
            <a:endParaRPr lang="en-IN"/>
          </a:p>
        </p:txBody>
      </p:sp>
      <p:sp>
        <p:nvSpPr>
          <p:cNvPr id="9267" name="Line 51"/>
          <p:cNvSpPr>
            <a:spLocks noChangeShapeType="1"/>
          </p:cNvSpPr>
          <p:nvPr/>
        </p:nvSpPr>
        <p:spPr bwMode="auto">
          <a:xfrm flipV="1">
            <a:off x="2362200" y="4419600"/>
            <a:ext cx="152400" cy="228600"/>
          </a:xfrm>
          <a:prstGeom prst="line">
            <a:avLst/>
          </a:prstGeom>
          <a:noFill/>
          <a:ln w="25400">
            <a:solidFill>
              <a:srgbClr val="FF0000"/>
            </a:solidFill>
            <a:round/>
            <a:headEnd/>
            <a:tailEnd type="triangle" w="med" len="med"/>
          </a:ln>
          <a:effectLst/>
        </p:spPr>
        <p:txBody>
          <a:bodyPr/>
          <a:lstStyle/>
          <a:p>
            <a:endParaRPr lang="en-IN"/>
          </a:p>
        </p:txBody>
      </p:sp>
      <p:sp>
        <p:nvSpPr>
          <p:cNvPr id="9268" name="Line 52"/>
          <p:cNvSpPr>
            <a:spLocks noChangeShapeType="1"/>
          </p:cNvSpPr>
          <p:nvPr/>
        </p:nvSpPr>
        <p:spPr bwMode="auto">
          <a:xfrm flipV="1">
            <a:off x="2514600" y="4495800"/>
            <a:ext cx="152400" cy="228600"/>
          </a:xfrm>
          <a:prstGeom prst="line">
            <a:avLst/>
          </a:prstGeom>
          <a:noFill/>
          <a:ln w="25400">
            <a:solidFill>
              <a:srgbClr val="FF0000"/>
            </a:solidFill>
            <a:round/>
            <a:headEnd/>
            <a:tailEnd type="triangle" w="med" len="med"/>
          </a:ln>
          <a:effectLst/>
        </p:spPr>
        <p:txBody>
          <a:bodyPr/>
          <a:lstStyle/>
          <a:p>
            <a:endParaRPr lang="en-IN"/>
          </a:p>
        </p:txBody>
      </p:sp>
      <p:sp>
        <p:nvSpPr>
          <p:cNvPr id="9269" name="Line 53"/>
          <p:cNvSpPr>
            <a:spLocks noChangeShapeType="1"/>
          </p:cNvSpPr>
          <p:nvPr/>
        </p:nvSpPr>
        <p:spPr bwMode="auto">
          <a:xfrm flipH="1">
            <a:off x="762000" y="5867400"/>
            <a:ext cx="228600" cy="0"/>
          </a:xfrm>
          <a:prstGeom prst="line">
            <a:avLst/>
          </a:prstGeom>
          <a:noFill/>
          <a:ln w="25400">
            <a:solidFill>
              <a:srgbClr val="FF0000"/>
            </a:solidFill>
            <a:round/>
            <a:headEnd/>
            <a:tailEnd type="triangle" w="med" len="med"/>
          </a:ln>
          <a:effectLst/>
        </p:spPr>
        <p:txBody>
          <a:bodyPr/>
          <a:lstStyle/>
          <a:p>
            <a:endParaRPr lang="en-IN"/>
          </a:p>
        </p:txBody>
      </p:sp>
      <p:sp>
        <p:nvSpPr>
          <p:cNvPr id="9270" name="Line 54"/>
          <p:cNvSpPr>
            <a:spLocks noChangeShapeType="1"/>
          </p:cNvSpPr>
          <p:nvPr/>
        </p:nvSpPr>
        <p:spPr bwMode="auto">
          <a:xfrm flipH="1" flipV="1">
            <a:off x="1143000" y="6096000"/>
            <a:ext cx="228600" cy="0"/>
          </a:xfrm>
          <a:prstGeom prst="line">
            <a:avLst/>
          </a:prstGeom>
          <a:noFill/>
          <a:ln w="25400">
            <a:solidFill>
              <a:srgbClr val="FF0000"/>
            </a:solidFill>
            <a:round/>
            <a:headEnd/>
            <a:tailEnd type="triangle" w="med" len="med"/>
          </a:ln>
          <a:effectLst/>
        </p:spPr>
        <p:txBody>
          <a:bodyPr/>
          <a:lstStyle/>
          <a:p>
            <a:endParaRPr lang="en-IN"/>
          </a:p>
        </p:txBody>
      </p:sp>
      <p:sp>
        <p:nvSpPr>
          <p:cNvPr id="9271" name="Line 55"/>
          <p:cNvSpPr>
            <a:spLocks noChangeShapeType="1"/>
          </p:cNvSpPr>
          <p:nvPr/>
        </p:nvSpPr>
        <p:spPr bwMode="auto">
          <a:xfrm flipH="1" flipV="1">
            <a:off x="762000" y="6096000"/>
            <a:ext cx="228600" cy="0"/>
          </a:xfrm>
          <a:prstGeom prst="line">
            <a:avLst/>
          </a:prstGeom>
          <a:noFill/>
          <a:ln w="25400">
            <a:solidFill>
              <a:srgbClr val="FF0000"/>
            </a:solidFill>
            <a:round/>
            <a:headEnd/>
            <a:tailEnd type="triangle" w="med" len="med"/>
          </a:ln>
          <a:effectLst/>
        </p:spPr>
        <p:txBody>
          <a:bodyPr/>
          <a:lstStyle/>
          <a:p>
            <a:endParaRPr lang="en-IN"/>
          </a:p>
        </p:txBody>
      </p:sp>
      <p:sp>
        <p:nvSpPr>
          <p:cNvPr id="9272" name="Line 56"/>
          <p:cNvSpPr>
            <a:spLocks noChangeShapeType="1"/>
          </p:cNvSpPr>
          <p:nvPr/>
        </p:nvSpPr>
        <p:spPr bwMode="auto">
          <a:xfrm flipH="1" flipV="1">
            <a:off x="1143000" y="5867400"/>
            <a:ext cx="228600" cy="0"/>
          </a:xfrm>
          <a:prstGeom prst="line">
            <a:avLst/>
          </a:prstGeom>
          <a:noFill/>
          <a:ln w="25400">
            <a:solidFill>
              <a:srgbClr val="FF0000"/>
            </a:solidFill>
            <a:round/>
            <a:headEnd/>
            <a:tailEnd type="triangle" w="med" len="med"/>
          </a:ln>
          <a:effectLst/>
        </p:spPr>
        <p:txBody>
          <a:bodyPr/>
          <a:lstStyle/>
          <a:p>
            <a:endParaRPr lang="en-IN"/>
          </a:p>
        </p:txBody>
      </p:sp>
      <p:sp>
        <p:nvSpPr>
          <p:cNvPr id="9273" name="Line 57"/>
          <p:cNvSpPr>
            <a:spLocks noChangeShapeType="1"/>
          </p:cNvSpPr>
          <p:nvPr/>
        </p:nvSpPr>
        <p:spPr bwMode="auto">
          <a:xfrm>
            <a:off x="2514600" y="5715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74" name="Line 58"/>
          <p:cNvSpPr>
            <a:spLocks noChangeShapeType="1"/>
          </p:cNvSpPr>
          <p:nvPr/>
        </p:nvSpPr>
        <p:spPr bwMode="auto">
          <a:xfrm>
            <a:off x="2667000" y="5715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75" name="Line 59"/>
          <p:cNvSpPr>
            <a:spLocks noChangeShapeType="1"/>
          </p:cNvSpPr>
          <p:nvPr/>
        </p:nvSpPr>
        <p:spPr bwMode="auto">
          <a:xfrm>
            <a:off x="2514600" y="6019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76" name="Line 60"/>
          <p:cNvSpPr>
            <a:spLocks noChangeShapeType="1"/>
          </p:cNvSpPr>
          <p:nvPr/>
        </p:nvSpPr>
        <p:spPr bwMode="auto">
          <a:xfrm>
            <a:off x="2667000" y="6019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9278" name="Text Box 62"/>
          <p:cNvSpPr txBox="1">
            <a:spLocks noChangeArrowheads="1"/>
          </p:cNvSpPr>
          <p:nvPr/>
        </p:nvSpPr>
        <p:spPr bwMode="auto">
          <a:xfrm>
            <a:off x="6629400" y="3733800"/>
            <a:ext cx="2298700" cy="2844800"/>
          </a:xfrm>
          <a:prstGeom prst="rect">
            <a:avLst/>
          </a:prstGeom>
          <a:noFill/>
          <a:ln w="9525">
            <a:solidFill>
              <a:schemeClr val="tx1"/>
            </a:solidFill>
            <a:miter lim="800000"/>
            <a:headEnd/>
            <a:tailEnd/>
          </a:ln>
          <a:effectLst/>
        </p:spPr>
        <p:txBody>
          <a:bodyPr wrap="none">
            <a:spAutoFit/>
          </a:bodyPr>
          <a:lstStyle/>
          <a:p>
            <a:pPr marL="342900" indent="-342900">
              <a:buFontTx/>
              <a:buAutoNum type="alphaLcParenR"/>
            </a:pPr>
            <a:r>
              <a:rPr lang="en-US" b="1"/>
              <a:t>paramagnetic,</a:t>
            </a:r>
          </a:p>
          <a:p>
            <a:pPr marL="342900" indent="-342900"/>
            <a:r>
              <a:rPr lang="en-US"/>
              <a:t>    magnetically</a:t>
            </a:r>
          </a:p>
          <a:p>
            <a:pPr marL="342900" indent="-342900"/>
            <a:r>
              <a:rPr lang="en-US"/>
              <a:t>    dilute in e.g.</a:t>
            </a:r>
          </a:p>
          <a:p>
            <a:pPr marL="342900" indent="-342900"/>
            <a:r>
              <a:rPr lang="en-US"/>
              <a:t>	[Fe(H</a:t>
            </a:r>
            <a:r>
              <a:rPr lang="en-US" baseline="-25000"/>
              <a:t>2</a:t>
            </a:r>
            <a:r>
              <a:rPr lang="en-US"/>
              <a:t>O)</a:t>
            </a:r>
            <a:r>
              <a:rPr lang="en-US" baseline="-25000"/>
              <a:t>6</a:t>
            </a:r>
            <a:r>
              <a:rPr lang="en-US"/>
              <a:t>]Cl</a:t>
            </a:r>
            <a:r>
              <a:rPr lang="en-US" baseline="-25000"/>
              <a:t>2</a:t>
            </a:r>
            <a:r>
              <a:rPr lang="en-US"/>
              <a:t>.</a:t>
            </a:r>
          </a:p>
          <a:p>
            <a:pPr marL="342900" indent="-342900"/>
            <a:endParaRPr lang="en-US"/>
          </a:p>
          <a:p>
            <a:pPr marL="342900" indent="-342900"/>
            <a:r>
              <a:rPr lang="en-US"/>
              <a:t>b)	</a:t>
            </a:r>
            <a:r>
              <a:rPr lang="en-US" b="1"/>
              <a:t>ferromagnetic</a:t>
            </a:r>
            <a:r>
              <a:rPr lang="en-US"/>
              <a:t>,</a:t>
            </a:r>
          </a:p>
          <a:p>
            <a:pPr marL="342900" indent="-342900"/>
            <a:r>
              <a:rPr lang="en-US"/>
              <a:t>	as in metallic</a:t>
            </a:r>
          </a:p>
          <a:p>
            <a:pPr marL="342900" indent="-342900"/>
            <a:r>
              <a:rPr lang="en-US"/>
              <a:t>	Fe or some</a:t>
            </a:r>
          </a:p>
          <a:p>
            <a:pPr marL="342900" indent="-342900"/>
            <a:r>
              <a:rPr lang="en-US"/>
              <a:t>	Fe oxides.</a:t>
            </a:r>
          </a:p>
        </p:txBody>
      </p:sp>
      <p:sp>
        <p:nvSpPr>
          <p:cNvPr id="9279" name="Text Box 63"/>
          <p:cNvSpPr txBox="1">
            <a:spLocks noChangeArrowheads="1"/>
          </p:cNvSpPr>
          <p:nvPr/>
        </p:nvSpPr>
        <p:spPr bwMode="auto">
          <a:xfrm>
            <a:off x="228600" y="4876800"/>
            <a:ext cx="184150" cy="366713"/>
          </a:xfrm>
          <a:prstGeom prst="rect">
            <a:avLst/>
          </a:prstGeom>
          <a:noFill/>
          <a:ln w="9525">
            <a:noFill/>
            <a:miter lim="800000"/>
            <a:headEnd/>
            <a:tailEnd/>
          </a:ln>
          <a:effectLst/>
        </p:spPr>
        <p:txBody>
          <a:bodyPr wrap="none">
            <a:spAutoFit/>
          </a:bodyPr>
          <a:lstStyle/>
          <a:p>
            <a:endParaRPr lang="en-US" sz="1800"/>
          </a:p>
        </p:txBody>
      </p:sp>
      <p:sp>
        <p:nvSpPr>
          <p:cNvPr id="9280" name="Text Box 64"/>
          <p:cNvSpPr txBox="1">
            <a:spLocks noChangeArrowheads="1"/>
          </p:cNvSpPr>
          <p:nvPr/>
        </p:nvSpPr>
        <p:spPr bwMode="auto">
          <a:xfrm>
            <a:off x="0" y="4953000"/>
            <a:ext cx="857250" cy="641350"/>
          </a:xfrm>
          <a:prstGeom prst="rect">
            <a:avLst/>
          </a:prstGeom>
          <a:noFill/>
          <a:ln w="9525">
            <a:noFill/>
            <a:miter lim="800000"/>
            <a:headEnd/>
            <a:tailEnd/>
          </a:ln>
          <a:effectLst/>
        </p:spPr>
        <p:txBody>
          <a:bodyPr wrap="none">
            <a:spAutoFit/>
          </a:bodyPr>
          <a:lstStyle/>
          <a:p>
            <a:pPr algn="ctr"/>
            <a:r>
              <a:rPr lang="en-US" sz="1800" b="1"/>
              <a:t>Fe </a:t>
            </a:r>
          </a:p>
          <a:p>
            <a:pPr algn="ctr"/>
            <a:r>
              <a:rPr lang="en-US" sz="1800" b="1"/>
              <a:t>atoms</a:t>
            </a:r>
          </a:p>
        </p:txBody>
      </p:sp>
      <p:sp>
        <p:nvSpPr>
          <p:cNvPr id="9282" name="Line 66"/>
          <p:cNvSpPr>
            <a:spLocks noChangeShapeType="1"/>
          </p:cNvSpPr>
          <p:nvPr/>
        </p:nvSpPr>
        <p:spPr bwMode="auto">
          <a:xfrm>
            <a:off x="457200" y="5562600"/>
            <a:ext cx="228600" cy="228600"/>
          </a:xfrm>
          <a:prstGeom prst="line">
            <a:avLst/>
          </a:prstGeom>
          <a:noFill/>
          <a:ln w="9525">
            <a:solidFill>
              <a:schemeClr val="tx1"/>
            </a:solidFill>
            <a:round/>
            <a:headEnd/>
            <a:tailEnd type="triangle" w="med" len="med"/>
          </a:ln>
          <a:effectLst/>
        </p:spPr>
        <p:txBody>
          <a:bodyPr/>
          <a:lstStyle/>
          <a:p>
            <a:endParaRPr lang="en-IN"/>
          </a:p>
        </p:txBody>
      </p:sp>
      <p:sp>
        <p:nvSpPr>
          <p:cNvPr id="9283" name="Line 67"/>
          <p:cNvSpPr>
            <a:spLocks noChangeShapeType="1"/>
          </p:cNvSpPr>
          <p:nvPr/>
        </p:nvSpPr>
        <p:spPr bwMode="auto">
          <a:xfrm flipV="1">
            <a:off x="457200" y="4724400"/>
            <a:ext cx="228600" cy="228600"/>
          </a:xfrm>
          <a:prstGeom prst="line">
            <a:avLst/>
          </a:prstGeom>
          <a:noFill/>
          <a:ln w="9525">
            <a:solidFill>
              <a:schemeClr val="tx1"/>
            </a:solidFill>
            <a:round/>
            <a:headEnd/>
            <a:tailEnd type="triangle" w="med" len="med"/>
          </a:ln>
          <a:effectLst/>
        </p:spPr>
        <p:txBody>
          <a:bodyPr/>
          <a:lstStyle/>
          <a:p>
            <a:endParaRPr lang="en-IN"/>
          </a:p>
        </p:txBody>
      </p:sp>
      <p:sp>
        <p:nvSpPr>
          <p:cNvPr id="9284" name="Text Box 68"/>
          <p:cNvSpPr txBox="1">
            <a:spLocks noChangeArrowheads="1"/>
          </p:cNvSpPr>
          <p:nvPr/>
        </p:nvSpPr>
        <p:spPr bwMode="auto">
          <a:xfrm>
            <a:off x="152400" y="3581400"/>
            <a:ext cx="184150" cy="366713"/>
          </a:xfrm>
          <a:prstGeom prst="rect">
            <a:avLst/>
          </a:prstGeom>
          <a:noFill/>
          <a:ln w="9525">
            <a:noFill/>
            <a:miter lim="800000"/>
            <a:headEnd/>
            <a:tailEnd/>
          </a:ln>
          <a:effectLst/>
        </p:spPr>
        <p:txBody>
          <a:bodyPr wrap="none">
            <a:spAutoFit/>
          </a:bodyPr>
          <a:lstStyle/>
          <a:p>
            <a:endParaRPr lang="en-US" sz="1800"/>
          </a:p>
        </p:txBody>
      </p:sp>
      <p:sp>
        <p:nvSpPr>
          <p:cNvPr id="9285" name="Text Box 69"/>
          <p:cNvSpPr txBox="1">
            <a:spLocks noChangeArrowheads="1"/>
          </p:cNvSpPr>
          <p:nvPr/>
        </p:nvSpPr>
        <p:spPr bwMode="auto">
          <a:xfrm>
            <a:off x="2514600" y="3429000"/>
            <a:ext cx="2228850" cy="366713"/>
          </a:xfrm>
          <a:prstGeom prst="rect">
            <a:avLst/>
          </a:prstGeom>
          <a:noFill/>
          <a:ln w="9525">
            <a:noFill/>
            <a:miter lim="800000"/>
            <a:headEnd/>
            <a:tailEnd/>
          </a:ln>
          <a:effectLst/>
        </p:spPr>
        <p:txBody>
          <a:bodyPr wrap="none">
            <a:spAutoFit/>
          </a:bodyPr>
          <a:lstStyle/>
          <a:p>
            <a:r>
              <a:rPr lang="en-US" sz="1800" b="1"/>
              <a:t>unpaired electrons</a:t>
            </a:r>
          </a:p>
        </p:txBody>
      </p:sp>
      <p:sp>
        <p:nvSpPr>
          <p:cNvPr id="9286" name="Line 70"/>
          <p:cNvSpPr>
            <a:spLocks noChangeShapeType="1"/>
          </p:cNvSpPr>
          <p:nvPr/>
        </p:nvSpPr>
        <p:spPr bwMode="auto">
          <a:xfrm>
            <a:off x="3657600" y="3810000"/>
            <a:ext cx="228600" cy="457200"/>
          </a:xfrm>
          <a:prstGeom prst="line">
            <a:avLst/>
          </a:prstGeom>
          <a:noFill/>
          <a:ln w="9525">
            <a:solidFill>
              <a:schemeClr val="tx1"/>
            </a:solidFill>
            <a:round/>
            <a:headEnd/>
            <a:tailEnd type="triangle" w="med" len="med"/>
          </a:ln>
          <a:effectLst/>
        </p:spPr>
        <p:txBody>
          <a:bodyPr/>
          <a:lstStyle/>
          <a:p>
            <a:endParaRPr lang="en-IN"/>
          </a:p>
        </p:txBody>
      </p:sp>
      <p:sp>
        <p:nvSpPr>
          <p:cNvPr id="9287" name="Line 71"/>
          <p:cNvSpPr>
            <a:spLocks noChangeShapeType="1"/>
          </p:cNvSpPr>
          <p:nvPr/>
        </p:nvSpPr>
        <p:spPr bwMode="auto">
          <a:xfrm flipH="1">
            <a:off x="2819400" y="3810000"/>
            <a:ext cx="228600" cy="381000"/>
          </a:xfrm>
          <a:prstGeom prst="line">
            <a:avLst/>
          </a:prstGeom>
          <a:noFill/>
          <a:ln w="9525">
            <a:solidFill>
              <a:schemeClr val="tx1"/>
            </a:solidFill>
            <a:round/>
            <a:headEnd/>
            <a:tailEnd type="triangle" w="med" len="med"/>
          </a:ln>
          <a:effectLst/>
        </p:spPr>
        <p:txBody>
          <a:bodyPr/>
          <a:lstStyle/>
          <a:p>
            <a:endParaRPr lang="en-IN"/>
          </a:p>
        </p:txBody>
      </p:sp>
      <p:sp>
        <p:nvSpPr>
          <p:cNvPr id="9288" name="Text Box 72"/>
          <p:cNvSpPr txBox="1">
            <a:spLocks noChangeArrowheads="1"/>
          </p:cNvSpPr>
          <p:nvPr/>
        </p:nvSpPr>
        <p:spPr bwMode="auto">
          <a:xfrm>
            <a:off x="1066800" y="4876800"/>
            <a:ext cx="2025650" cy="581025"/>
          </a:xfrm>
          <a:prstGeom prst="rect">
            <a:avLst/>
          </a:prstGeom>
          <a:noFill/>
          <a:ln w="9525">
            <a:noFill/>
            <a:miter lim="800000"/>
            <a:headEnd/>
            <a:tailEnd/>
          </a:ln>
          <a:effectLst/>
        </p:spPr>
        <p:txBody>
          <a:bodyPr wrap="none">
            <a:spAutoFit/>
          </a:bodyPr>
          <a:lstStyle/>
          <a:p>
            <a:r>
              <a:rPr lang="en-US" sz="1600" b="1" dirty="0"/>
              <a:t>separated by</a:t>
            </a:r>
          </a:p>
          <a:p>
            <a:r>
              <a:rPr lang="en-US" sz="1600" b="1" dirty="0"/>
              <a:t>diamagnetic atoms</a:t>
            </a:r>
          </a:p>
        </p:txBody>
      </p:sp>
      <p:sp>
        <p:nvSpPr>
          <p:cNvPr id="9289" name="Line 73"/>
          <p:cNvSpPr>
            <a:spLocks noChangeShapeType="1"/>
          </p:cNvSpPr>
          <p:nvPr/>
        </p:nvSpPr>
        <p:spPr bwMode="auto">
          <a:xfrm flipH="1">
            <a:off x="5257800" y="3657600"/>
            <a:ext cx="304800" cy="381000"/>
          </a:xfrm>
          <a:prstGeom prst="line">
            <a:avLst/>
          </a:prstGeom>
          <a:noFill/>
          <a:ln w="9525">
            <a:solidFill>
              <a:schemeClr val="tx1"/>
            </a:solidFill>
            <a:round/>
            <a:headEnd/>
            <a:tailEnd type="triangle" w="med" len="med"/>
          </a:ln>
          <a:effectLst/>
        </p:spPr>
        <p:txBody>
          <a:bodyPr/>
          <a:lstStyle/>
          <a:p>
            <a:endParaRPr lang="en-IN"/>
          </a:p>
        </p:txBody>
      </p:sp>
      <p:sp>
        <p:nvSpPr>
          <p:cNvPr id="9290" name="Text Box 74"/>
          <p:cNvSpPr txBox="1">
            <a:spLocks noChangeArrowheads="1"/>
          </p:cNvSpPr>
          <p:nvPr/>
        </p:nvSpPr>
        <p:spPr bwMode="auto">
          <a:xfrm>
            <a:off x="4953000" y="3048000"/>
            <a:ext cx="3981450" cy="641350"/>
          </a:xfrm>
          <a:prstGeom prst="rect">
            <a:avLst/>
          </a:prstGeom>
          <a:noFill/>
          <a:ln w="9525">
            <a:noFill/>
            <a:miter lim="800000"/>
            <a:headEnd/>
            <a:tailEnd/>
          </a:ln>
          <a:effectLst/>
        </p:spPr>
        <p:txBody>
          <a:bodyPr wrap="none">
            <a:spAutoFit/>
          </a:bodyPr>
          <a:lstStyle/>
          <a:p>
            <a:r>
              <a:rPr lang="en-US" sz="1800" b="1"/>
              <a:t>unpaired electrons aligned in their </a:t>
            </a:r>
          </a:p>
          <a:p>
            <a:r>
              <a:rPr lang="en-US" sz="1800" b="1"/>
              <a:t>own common magnetic field</a:t>
            </a:r>
          </a:p>
        </p:txBody>
      </p:sp>
      <p:sp>
        <p:nvSpPr>
          <p:cNvPr id="9291" name="Text Box 75"/>
          <p:cNvSpPr txBox="1">
            <a:spLocks noChangeArrowheads="1"/>
          </p:cNvSpPr>
          <p:nvPr/>
        </p:nvSpPr>
        <p:spPr bwMode="auto">
          <a:xfrm>
            <a:off x="152400" y="3124200"/>
            <a:ext cx="2228850" cy="641350"/>
          </a:xfrm>
          <a:prstGeom prst="rect">
            <a:avLst/>
          </a:prstGeom>
          <a:noFill/>
          <a:ln w="9525">
            <a:noFill/>
            <a:miter lim="800000"/>
            <a:headEnd/>
            <a:tailEnd/>
          </a:ln>
          <a:effectLst/>
        </p:spPr>
        <p:txBody>
          <a:bodyPr wrap="none">
            <a:spAutoFit/>
          </a:bodyPr>
          <a:lstStyle/>
          <a:p>
            <a:r>
              <a:rPr lang="en-US" sz="1800" b="1" dirty="0"/>
              <a:t>unpaired electrons</a:t>
            </a:r>
          </a:p>
          <a:p>
            <a:r>
              <a:rPr lang="en-US" sz="1800" b="1" dirty="0"/>
              <a:t>oriented randomly</a:t>
            </a:r>
          </a:p>
        </p:txBody>
      </p:sp>
      <p:sp>
        <p:nvSpPr>
          <p:cNvPr id="9292" name="Line 76"/>
          <p:cNvSpPr>
            <a:spLocks noChangeShapeType="1"/>
          </p:cNvSpPr>
          <p:nvPr/>
        </p:nvSpPr>
        <p:spPr bwMode="auto">
          <a:xfrm>
            <a:off x="1905000" y="3810000"/>
            <a:ext cx="457200" cy="457200"/>
          </a:xfrm>
          <a:prstGeom prst="line">
            <a:avLst/>
          </a:prstGeom>
          <a:noFill/>
          <a:ln w="9525">
            <a:solidFill>
              <a:schemeClr val="tx1"/>
            </a:solidFill>
            <a:round/>
            <a:headEnd/>
            <a:tailEnd type="triangle" w="med" len="med"/>
          </a:ln>
          <a:effectLst/>
        </p:spPr>
        <p:txBody>
          <a:bodyPr/>
          <a:lstStyle/>
          <a:p>
            <a:endParaRPr lang="en-IN"/>
          </a:p>
        </p:txBody>
      </p:sp>
      <p:sp>
        <p:nvSpPr>
          <p:cNvPr id="9293" name="Line 77"/>
          <p:cNvSpPr>
            <a:spLocks noChangeShapeType="1"/>
          </p:cNvSpPr>
          <p:nvPr/>
        </p:nvSpPr>
        <p:spPr bwMode="auto">
          <a:xfrm flipH="1">
            <a:off x="1219200" y="3810000"/>
            <a:ext cx="228600" cy="381000"/>
          </a:xfrm>
          <a:prstGeom prst="line">
            <a:avLst/>
          </a:prstGeom>
          <a:noFill/>
          <a:ln w="9525">
            <a:solidFill>
              <a:schemeClr val="tx1"/>
            </a:solidFill>
            <a:round/>
            <a:headEnd/>
            <a:tailEnd type="triangle" w="med" len="med"/>
          </a:ln>
          <a:effectLst/>
        </p:spPr>
        <p:txBody>
          <a:bodyPr/>
          <a:lstStyle/>
          <a:p>
            <a:endParaRPr lang="en-IN"/>
          </a:p>
        </p:txBody>
      </p:sp>
      <p:sp>
        <p:nvSpPr>
          <p:cNvPr id="9294" name="Line 78"/>
          <p:cNvSpPr>
            <a:spLocks noChangeShapeType="1"/>
          </p:cNvSpPr>
          <p:nvPr/>
        </p:nvSpPr>
        <p:spPr bwMode="auto">
          <a:xfrm flipV="1">
            <a:off x="6324600" y="3733800"/>
            <a:ext cx="0" cy="2743200"/>
          </a:xfrm>
          <a:prstGeom prst="line">
            <a:avLst/>
          </a:prstGeom>
          <a:noFill/>
          <a:ln w="25400">
            <a:solidFill>
              <a:schemeClr val="tx1"/>
            </a:solidFill>
            <a:round/>
            <a:headEnd/>
            <a:tailEnd type="triangle" w="med" len="med"/>
          </a:ln>
          <a:effectLst/>
        </p:spPr>
        <p:txBody>
          <a:bodyPr/>
          <a:lstStyle/>
          <a:p>
            <a:endParaRPr lang="en-IN"/>
          </a:p>
        </p:txBody>
      </p:sp>
    </p:spTree>
    <p:extLst>
      <p:ext uri="{BB962C8B-B14F-4D97-AF65-F5344CB8AC3E}">
        <p14:creationId xmlns:p14="http://schemas.microsoft.com/office/powerpoint/2010/main" val="3883967880"/>
      </p:ext>
    </p:extLst>
  </p:cSld>
  <p:clrMapOvr>
    <a:masterClrMapping/>
  </p:clrMapOvr>
  <p:transition advTm="129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00343" y="304800"/>
            <a:ext cx="7129258" cy="5843230"/>
          </a:xfrm>
          <a:prstGeom prst="rect">
            <a:avLst/>
          </a:prstGeom>
          <a:noFill/>
          <a:ln w="9525">
            <a:noFill/>
            <a:miter lim="800000"/>
            <a:headEnd/>
            <a:tailEnd/>
          </a:ln>
          <a:effectLst/>
        </p:spPr>
      </p:pic>
      <p:sp>
        <p:nvSpPr>
          <p:cNvPr id="5" name="TextBox 4"/>
          <p:cNvSpPr txBox="1"/>
          <p:nvPr/>
        </p:nvSpPr>
        <p:spPr>
          <a:xfrm>
            <a:off x="609600" y="6324600"/>
            <a:ext cx="7162800" cy="369332"/>
          </a:xfrm>
          <a:prstGeom prst="rect">
            <a:avLst/>
          </a:prstGeom>
          <a:solidFill>
            <a:schemeClr val="accent2"/>
          </a:solidFill>
        </p:spPr>
        <p:txBody>
          <a:bodyPr wrap="square" rtlCol="0">
            <a:spAutoFit/>
          </a:bodyPr>
          <a:lstStyle/>
          <a:p>
            <a:pPr algn="ctr"/>
            <a:r>
              <a:rPr lang="en-US" dirty="0" smtClean="0"/>
              <a:t>NCERT CHEMISTRY     Class 12 Textbook     Book 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438400" y="304800"/>
            <a:ext cx="4114800" cy="533400"/>
          </a:xfrm>
          <a:prstGeom prst="rect">
            <a:avLst/>
          </a:prstGeom>
          <a:noFill/>
          <a:ln w="9525">
            <a:noFill/>
            <a:miter lim="800000"/>
            <a:headEnd/>
            <a:tailEnd/>
          </a:ln>
          <a:effectLst/>
        </p:spPr>
        <p:txBody>
          <a:bodyPr anchor="ctr"/>
          <a:lstStyle/>
          <a:p>
            <a:pPr algn="ctr"/>
            <a:r>
              <a:rPr lang="en-US" sz="2400" b="1" dirty="0" err="1"/>
              <a:t>Antiferromagnetism</a:t>
            </a:r>
            <a:r>
              <a:rPr lang="en-US" sz="2400" b="1" dirty="0"/>
              <a:t>:</a:t>
            </a:r>
          </a:p>
        </p:txBody>
      </p:sp>
      <p:graphicFrame>
        <p:nvGraphicFramePr>
          <p:cNvPr id="11269" name="Object 5"/>
          <p:cNvGraphicFramePr>
            <a:graphicFrameLocks noGrp="1" noChangeAspect="1"/>
          </p:cNvGraphicFramePr>
          <p:nvPr>
            <p:ph/>
          </p:nvPr>
        </p:nvGraphicFramePr>
        <p:xfrm>
          <a:off x="1295400" y="2667000"/>
          <a:ext cx="2798763" cy="2778125"/>
        </p:xfrm>
        <a:graphic>
          <a:graphicData uri="http://schemas.openxmlformats.org/presentationml/2006/ole">
            <mc:AlternateContent xmlns:mc="http://schemas.openxmlformats.org/markup-compatibility/2006">
              <mc:Choice xmlns:v="urn:schemas-microsoft-com:vml" Requires="v">
                <p:oleObj spid="_x0000_s6150" name="CS ChemDraw Drawing" r:id="rId3" imgW="2793960" imgH="2773440" progId="ChemDraw.Document.6.0">
                  <p:embed/>
                </p:oleObj>
              </mc:Choice>
              <mc:Fallback>
                <p:oleObj name="CS ChemDraw Drawing" r:id="rId3" imgW="2793960" imgH="27734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67000"/>
                        <a:ext cx="2798763"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Line 7"/>
          <p:cNvSpPr>
            <a:spLocks noChangeShapeType="1"/>
          </p:cNvSpPr>
          <p:nvPr/>
        </p:nvSpPr>
        <p:spPr bwMode="auto">
          <a:xfrm flipV="1">
            <a:off x="1676400" y="4648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2" name="Line 8"/>
          <p:cNvSpPr>
            <a:spLocks noChangeShapeType="1"/>
          </p:cNvSpPr>
          <p:nvPr/>
        </p:nvSpPr>
        <p:spPr bwMode="auto">
          <a:xfrm flipV="1">
            <a:off x="1828800" y="4648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3" name="Line 9"/>
          <p:cNvSpPr>
            <a:spLocks noChangeShapeType="1"/>
          </p:cNvSpPr>
          <p:nvPr/>
        </p:nvSpPr>
        <p:spPr bwMode="auto">
          <a:xfrm flipV="1">
            <a:off x="1676400" y="4953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4" name="Line 10"/>
          <p:cNvSpPr>
            <a:spLocks noChangeShapeType="1"/>
          </p:cNvSpPr>
          <p:nvPr/>
        </p:nvSpPr>
        <p:spPr bwMode="auto">
          <a:xfrm flipV="1">
            <a:off x="1828800" y="4953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5" name="Line 11"/>
          <p:cNvSpPr>
            <a:spLocks noChangeShapeType="1"/>
          </p:cNvSpPr>
          <p:nvPr/>
        </p:nvSpPr>
        <p:spPr bwMode="auto">
          <a:xfrm flipV="1">
            <a:off x="3505200" y="4648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6" name="Line 12"/>
          <p:cNvSpPr>
            <a:spLocks noChangeShapeType="1"/>
          </p:cNvSpPr>
          <p:nvPr/>
        </p:nvSpPr>
        <p:spPr bwMode="auto">
          <a:xfrm flipV="1">
            <a:off x="3657600" y="4648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7" name="Line 13"/>
          <p:cNvSpPr>
            <a:spLocks noChangeShapeType="1"/>
          </p:cNvSpPr>
          <p:nvPr/>
        </p:nvSpPr>
        <p:spPr bwMode="auto">
          <a:xfrm flipV="1">
            <a:off x="3505200" y="4953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8" name="Line 14"/>
          <p:cNvSpPr>
            <a:spLocks noChangeShapeType="1"/>
          </p:cNvSpPr>
          <p:nvPr/>
        </p:nvSpPr>
        <p:spPr bwMode="auto">
          <a:xfrm flipV="1">
            <a:off x="3657600" y="4953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79" name="Line 15"/>
          <p:cNvSpPr>
            <a:spLocks noChangeShapeType="1"/>
          </p:cNvSpPr>
          <p:nvPr/>
        </p:nvSpPr>
        <p:spPr bwMode="auto">
          <a:xfrm flipV="1">
            <a:off x="2590800" y="3810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0" name="Line 16"/>
          <p:cNvSpPr>
            <a:spLocks noChangeShapeType="1"/>
          </p:cNvSpPr>
          <p:nvPr/>
        </p:nvSpPr>
        <p:spPr bwMode="auto">
          <a:xfrm flipV="1">
            <a:off x="2743200" y="3810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1" name="Line 17"/>
          <p:cNvSpPr>
            <a:spLocks noChangeShapeType="1"/>
          </p:cNvSpPr>
          <p:nvPr/>
        </p:nvSpPr>
        <p:spPr bwMode="auto">
          <a:xfrm flipV="1">
            <a:off x="2590800" y="4114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2" name="Line 18"/>
          <p:cNvSpPr>
            <a:spLocks noChangeShapeType="1"/>
          </p:cNvSpPr>
          <p:nvPr/>
        </p:nvSpPr>
        <p:spPr bwMode="auto">
          <a:xfrm flipV="1">
            <a:off x="2743200" y="4114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3" name="Line 19"/>
          <p:cNvSpPr>
            <a:spLocks noChangeShapeType="1"/>
          </p:cNvSpPr>
          <p:nvPr/>
        </p:nvSpPr>
        <p:spPr bwMode="auto">
          <a:xfrm flipV="1">
            <a:off x="1676400" y="2895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4" name="Line 20"/>
          <p:cNvSpPr>
            <a:spLocks noChangeShapeType="1"/>
          </p:cNvSpPr>
          <p:nvPr/>
        </p:nvSpPr>
        <p:spPr bwMode="auto">
          <a:xfrm flipV="1">
            <a:off x="1828800" y="2895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5" name="Line 21"/>
          <p:cNvSpPr>
            <a:spLocks noChangeShapeType="1"/>
          </p:cNvSpPr>
          <p:nvPr/>
        </p:nvSpPr>
        <p:spPr bwMode="auto">
          <a:xfrm flipV="1">
            <a:off x="1676400" y="3200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6" name="Line 22"/>
          <p:cNvSpPr>
            <a:spLocks noChangeShapeType="1"/>
          </p:cNvSpPr>
          <p:nvPr/>
        </p:nvSpPr>
        <p:spPr bwMode="auto">
          <a:xfrm flipV="1">
            <a:off x="1828800" y="3200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7" name="Line 23"/>
          <p:cNvSpPr>
            <a:spLocks noChangeShapeType="1"/>
          </p:cNvSpPr>
          <p:nvPr/>
        </p:nvSpPr>
        <p:spPr bwMode="auto">
          <a:xfrm flipV="1">
            <a:off x="3505200" y="2895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8" name="Line 24"/>
          <p:cNvSpPr>
            <a:spLocks noChangeShapeType="1"/>
          </p:cNvSpPr>
          <p:nvPr/>
        </p:nvSpPr>
        <p:spPr bwMode="auto">
          <a:xfrm flipV="1">
            <a:off x="3657600" y="2895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89" name="Line 25"/>
          <p:cNvSpPr>
            <a:spLocks noChangeShapeType="1"/>
          </p:cNvSpPr>
          <p:nvPr/>
        </p:nvSpPr>
        <p:spPr bwMode="auto">
          <a:xfrm flipV="1">
            <a:off x="3505200" y="3200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0" name="Line 26"/>
          <p:cNvSpPr>
            <a:spLocks noChangeShapeType="1"/>
          </p:cNvSpPr>
          <p:nvPr/>
        </p:nvSpPr>
        <p:spPr bwMode="auto">
          <a:xfrm flipV="1">
            <a:off x="3657600" y="3200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1" name="Line 27"/>
          <p:cNvSpPr>
            <a:spLocks noChangeShapeType="1"/>
          </p:cNvSpPr>
          <p:nvPr/>
        </p:nvSpPr>
        <p:spPr bwMode="auto">
          <a:xfrm>
            <a:off x="2590800" y="4648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2" name="Line 28"/>
          <p:cNvSpPr>
            <a:spLocks noChangeShapeType="1"/>
          </p:cNvSpPr>
          <p:nvPr/>
        </p:nvSpPr>
        <p:spPr bwMode="auto">
          <a:xfrm>
            <a:off x="2743200" y="46482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3" name="Line 29"/>
          <p:cNvSpPr>
            <a:spLocks noChangeShapeType="1"/>
          </p:cNvSpPr>
          <p:nvPr/>
        </p:nvSpPr>
        <p:spPr bwMode="auto">
          <a:xfrm>
            <a:off x="2590800" y="4953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4" name="Line 30"/>
          <p:cNvSpPr>
            <a:spLocks noChangeShapeType="1"/>
          </p:cNvSpPr>
          <p:nvPr/>
        </p:nvSpPr>
        <p:spPr bwMode="auto">
          <a:xfrm>
            <a:off x="2743200" y="4953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5" name="Line 31"/>
          <p:cNvSpPr>
            <a:spLocks noChangeShapeType="1"/>
          </p:cNvSpPr>
          <p:nvPr/>
        </p:nvSpPr>
        <p:spPr bwMode="auto">
          <a:xfrm>
            <a:off x="1676400" y="3810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6" name="Line 32"/>
          <p:cNvSpPr>
            <a:spLocks noChangeShapeType="1"/>
          </p:cNvSpPr>
          <p:nvPr/>
        </p:nvSpPr>
        <p:spPr bwMode="auto">
          <a:xfrm>
            <a:off x="1828800" y="3810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7" name="Line 33"/>
          <p:cNvSpPr>
            <a:spLocks noChangeShapeType="1"/>
          </p:cNvSpPr>
          <p:nvPr/>
        </p:nvSpPr>
        <p:spPr bwMode="auto">
          <a:xfrm>
            <a:off x="1676400" y="4114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8" name="Line 34"/>
          <p:cNvSpPr>
            <a:spLocks noChangeShapeType="1"/>
          </p:cNvSpPr>
          <p:nvPr/>
        </p:nvSpPr>
        <p:spPr bwMode="auto">
          <a:xfrm>
            <a:off x="1828800" y="4114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299" name="Line 35"/>
          <p:cNvSpPr>
            <a:spLocks noChangeShapeType="1"/>
          </p:cNvSpPr>
          <p:nvPr/>
        </p:nvSpPr>
        <p:spPr bwMode="auto">
          <a:xfrm>
            <a:off x="2590800" y="2895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0" name="Line 36"/>
          <p:cNvSpPr>
            <a:spLocks noChangeShapeType="1"/>
          </p:cNvSpPr>
          <p:nvPr/>
        </p:nvSpPr>
        <p:spPr bwMode="auto">
          <a:xfrm>
            <a:off x="2743200" y="28956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1" name="Line 37"/>
          <p:cNvSpPr>
            <a:spLocks noChangeShapeType="1"/>
          </p:cNvSpPr>
          <p:nvPr/>
        </p:nvSpPr>
        <p:spPr bwMode="auto">
          <a:xfrm>
            <a:off x="2590800" y="3200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2" name="Line 38"/>
          <p:cNvSpPr>
            <a:spLocks noChangeShapeType="1"/>
          </p:cNvSpPr>
          <p:nvPr/>
        </p:nvSpPr>
        <p:spPr bwMode="auto">
          <a:xfrm>
            <a:off x="2743200" y="32004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3" name="Line 39"/>
          <p:cNvSpPr>
            <a:spLocks noChangeShapeType="1"/>
          </p:cNvSpPr>
          <p:nvPr/>
        </p:nvSpPr>
        <p:spPr bwMode="auto">
          <a:xfrm>
            <a:off x="3505200" y="3810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4" name="Line 40"/>
          <p:cNvSpPr>
            <a:spLocks noChangeShapeType="1"/>
          </p:cNvSpPr>
          <p:nvPr/>
        </p:nvSpPr>
        <p:spPr bwMode="auto">
          <a:xfrm>
            <a:off x="3657600" y="38100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5" name="Line 41"/>
          <p:cNvSpPr>
            <a:spLocks noChangeShapeType="1"/>
          </p:cNvSpPr>
          <p:nvPr/>
        </p:nvSpPr>
        <p:spPr bwMode="auto">
          <a:xfrm>
            <a:off x="3505200" y="4114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6" name="Line 42"/>
          <p:cNvSpPr>
            <a:spLocks noChangeShapeType="1"/>
          </p:cNvSpPr>
          <p:nvPr/>
        </p:nvSpPr>
        <p:spPr bwMode="auto">
          <a:xfrm>
            <a:off x="3657600" y="4114800"/>
            <a:ext cx="0" cy="228600"/>
          </a:xfrm>
          <a:prstGeom prst="line">
            <a:avLst/>
          </a:prstGeom>
          <a:noFill/>
          <a:ln w="25400">
            <a:solidFill>
              <a:srgbClr val="FF0000"/>
            </a:solidFill>
            <a:round/>
            <a:headEnd/>
            <a:tailEnd type="triangle" w="med" len="med"/>
          </a:ln>
          <a:effectLst/>
        </p:spPr>
        <p:txBody>
          <a:bodyPr/>
          <a:lstStyle/>
          <a:p>
            <a:endParaRPr lang="en-IN"/>
          </a:p>
        </p:txBody>
      </p:sp>
      <p:sp>
        <p:nvSpPr>
          <p:cNvPr id="11307" name="Text Box 43"/>
          <p:cNvSpPr txBox="1">
            <a:spLocks noChangeArrowheads="1"/>
          </p:cNvSpPr>
          <p:nvPr/>
        </p:nvSpPr>
        <p:spPr bwMode="auto">
          <a:xfrm>
            <a:off x="5105400" y="1447800"/>
            <a:ext cx="3611373" cy="4154984"/>
          </a:xfrm>
          <a:prstGeom prst="rect">
            <a:avLst/>
          </a:prstGeom>
          <a:noFill/>
          <a:ln w="9525">
            <a:noFill/>
            <a:miter lim="800000"/>
            <a:headEnd/>
            <a:tailEnd/>
          </a:ln>
          <a:effectLst/>
        </p:spPr>
        <p:txBody>
          <a:bodyPr wrap="none">
            <a:spAutoFit/>
          </a:bodyPr>
          <a:lstStyle/>
          <a:p>
            <a:r>
              <a:rPr lang="en-US" sz="2400" dirty="0"/>
              <a:t>Here the spins on the</a:t>
            </a:r>
          </a:p>
          <a:p>
            <a:r>
              <a:rPr lang="en-US" sz="2400" dirty="0"/>
              <a:t>unpaired electrons</a:t>
            </a:r>
          </a:p>
          <a:p>
            <a:r>
              <a:rPr lang="en-US" sz="2400" dirty="0"/>
              <a:t>become aligned in </a:t>
            </a:r>
          </a:p>
          <a:p>
            <a:r>
              <a:rPr lang="en-US" sz="2400" dirty="0"/>
              <a:t>opposite directions so</a:t>
            </a:r>
          </a:p>
          <a:p>
            <a:r>
              <a:rPr lang="en-US" sz="2400" dirty="0"/>
              <a:t>that the </a:t>
            </a:r>
            <a:r>
              <a:rPr lang="el-GR" sz="2400" dirty="0">
                <a:solidFill>
                  <a:srgbClr val="C00000"/>
                </a:solidFill>
                <a:cs typeface="Arial" charset="0"/>
              </a:rPr>
              <a:t>μ</a:t>
            </a:r>
            <a:r>
              <a:rPr lang="en-US" sz="2400" baseline="-25000" dirty="0" err="1">
                <a:solidFill>
                  <a:srgbClr val="C00000"/>
                </a:solidFill>
              </a:rPr>
              <a:t>eff</a:t>
            </a:r>
            <a:r>
              <a:rPr lang="en-US" sz="2400" dirty="0">
                <a:solidFill>
                  <a:srgbClr val="C00000"/>
                </a:solidFill>
              </a:rPr>
              <a:t> approaches</a:t>
            </a:r>
          </a:p>
          <a:p>
            <a:r>
              <a:rPr lang="en-US" sz="2400" dirty="0">
                <a:solidFill>
                  <a:srgbClr val="C00000"/>
                </a:solidFill>
              </a:rPr>
              <a:t>zero</a:t>
            </a:r>
            <a:r>
              <a:rPr lang="en-US" sz="2400" dirty="0"/>
              <a:t>, in contrast to</a:t>
            </a:r>
          </a:p>
          <a:p>
            <a:r>
              <a:rPr lang="en-US" sz="2400" dirty="0"/>
              <a:t>ferromagnetism, where</a:t>
            </a:r>
          </a:p>
          <a:p>
            <a:r>
              <a:rPr lang="el-GR" sz="2400" dirty="0">
                <a:cs typeface="Arial" charset="0"/>
              </a:rPr>
              <a:t>μ</a:t>
            </a:r>
            <a:r>
              <a:rPr lang="en-US" sz="2400" baseline="-25000" dirty="0" err="1"/>
              <a:t>eff</a:t>
            </a:r>
            <a:r>
              <a:rPr lang="en-US" sz="2400" dirty="0"/>
              <a:t> becomes very large.</a:t>
            </a:r>
          </a:p>
          <a:p>
            <a:r>
              <a:rPr lang="en-US" sz="2400" dirty="0"/>
              <a:t>An example of anti-</a:t>
            </a:r>
          </a:p>
          <a:p>
            <a:r>
              <a:rPr lang="en-US" sz="2400" dirty="0"/>
              <a:t>ferromagnetism is found</a:t>
            </a:r>
          </a:p>
          <a:p>
            <a:r>
              <a:rPr lang="en-US" sz="2400" dirty="0"/>
              <a:t>in </a:t>
            </a:r>
            <a:r>
              <a:rPr lang="en-US" sz="2400" dirty="0" err="1" smtClean="0"/>
              <a:t>MnO</a:t>
            </a:r>
            <a:r>
              <a:rPr lang="en-US" sz="2400" dirty="0" smtClean="0"/>
              <a:t> and </a:t>
            </a:r>
            <a:r>
              <a:rPr lang="en-US" sz="2400" dirty="0" err="1" smtClean="0"/>
              <a:t>oxymyloglobin</a:t>
            </a:r>
            <a:r>
              <a:rPr lang="en-US" sz="2400" dirty="0" smtClean="0"/>
              <a:t>.</a:t>
            </a:r>
            <a:endParaRPr lang="en-US" sz="2400" dirty="0"/>
          </a:p>
        </p:txBody>
      </p:sp>
      <p:sp>
        <p:nvSpPr>
          <p:cNvPr id="11308" name="Text Box 44"/>
          <p:cNvSpPr txBox="1">
            <a:spLocks noChangeArrowheads="1"/>
          </p:cNvSpPr>
          <p:nvPr/>
        </p:nvSpPr>
        <p:spPr bwMode="auto">
          <a:xfrm>
            <a:off x="1295400" y="5715000"/>
            <a:ext cx="2795588" cy="457200"/>
          </a:xfrm>
          <a:prstGeom prst="rect">
            <a:avLst/>
          </a:prstGeom>
          <a:noFill/>
          <a:ln w="9525">
            <a:noFill/>
            <a:miter lim="800000"/>
            <a:headEnd/>
            <a:tailEnd/>
          </a:ln>
          <a:effectLst/>
        </p:spPr>
        <p:txBody>
          <a:bodyPr wrap="none">
            <a:spAutoFit/>
          </a:bodyPr>
          <a:lstStyle/>
          <a:p>
            <a:r>
              <a:rPr lang="en-US" sz="2400"/>
              <a:t>antiferromagnetism</a:t>
            </a:r>
          </a:p>
        </p:txBody>
      </p:sp>
      <p:sp>
        <p:nvSpPr>
          <p:cNvPr id="11309" name="Line 45"/>
          <p:cNvSpPr>
            <a:spLocks noChangeShapeType="1"/>
          </p:cNvSpPr>
          <p:nvPr/>
        </p:nvSpPr>
        <p:spPr bwMode="auto">
          <a:xfrm>
            <a:off x="2133600" y="2362200"/>
            <a:ext cx="228600" cy="304800"/>
          </a:xfrm>
          <a:prstGeom prst="line">
            <a:avLst/>
          </a:prstGeom>
          <a:noFill/>
          <a:ln w="9525">
            <a:solidFill>
              <a:schemeClr val="tx1"/>
            </a:solidFill>
            <a:round/>
            <a:headEnd/>
            <a:tailEnd type="triangle" w="med" len="med"/>
          </a:ln>
          <a:effectLst/>
        </p:spPr>
        <p:txBody>
          <a:bodyPr/>
          <a:lstStyle/>
          <a:p>
            <a:endParaRPr lang="en-IN"/>
          </a:p>
        </p:txBody>
      </p:sp>
      <p:sp>
        <p:nvSpPr>
          <p:cNvPr id="11310" name="Text Box 46"/>
          <p:cNvSpPr txBox="1">
            <a:spLocks noChangeArrowheads="1"/>
          </p:cNvSpPr>
          <p:nvPr/>
        </p:nvSpPr>
        <p:spPr bwMode="auto">
          <a:xfrm>
            <a:off x="381000" y="1600200"/>
            <a:ext cx="3956050" cy="641350"/>
          </a:xfrm>
          <a:prstGeom prst="rect">
            <a:avLst/>
          </a:prstGeom>
          <a:noFill/>
          <a:ln w="9525">
            <a:noFill/>
            <a:miter lim="800000"/>
            <a:headEnd/>
            <a:tailEnd/>
          </a:ln>
          <a:effectLst/>
        </p:spPr>
        <p:txBody>
          <a:bodyPr wrap="none">
            <a:spAutoFit/>
          </a:bodyPr>
          <a:lstStyle/>
          <a:p>
            <a:pPr algn="ctr"/>
            <a:r>
              <a:rPr lang="en-US" sz="1800" b="1"/>
              <a:t>electron spins in opposite</a:t>
            </a:r>
          </a:p>
          <a:p>
            <a:pPr algn="ctr"/>
            <a:r>
              <a:rPr lang="en-US" sz="1800" b="1"/>
              <a:t>directions in alternate metal atoms</a:t>
            </a:r>
          </a:p>
        </p:txBody>
      </p:sp>
      <p:sp>
        <p:nvSpPr>
          <p:cNvPr id="44" name="TextBox 43"/>
          <p:cNvSpPr txBox="1"/>
          <p:nvPr/>
        </p:nvSpPr>
        <p:spPr>
          <a:xfrm>
            <a:off x="1752600" y="6324600"/>
            <a:ext cx="6096000" cy="369332"/>
          </a:xfrm>
          <a:prstGeom prst="rect">
            <a:avLst/>
          </a:prstGeom>
          <a:noFill/>
        </p:spPr>
        <p:txBody>
          <a:bodyPr wrap="square" rtlCol="0">
            <a:spAutoFit/>
          </a:bodyPr>
          <a:lstStyle/>
          <a:p>
            <a:pPr algn="ctr"/>
            <a:r>
              <a:rPr lang="en-US" i="1" dirty="0" smtClean="0">
                <a:solidFill>
                  <a:srgbClr val="C00000"/>
                </a:solidFill>
              </a:rPr>
              <a:t>Observed in </a:t>
            </a:r>
            <a:r>
              <a:rPr lang="en-US" i="1" dirty="0" err="1" smtClean="0">
                <a:solidFill>
                  <a:srgbClr val="C00000"/>
                </a:solidFill>
              </a:rPr>
              <a:t>Oxyhemoglobin</a:t>
            </a:r>
            <a:r>
              <a:rPr lang="en-US" i="1" dirty="0" smtClean="0">
                <a:solidFill>
                  <a:srgbClr val="C00000"/>
                </a:solidFill>
              </a:rPr>
              <a:t> and </a:t>
            </a:r>
            <a:r>
              <a:rPr lang="en-US" i="1" dirty="0" err="1" smtClean="0">
                <a:solidFill>
                  <a:srgbClr val="C00000"/>
                </a:solidFill>
              </a:rPr>
              <a:t>oxymyoglobin</a:t>
            </a:r>
            <a:endParaRPr lang="en-IN" i="1" dirty="0">
              <a:solidFill>
                <a:srgbClr val="C00000"/>
              </a:solidFill>
            </a:endParaRPr>
          </a:p>
        </p:txBody>
      </p:sp>
    </p:spTree>
    <p:extLst>
      <p:ext uri="{BB962C8B-B14F-4D97-AF65-F5344CB8AC3E}">
        <p14:creationId xmlns:p14="http://schemas.microsoft.com/office/powerpoint/2010/main" val="3203558241"/>
      </p:ext>
    </p:extLst>
  </p:cSld>
  <p:clrMapOvr>
    <a:masterClrMapping/>
  </p:clrMapOvr>
  <p:transition advTm="23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629400" cy="369332"/>
          </a:xfrm>
          <a:prstGeom prst="rect">
            <a:avLst/>
          </a:prstGeom>
          <a:noFill/>
        </p:spPr>
        <p:txBody>
          <a:bodyPr wrap="square" rtlCol="0">
            <a:spAutoFit/>
          </a:bodyPr>
          <a:lstStyle/>
          <a:p>
            <a:r>
              <a:rPr lang="en-US" b="1" dirty="0" smtClean="0"/>
              <a:t>Which is the </a:t>
            </a:r>
            <a:r>
              <a:rPr lang="en-US" b="1" smtClean="0"/>
              <a:t>strongest  ferromagnetic </a:t>
            </a:r>
            <a:r>
              <a:rPr lang="en-US" b="1" dirty="0" smtClean="0"/>
              <a:t>material in the world? </a:t>
            </a:r>
            <a:endParaRPr lang="en-US" b="1" dirty="0"/>
          </a:p>
        </p:txBody>
      </p:sp>
      <p:sp>
        <p:nvSpPr>
          <p:cNvPr id="37890" name="AutoShape 2" descr="Image result for neodymium magnet in hard dr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Image result for neodymium magnet in hard dri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4" name="Picture 6" descr="http://www.reuk.co.uk/OtherImages/inside-a-hard-disk-drive.jpg"/>
          <p:cNvPicPr>
            <a:picLocks noChangeAspect="1" noChangeArrowheads="1"/>
          </p:cNvPicPr>
          <p:nvPr/>
        </p:nvPicPr>
        <p:blipFill>
          <a:blip r:embed="rId2"/>
          <a:srcRect/>
          <a:stretch>
            <a:fillRect/>
          </a:stretch>
        </p:blipFill>
        <p:spPr bwMode="auto">
          <a:xfrm>
            <a:off x="304800" y="1295400"/>
            <a:ext cx="2667000" cy="2011813"/>
          </a:xfrm>
          <a:prstGeom prst="rect">
            <a:avLst/>
          </a:prstGeom>
          <a:noFill/>
        </p:spPr>
      </p:pic>
      <p:sp>
        <p:nvSpPr>
          <p:cNvPr id="37896" name="AutoShape 8" descr="Image result for neodymium magnet speak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8" name="AutoShape 10" descr="Image result for neodymium magnet speak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900" name="AutoShape 12" descr="data:image/jpeg;base64,/9j/4AAQSkZJRgABAQAAAQABAAD/2wCEAAkGBxQTEhUUExQUFhUXGRgZGBgYFxgYFxgaGBoXGhodGxoaHCggHRolHhgYITEhJSorLi4uGB8zODMsNygtLisBCgoKDg0OGBAQGiwkHBwsLCwsLCwsLCwsLCwsLCwsLCwsLCwsLCwvLCwsLCwsLCwsLCwsLCwsLCwsLCwsLCwsK//AABEIANMA7wMBIgACEQEDEQH/xAAcAAABBQEBAQAAAAAAAAAAAAAAAwQFBgcCAQj/xABDEAACAQIDBQUECAQFBAIDAAABAgMAEQQSIQUGMUFREyJhcYEHMpGxFCNCUmJyocEzgtHwU3OSouEkQ7LSY8IVg5P/xAAYAQEBAQEBAAAAAAAAAAAAAAAAAQIDBP/EACMRAQEAAgIDAAICAwAAAAAAAAABAhEhMQMSQRNRYXEiMoH/2gAMAwEAAhEDEQA/ANxooooCiiigKKKKAooooCiiigKKKRxeIWNGdjZVBJ8hQLVzJIFBJIAHEk2Hxqs7H3xSaQRNG6MxIQ3DKelyNVPp61KbwFTEUYAq/dYEXBU8RRNpSuZHCgkkADiSbAVEbqSE4ZVYktGWiJOpPZkqpJ5kqFN6Z78TdzDw/wCPiIoyOTLqzg+GVTQ2sgNe1yNBpVXxu+aAuIhnyOUJuMpygZspF72JK+YNDa1UUnFKGAYG4IBHkdaUooooooCiiigKKKKAooooCiiigKKKKAooooCiiigKKKKAoorwtagRx+MSGNpJCFRRcn++dZXvL7Qu0Ro3gZELKQQwLkA3sy8PHj0qT9pu3I3EMCMH7xdguoJXuoNOPeN/MCsu21LEshEjSMwtcRkWHqbjMOlqsc88v0ldrbZ7NVaNS4YZkdfd7pGvXMp4ra4I1pXebf7Hzx4abDv9WwCyRRqC4mQ99WNicrCzKR18Na9giCHSIHEYdyM8MhWOaNrd2VW4Bh/iLoRoRzD/AGbjzhIx9FzGWRmAmNi2tgQtlHe4C+tNMy6Te0cPtI4eNUOKilLO187B3RgvvhLkOCq6kc2tTfDwY6FTJiJMSzp3os3bOENgucM4spsXH/BqU3Sn2vh3LrDNKjG8iSsBmNtSjO1w9ul/EVqcePaQKFW2YHMGIuNNbcmsdOlNU3ix/Bb87UjRlkbMiq2d5I7sua2SzIAOdhe9706wE/ZRxJIhjJsFUm8jA3Jdl4rc697U36VZd5dx8inE4WTs5YgXKKAI3t3jZeCvz6XtwrPdo4KQxB45EAlBztJJ9eSLiTgNIzxLkgkWHm4Lv6t2G9oGIUCOJYezVQqsQxY2Fr+9Yjhyq77k7xNi42EgUSxkZsoIVlN8rAEm3AgjqKwHDbQSBcsZMpvqWNo+lkXifzXFXz2UbfibF5X+qlZGUC945AbGwJ91wRcXvcE2ouN5bPRXgNe1HUUUUUBRRRQFFFFAUUUUBRRRQFFFFAUUUUBRRUbvBthMLC0sh0UaDmTyAoVxt/bsOEjLysB0W+p8v61kW83tEknJVL5fu8F/q3rVW3j3gkxUrSSE3Pujko5AVBs2ta08+WdqzRbVZYnxJN2jXLHpoHkkIB/lGY+oqsrE73IuQWN2OgLHU6/e1ufOnO0cTkwcaA98zu58AIwF48eN6mMLC00AVW0iWPJH07QXdh4lrXP/ABQ+GuzdkxxhZ8U7BBmyJCbSyMthYNcZePHwPkZGHaazuGlXIiuPeDSxi1yAcoDXtpYCxA5Uw25i43nSLNljhRYlJ93S5Ym2ouxY8CdBUvLtmLCRkwhXaQZBMwudRY9mq3EakEi7d4316U3rk74XzdzeaNUvNEYiB7695LK2UHI3eRuAOh86ebzbx4SSFoUxZilzDvhGaVCpB7oNrNy1NrEjWsx2Fj0jwsYxAeWKSSROzzGyIjQ3CAmwJYnw0qn7RxKdu8kMQVMzEIe8AtrHiOOt7ngTUvPa4SYzWLbN4t7WOFMSuW7iBzYNiJVawYlIhlj0Oo97XQDjWX7a20GbJkPd0tIxsMpOUdmNAVuRqTTTdvHZJgxAcd42bRWurWzAfAgca529hX7WUMkrqCTGxRsxS/JwLkC4HfBvRecuz2LD4fEjKAYcQRZCusUjAEgNwyZiAug4sOOtRau+FkQtlPuurKwYEXFweYPFSCARSGHxAQqY2J1DAnRgQeBHIgj140432nDS2AChh2mnD6xFb+tVJOdVfdjb44nAytGGMsKsQI3N7LyyNxXQjqPCte3Z3jhxseeIm40ZG0dD4jp0PA1884mXM5bhcLp5Ko/anextpSYeVZYmKuvwI+6w5qelXTM8lxv8PpSiobdbeCPGwiRNGGjoeKN08uYPMVM1h6ZdiiiigKKKKAooooCiiigKKKKAoopDE4tEtmYAsbAcz5DjQL1i3tf20ZJFiBOUcuWnE+d/lWgYzeAPjFw6HSNJJZCLcVACr8W18qxnfxycST+H5k1rHty8mXHCsua8caV4TSc7VrTk92s5MMd72LEgnge4BYctKndiOxmhJJ1jQXva4EfA24jQVDXLxBAfcJKg8LsNR4X+dSOD2hd41JJaNbKSSdAnDXXTkPSppqmu7c6HEMZY0ku2XK4zIRfMfXuWv0Jq87SwmzZVJEUuEksNYjmiJvf3GsLetZhsGW0i9cw+RH71e9pyFAMtRq8cGW03hw1lDdrHHG7RsUtmkkzFQVuQFDFdT92qqs11FxGbAqDbvAEgnW/nbpmNS+8WIydm3NgL8wdByPnemCbTFh3VB8FX+zRJ1svsZI8j3zdorJlA90qwIN/UfrWg7I34OHiCQwRpIVTtJmILStlGp0vboDwtWe4PEMxNybZowOA5seWlPTbtXINwLan8Kjn6U0z94Q218WHnmdVC5nvoLDS9yByuaX27hHeeBQpOeKBRbW+bQ6Dx5GoYOWJPUk1b8BGe0aV9EjyBSD3mkCiw8hbMbcAPEVHS3V2JFAYjoSPgbV2BwtTccacINK281WTcbbpwmKVifqn7ko5WJ0bzU636XreQa+aoBqt+o+Yre9zccZsHC7G7ZcpPUoSp+VZyn128OXxOUUUVl6BRRRQFFFFAUUUUBRRVV3w3l7H6mLWZhxGuS+g05seQoluj3bm8SxMIYx2k7aBdbL4tbl4cape8m3xg0d3fNiWGpP8A2x5DRfBOXE3NIY/ao2dEzk3xL3zyE37PS5RSfefUX8xWL7a2q+JcsxNr31N/jVkY3vhfPZdtszY/EFie9h3y346PGST4nSuN+sOc6v5r+9QHs4myY+EKPfEqseZvG5t5XUVfN5MJ2kbDibXHmKs7Z8k40zWRfhTKQGpfsc39Kayw61py2YxyFdR61L7Pmjd1Lg8wWXRxcWF76Gx/emEkOnw/evY8PZlsSLgEEcRfX1o1tJbGwkuDLOY1nhI1IQuvCwvYq8Z5X4DnenxTDue0DTwlwCUa0qISL5fsvp5GpDZLyqhuodTwKkB/VDofQ1FbTx4a4Fxl1syZSDfxHXzrLW0FvAl2bKykI2XjYkaKLA6kacOVRiqak5MQLnPGjG5NzcEE2vw48OFcLilHGNfidKLMuDjZcJ7IvmW4c6a30TTlYDU8Tyqz7PEaqRFDNiJ7DRl+pU/5ad6T+ZgPCqtDtFRcBVHGwAve/Xxp5Hj8RKSZHezG5ucinQD3VsCLAC1uVa0zvk6XdlYirzyIz5szQowZrce+6dxNbDKCTbpUhjFdyubKtgbLwWMHgAONzx5nrxpvhZCWEUKM8h4ZRcjX7KgaeZqewWwEjb/qnIfU9jH35L6aSMTlS+YHS99eYrG1uOzHB7IEhsgdzxuB/wDUcB4k0jisA0fvDTgGHAnp4Gr1gZu7kWPImllU6Gw0MhABY8+IGppntDaiJdbLIToVAUIOQGgt4AAE1qM5Y46VjZOBMsyJ1Nz4Kupq94bav0XAxMGdEOJZCUIBUOzlCL6HvBRY6G5FMcNs/wChQNJIAJnXNlP/AG04het+tI7Twpn2RiIVDBhHnW4s2eFlkPqQD6NS9J45qrzsPexXaOKZlDyD6qVQRFORxC39yUc4mN+hYa1aL18v7kb1oqthcWC+HktZiTeNgdGvxHIhh3lOovqK13dbe1oXTD4uUSRSaYbFGwz2sOzlPASDhfnp1rD0TL9tEorwGvaNCiiigKKK5Y2FzQQ+9O3BhYc3F20Rep6nwHGsun2r9GifGSHNM5KwBub/AGpD4LfTyp9vDj1xkwZZJS5bIqZFEax3OoPvFj7x86qftM2goiZEcaFYAgsbKtnYm4uCTbhVcrz0pW2dsyYlh2jFgosOHUk6eJJJ6nU00hjzeVNYxUzg4TpWo3rXCx+z7Bf9Urco0ke/mMg/8quu02ZULqubibXAsq2zNr04edMtztndnFm+3MR6IL5B6klvK1Ibw44EMVNlI7NPyi9z6m59RU7cs6hzg1aZkuACbqel9aZbT2ZJE31i2B4MPdb1owtywsTpV02ZtYxrldFkjPvKwBUjxBrTnJtnjR0QR95fMVo8m6WDxVzh5Po0h4Rsc8R8uBFV/a25eMw1y0LOv34ryC3Wy94fChcLENsrEyIQgY5b6g6i2vC/A092vBr1vwrnC4+KwWRLsmlx7w8xxBpLEY3MTlvkHDN73xqRN6iLkw45gcfPWvBCo+yvwqcbYzth2xC2KK+Vu8MwJtbu8SNePhUOVNNM20tscg4uCOQKkZlTOWtlKA3bXhlIFvWrti4MC8K4jEw9mjkhXhUuxAJUMWiFlBtwa/lVRwkYYWZQygG44HroeRq1bIxyQwhDIroBZY3AuoJJKk/duSdSRrW5dM54TLVnc/nSQg2cURPorLHCy6ugyySE3BZ3GpFgBlFrFToOFJDs4rLrI/3VGt+Vzy8b6+FOf/yKTZUaSRl4CHCxlRbkDK2UAeVTGCePDi57DCL0UifEnzf3UP8AqrF1vh38e/XVvKCn2dPIQs4MYb3IIxeWQcdF6dWchRUxhdkxYH62XK0w1iiGqRHqx+0/joOgHGuJd6Yo8wwqWLe/K12kfzY6n41Az4zOC5kDd7KWN1GbS4u9g3vAZhoTfpTbWp/ZfHSmfP2huWvc+dSG720Llo+PFlB6po6nzUH/AEiq9HjFYnK6NY2OV1ax6HKTalMRiGi+uS+ZCHPjawJ+Fr+VVn7tmO+uwjg8ZJEP4ZOeI9Y31T1HA+Kmp/c/bSyx/RcSR2JFr2F42uSsvjYkg34qSOQq3+0bYq4zBrPDYvCplS2ueF9XTxKEXHketY5gpzG4blwI6isOtntNx9Gez7eZ0kOAxjfWocsbE3zWHuluemqtzB6itGr58lxH0jCpiAfrcPkjcj3jHf6lx+JG7t+hXpWu7g7xfTMMC38aOySjqeTeTDXzuOVLE8eXxZqKKKjqKrHtD2p2GCc3sZLRg/m4/wC0GrPWP+2/HEzQQgmyo0hHIliFX/xarGM7qGW7JBbtOSqSPPgP3rON7czSpmAFw76G5Odja/jpatB3X0wpPVP3b+lUPeWLLiVBN8sSHgdL5yeNVnH4gsFFdquW72zO1lC/YHef8o/cmw9arGyV1vWq7C2d2UYU/wARyGfw6L5AanxJq9N5U/xk+VDl0L9xbchbvkdLLYfzVSdtT55Ai8F7oA68/wC/Cp7bWOyhnXp2cf8A7epu3laq9gQFDTN9gaX5sf7v6Gkee80ntDHJhrLbPKeIBsByuxtcDy400i3tKm0kYt1jYkj0fj8RVdxOLLsznXP+g5f19abXpt2xwkjTtn7XilAMbgkcRwYeYOoqawe8U8fuSNbpf9jWPYbDkkEceR51aMDLMBq2b83H46Gm2bhfi8bS3gSYf9RBDIfvZAG/1DWqltFsMuqFxr7p1/U1y+JfmD6aj4HX9ajMWhPe4jhccj0YHUVeGMsb9KnEr11+Fcri1BqOal9n4btHC3A0JJN7ADwGtTbGocnHdK8bG01dRoV4UnVNRIDHvawYjyNSWxGEvaCQliF0JkyZFsbuv33BygJ0N6gWmVFDNc30VQbE6XuTyX9TWg7mbky4mFJZLQZuCtGxc62DBTaynkSalreGFRmEnygW1PXW1T+zdhT4mEzlgY41YoujE5TY5EvoAb6k8RVejUgm+gB4gjlcG51UG4P9Ktvsz3khLyYQOLHM63JN83vor82BF+hubcKzldusx0h59hYVSZ2YoWhNpGYQrqNGZVa7ZWsNeduPLnZOL7WJHNrkWYeI0b+/Gvd4tkiBipzSQSiySMPeVhqpvwZdQRpqOFVvdWfsZXwzngbA9dLo3qunmKYp5Mfq5boYoxmTCHUx3khv9qJvfTxsBw8PGs19om7/ANFxJKD6iXvxHlbgy+an9LVeNpKy5J4v4kBzDxX7S/pf0qX2xs6LaOEyAhRJ9ZC3+HIOIPhrYj7rDpVsZ8eWuFD9neOXOqSfw5Q0Mn5XGW/oSrelWPc7ajYHHAOTlDNBN0tmtmt4EX8iapG7OCljkmR1KNCw7RW4re6nTnrl4edWzedA04k5TRRScObKFbz1UmkZv+Nun0IK9qA3F2iZ8FC7G7Bcjdcyd0/G1/Wp+svRLuCsH9r0hO0nv9mKMD9T+9bxWE+1yO20XJGjRx+uhH7VcWPJ063Ua+HA/D/95BVB21gJInUuD3lkCm97hSba8tCNKt+6E9lC35yL66Ov6ZqmMVgopcvbRJJluVzD3SeNteBsND0qsSqZ7Ptjlz27j6tCclxo7jn4qvXrYVesVJZeeZ/iF+01/H3R611E4ItoqIOQACqOQHAeVQ23NoFVJ4O+ij7oHT8o/U0XLJDbTxHaShF1CnKOhPP4cPSove3F5VXDoeGr+J5/0/1VJ4LLDE0zaZRZb9dTf04/CqRisQXdnPEn9K0njx3dk2NKRJfypONbnSp/ZGAt3viKzXY62XgMovxFTuHhHLj04GvMLBbVSAdND050u6LezDKfA1LVJSxAi3nxFRskdje3UEdQeRqTe491gQPjTOcnmtIdq9jYcjleI4g9QeB+FPN3x9Yw/wDjb9q822BePxQfoSK73b/jH8hrTymA91a6w8YZlB4E6+XP9K5v3RSuBP1i8OJ5X4qR+9KJPcPbiw41J5VBjYtmGXMygowXIOo7v61qe6++MWJxCpKgiVABC7SMZCwJuHe40bQ5Tpcc9KxnZ2HsBc9KnMMn3b+dYseqHftf2UyYgsmfsJLuBYhQxJzgjgSGB49az2LEFCCCQQQQehBuK0jezeDEYxBHKwKrqAFAGYC2Y876nnWdY3DFSas6Wrbtr2gYjGBRMVCpayoLAtaxY8Tc/vUTisVfJIPeX3rccl7g/wAp1qvK1LpORfx09KM3lq2zMaJY1fS/Bh+LS/oePkaV2PP9HlMJNoZSWjJ4Rycx5an0J6CqXubtYI2QnumwN/gp9CbHwPhV0xeFzqVOnMH7pHBhVefWqm8U0bK7PGmYplZio7TKOKFuJAPLwqt74RgLh8g4IFFuI1ewHwp1FiGmhkBFpEASZfBu6sg9dD1FjxFc7wTGLsXXKWi7CwYXW9pDYg8QRSLVx9jk5OHmjJN0lJseWYC/6g1oNUX2abTGIM0nYxwnugiMWDWubnx71Xqsuvj/ANRWR+2vBWlgl1syMh81Nx+jH4VrlVH2nbK7fAuQLtEe1HWy+9/tv8KsXObjE9j4kozeGWVfEpow9VY/CrnK4IuuqsLg9QbWqg9oVIcWNjfzHAj1BNWPYmMGRoySeyGdPxRHUeq/vWtOEqWnkVVI4WIZjfQWB09Lj1qAiwjTt2j6Dgi371uI9P3NN5NptOQpGjMWbxA90eQFvWrJgYsqO5+xHI/qqMR6XAqnah75bQGYQp7qcfE8/wBflVXGtLTTsHN/e1BvrZuvmKX2Vg+0bwrNdsJqHmx9n5jfpyq14OAaAaHof71pPB4WwAtboaflbaMNOoqVt6bc+6evjXhjOlrN04EiuixA07w/UUkWXjqD1/5qBOcr90imk1uTeJp1ITyIPrTKc66gVYI/ba/wv8v9zRu5/Gb8jfMUbaOsf+WPma93bH1x/IfmK3HlvaPb3RSuAP1q/mFJt7o8z869wps6+a/MVNCQwSAW4k1NQBiuvdHnUdAGuQAFFzqf6U+hK3F++Ty/4rNemOzHfROHNraelReO2cG0A9amypIu3dXpzrlo8wsBZRxPM1IrPsdhCpNMgavO0NmhwbCw+dU/aOEKMelaSOMHLZh46ed9K1vZUrPChYHOBlbzUlT8qx2EHMLcbj51teDn7SNZsuUSs5C9MuVD8WRj61JXLOcuo110vdrKbcxfQHwvUdvPKGS4+3Kcv5Y1yj9fnTzEz9mCw94nInizaX9B8xUVt7+JHCv/AG1C/wAz2J/Wq5/K0X2Q4bLh3b7zfG1/+Kv1QO5ezxDhUXrr+37X9anqy74TWIriRAwIIuCLEdQeNd0UbYJtTcqYY2TCxLcWLozHKvZ6c/AnLpVexEEmFnMZsJIWNuYPVTbiDrp51u2/Ww3xEOaBmTER3KMrFWYH3kzDWzWHqBWBTxHW9wb63ve/jfnW5y82WOqlsAilhInuPpb/AA35qfDmp6CrjsjD9oJIxxeORR5sjAfE1QdmYkqTYXNu8v3xfj5j4jjVx2JtICzBtLix5g8gfHx56UsMWQbeS2IlI1BdyNLaFieHLjU1uvGCtzVv363I7V2xMAJRrvKiLmeJzqzKnF4yTew1XXjpak7Em7FyrWK8mHun++lR2xvxcUFhqLiu0uB3e8Oh8PlSMEoIuKX8uNZbJArcnVTXMhYamxHX58K7Y9QD5UhIByJFA3ky9CP+aQY+JNOJGPgRTZz1H961UpjtzjH/AJY+Zo3a/j/yn5ijbXvRf5S/M0pu9YTL5NWpHmqPmFgR+I/Ok4zqD4ilcQPeH4m+ZpAjSqLFkUMczczoONPcM33FsPvNpTOM691BrzPj5edOgpPvt6DSsvROi0agG5OZuQ6U67In3vO1JRtYd0WrvPasq4nQEeHSqrvLhe7cDhVpka/7nkKc7I3abGd73MMp78zDRvBPvVYZXSmblbpTYxyyAKqi+ZtFHifADXxtWmY4Iojii/hxKEUtpourO3S5LMfOlsXjYoY+wwy5Y+H45SOZ8OOnLnVeSOTFydhERbjK9+4qjjc/cH+40jjb+zjAzhmfFOCIcOLRg/bc8PUk3Pp0rzdDZ7YjE52171ybfbfgPQXPpTPbmNR8kMAPYRd1OsjHQuR1PKtN9newDBEHcd7W/wCY8f8ASLL55qVmT2ulyijCgAcAAK7ooqPSKKKKDy1Zt7Rtys+bEwAA6mReR/EP3rSq8IomWO4+XMQhU81YG/K6n+tSOzcdmbu5VkOhT7EvPu9G4931HStL373EWS8sII4kgC5X0+0ngNRyvwrItpbPaNski8dQb3Vh1VuBHy52Nb3uPNZcaueydskHulwVvdbkOpHG2utvjUxiN3MHtFM1xFiOcigWY9JI+BP4hY1nsO0L2WfM1gAsy6yr0DAkdqo9GFtDUzBiXQCQsHj4LiIidPB9LqfwuAfOppqUz21uxjMAbyJeP/EW7RfHiv8AMPjSGF2oCBfQ/pV92RvjKigNaWM/aXjbxHA0YnZWzMdcqvZSniY7RtfqUIKk+lTTpLZ0p30ga60nK1x+9Sm0dwJYrtBNHIOjXif9bqfQiq9i8LiYtJImXxtp/qFxRfyT66cjlprTZ2JOUXJNgPE8h8a9wcMsrBI43djwCgt8h+tWnAYBMD9dMVbEgdxAQyw/iYjQya6KCbcTVS5T4rG8kOSUIeKIqn8w4j43pHYhtPH5MP0JpDaWJMkhbmxr3BTBZkJNgL3+BH71duJvjBZpB+NvmaR6U7x8iksRbvnMOHA9bcDflTQcqQT0El4kcE2XuN4MOBPQMLW9aXhluNKiNm41omzLY30ZWF1dejDmKsUOMwEguwxGHfouWaO/4b2YDwN6zW8c9TVJxya/OnmzcLLPpBG8p6qLIv5pDp8KRbH4KO1o5MTpxmORAb6WjTSw8b11iN9MRKoij0jAsI4xlRR8eHnTTV8ifi2HDDZsZIJnGow8R+qU/jb7X96Ultjed5bqMoVNLDuxReBtz8NTVKxu2Le+3aN9yM5U/mk5+S/GpDD7NdlR8aTDHa8cCD65x+CM/wANf/kk16A1WbS+FSTFOyRGygXmmfuqqeJ+wnGyjU+NOsdtJEj+jYW4hveSQizzt1P3UHJfjTLGbQLIIlVIoVN1iS9r8i5Oskn4j6AVYt1t1HkkHapdrXETDRByee3AdI9GbnYXpWObdQ53F3YaR0lcWJAZAfsL/iH8R4IPNuQrXYIgqhVFgBYCkNnYFYksLkk3Zj7ztzJ/pyGgp3WXoxx9RRRRRoUUUUBRRRQFVTebc6PEKxRUuTco2iMfvAjWN/xL6g1a6KJZL2+ets7oSxOyxBmOp7JhaYD8IGky+K69VqvYaZ4nLROyPqDY2v1V1OjDwYGvpraWzYp1ySoGHLqD1UjUHxFUfeTcIyXYDt+hJEeIUeEoFpAOkgPnWpk45ePXMZZDtKMm8iGF/wDEw47p/NASB/oI8qeK7uLp2eJA5xErKPOMgSA+nrXu092JI2Kobn/DkHZTegY5H81b0qBxOFKNldSjDkwKsPEXt8RRz3Z2nYd5GTQSutuKSqWHx4j4U+j3kdh7gb/Lcf8Aif6VWnxspAV27RRwEgD2/mbvfrTSeNDqVyn8LG3wa/zq6a9lsn3kZQQBKvoVHlpVZxm0mkOpFqZKJF9yRx01/sV79KxHNg35lU3+Ip0f9Ih9Rc869eQca9OLl5xxH/8AWv7Wrk4uTlDF/wDz/wCaiacA10rdNfIXroYmf7MaDyjT966EmKb7ZHqq/IU2up+yseGkPBH8yLD4mllwptcugHOxzfKmTbPdvfkJ8yWP60thtloSF1cnQDX9AKM3RQTwqbd+V+GW3E+S3v8AGpGDDzPoxTDxn7LAPLbwiT5uR51ZNn7izLEruohjOv47WJY2AvooLWJF+WulTmFfBYS3YJ9Je3eldlSJG6XYZOHMZjp1NG5/SD2Ju5IimTCYcgi5+kTZXlY8SIlPcRvyBj40+3WljKziaD6Tm77SMRZSBb6yWQ6dQ17+FP8ADYvE4gmKMyzLqRHGWigUE6KZSBK6jlbKOV7Vatkbm6KcUwcLqsKDJAnko4nxNz4mm9L6bV3dbdsvZogL3ObEsLqmvu4dWUZmA07VgL2uAL1pGzNnJAmSMWHEkm7Mx4szHVmPU05VABYCwHKu6y7THQoooooooooCiiigKKKKAooooCiiigbY7AxzLklRXU8mAI/WqttTcCJ1IikZB9xx2sXor8B5GrlRRLJWM7S9ms6XKRow6xNb/Y/yBqBwOy3wmISSfDs6ITmSSMhToRoSCpbW48q+hK8IvV25/ij5z3p2jFiJc0UHYIFtlsBdr6tZRlF9OHSoQqOor6WxWwcNJ78EZ/lAPxFROI3AwDm5gt5O4Hwvar7M3xV8/lK9EVbhJ7L8Ef8AEHkV/daSPsrwf3pfin/rT2T8VYsyVyQOo+Irbl9l2C6yf7P/AFp5B7PMCv8A22J65yP/ABtT2PxVhCRE8AT5AmpHZuyZy6mJXDAggrfMCDcEWuR51vmG3awsdssCafeGY/7r1KRQqosqhQOQAA/Sns1+GMrbdvaeNt9IldYyb5SQij+XifhVj2P7O8PHZpSZWHC97DyuSbeoq6UVNunrCGFwqRjKiqo6KLUvRRUaFFFFAUUUUBRRRQFFFFAUUUUBRRRQFFFFAUUUUBRRRQFFFFB5RRRQe0UUUBRRRQFFFFAUUUUBRRRQFFFFAUUU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902" name="Picture 14" descr="http://www.stevespanglerscience.com/media/catalog/product/cache/1/image/9df78eab33525d08d6e5fb8d27136e95/2/0/20120119-wmln-100-neodymium-magnet-paperclipsneohand-web-500x500.jpg"/>
          <p:cNvPicPr>
            <a:picLocks noChangeAspect="1" noChangeArrowheads="1"/>
          </p:cNvPicPr>
          <p:nvPr/>
        </p:nvPicPr>
        <p:blipFill>
          <a:blip r:embed="rId3"/>
          <a:srcRect/>
          <a:stretch>
            <a:fillRect/>
          </a:stretch>
        </p:blipFill>
        <p:spPr bwMode="auto">
          <a:xfrm>
            <a:off x="3505200" y="1066800"/>
            <a:ext cx="2438400" cy="2438400"/>
          </a:xfrm>
          <a:prstGeom prst="rect">
            <a:avLst/>
          </a:prstGeom>
          <a:noFill/>
        </p:spPr>
      </p:pic>
      <p:pic>
        <p:nvPicPr>
          <p:cNvPr id="37904" name="Picture 16" descr="http://i00.i.aliimg.com/photo/v1/60150739864/1000pcs_lot_wholesaale_shenzhen_font_b_flat.jpg_220x220.jpg"/>
          <p:cNvPicPr>
            <a:picLocks noChangeAspect="1" noChangeArrowheads="1"/>
          </p:cNvPicPr>
          <p:nvPr/>
        </p:nvPicPr>
        <p:blipFill>
          <a:blip r:embed="rId4"/>
          <a:srcRect/>
          <a:stretch>
            <a:fillRect/>
          </a:stretch>
        </p:blipFill>
        <p:spPr bwMode="auto">
          <a:xfrm>
            <a:off x="6553200" y="1295400"/>
            <a:ext cx="2095500" cy="2095501"/>
          </a:xfrm>
          <a:prstGeom prst="rect">
            <a:avLst/>
          </a:prstGeom>
          <a:noFill/>
        </p:spPr>
      </p:pic>
      <p:pic>
        <p:nvPicPr>
          <p:cNvPr id="37906" name="Picture 18" descr="http://www.precisionmicrodrives.com/uploads/media_items/coin-shaftless-vibration-motor-exploded-view.690.478.r.s.jpg"/>
          <p:cNvPicPr>
            <a:picLocks noChangeAspect="1" noChangeArrowheads="1"/>
          </p:cNvPicPr>
          <p:nvPr/>
        </p:nvPicPr>
        <p:blipFill>
          <a:blip r:embed="rId5"/>
          <a:srcRect/>
          <a:stretch>
            <a:fillRect/>
          </a:stretch>
        </p:blipFill>
        <p:spPr bwMode="auto">
          <a:xfrm>
            <a:off x="381000" y="3505200"/>
            <a:ext cx="4572000" cy="3167270"/>
          </a:xfrm>
          <a:prstGeom prst="rect">
            <a:avLst/>
          </a:prstGeom>
          <a:noFill/>
        </p:spPr>
      </p:pic>
      <p:sp>
        <p:nvSpPr>
          <p:cNvPr id="12" name="TextBox 11"/>
          <p:cNvSpPr txBox="1"/>
          <p:nvPr/>
        </p:nvSpPr>
        <p:spPr>
          <a:xfrm>
            <a:off x="6324600" y="5867400"/>
            <a:ext cx="1066800" cy="369332"/>
          </a:xfrm>
          <a:prstGeom prst="rect">
            <a:avLst/>
          </a:prstGeom>
          <a:noFill/>
        </p:spPr>
        <p:txBody>
          <a:bodyPr wrap="square" rtlCol="0">
            <a:spAutoFit/>
          </a:bodyPr>
          <a:lstStyle/>
          <a:p>
            <a:r>
              <a:rPr lang="en-US" dirty="0" smtClean="0"/>
              <a:t>Nd</a:t>
            </a:r>
            <a:r>
              <a:rPr lang="en-US" baseline="-25000" dirty="0" smtClean="0"/>
              <a:t>2</a:t>
            </a:r>
            <a:r>
              <a:rPr lang="en-US" dirty="0" smtClean="0"/>
              <a:t>Fe</a:t>
            </a:r>
            <a:r>
              <a:rPr lang="en-US" baseline="-25000" dirty="0" smtClean="0"/>
              <a:t>14</a:t>
            </a:r>
            <a:r>
              <a:rPr lang="en-US" dirty="0" smtClean="0"/>
              <a:t>B</a:t>
            </a:r>
            <a:endParaRPr lang="en-US" dirty="0"/>
          </a:p>
        </p:txBody>
      </p:sp>
      <p:sp>
        <p:nvSpPr>
          <p:cNvPr id="13" name="TextBox 12"/>
          <p:cNvSpPr txBox="1"/>
          <p:nvPr/>
        </p:nvSpPr>
        <p:spPr>
          <a:xfrm>
            <a:off x="5638800" y="4267200"/>
            <a:ext cx="2743200" cy="1077218"/>
          </a:xfrm>
          <a:prstGeom prst="rect">
            <a:avLst/>
          </a:prstGeom>
          <a:noFill/>
        </p:spPr>
        <p:txBody>
          <a:bodyPr wrap="square" rtlCol="0">
            <a:spAutoFit/>
          </a:bodyPr>
          <a:lstStyle/>
          <a:p>
            <a:r>
              <a:rPr lang="en-US" sz="3200" b="1" dirty="0" smtClean="0">
                <a:solidFill>
                  <a:srgbClr val="FF0000"/>
                </a:solidFill>
              </a:rPr>
              <a:t>NEODYMIUM   MAGNET</a:t>
            </a:r>
            <a:endParaRPr lang="en-US" sz="3200" b="1" dirty="0">
              <a:solidFill>
                <a:srgbClr val="FF0000"/>
              </a:solidFill>
            </a:endParaRPr>
          </a:p>
        </p:txBody>
      </p:sp>
    </p:spTree>
    <p:extLst>
      <p:ext uri="{BB962C8B-B14F-4D97-AF65-F5344CB8AC3E}">
        <p14:creationId xmlns:p14="http://schemas.microsoft.com/office/powerpoint/2010/main" val="31331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ox(in)">
                                      <p:cBhvr>
                                        <p:cTn id="7" dur="500"/>
                                        <p:tgtEl>
                                          <p:spTgt spid="37894"/>
                                        </p:tgtEl>
                                      </p:cBhvr>
                                    </p:animEffect>
                                  </p:childTnLst>
                                </p:cTn>
                              </p:par>
                              <p:par>
                                <p:cTn id="8" presetID="4" presetClass="entr" presetSubtype="16" fill="hold" nodeType="withEffect">
                                  <p:stCondLst>
                                    <p:cond delay="0"/>
                                  </p:stCondLst>
                                  <p:childTnLst>
                                    <p:set>
                                      <p:cBhvr>
                                        <p:cTn id="9" dur="1" fill="hold">
                                          <p:stCondLst>
                                            <p:cond delay="0"/>
                                          </p:stCondLst>
                                        </p:cTn>
                                        <p:tgtEl>
                                          <p:spTgt spid="37902"/>
                                        </p:tgtEl>
                                        <p:attrNameLst>
                                          <p:attrName>style.visibility</p:attrName>
                                        </p:attrNameLst>
                                      </p:cBhvr>
                                      <p:to>
                                        <p:strVal val="visible"/>
                                      </p:to>
                                    </p:set>
                                    <p:animEffect transition="in" filter="box(in)">
                                      <p:cBhvr>
                                        <p:cTn id="10" dur="500"/>
                                        <p:tgtEl>
                                          <p:spTgt spid="37902"/>
                                        </p:tgtEl>
                                      </p:cBhvr>
                                    </p:animEffect>
                                  </p:childTnLst>
                                </p:cTn>
                              </p:par>
                              <p:par>
                                <p:cTn id="11" presetID="4" presetClass="entr" presetSubtype="16" fill="hold" nodeType="withEffect">
                                  <p:stCondLst>
                                    <p:cond delay="0"/>
                                  </p:stCondLst>
                                  <p:childTnLst>
                                    <p:set>
                                      <p:cBhvr>
                                        <p:cTn id="12" dur="1" fill="hold">
                                          <p:stCondLst>
                                            <p:cond delay="0"/>
                                          </p:stCondLst>
                                        </p:cTn>
                                        <p:tgtEl>
                                          <p:spTgt spid="37904"/>
                                        </p:tgtEl>
                                        <p:attrNameLst>
                                          <p:attrName>style.visibility</p:attrName>
                                        </p:attrNameLst>
                                      </p:cBhvr>
                                      <p:to>
                                        <p:strVal val="visible"/>
                                      </p:to>
                                    </p:set>
                                    <p:animEffect transition="in" filter="box(in)">
                                      <p:cBhvr>
                                        <p:cTn id="13" dur="500"/>
                                        <p:tgtEl>
                                          <p:spTgt spid="3790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7906"/>
                                        </p:tgtEl>
                                        <p:attrNameLst>
                                          <p:attrName>style.visibility</p:attrName>
                                        </p:attrNameLst>
                                      </p:cBhvr>
                                      <p:to>
                                        <p:strVal val="visible"/>
                                      </p:to>
                                    </p:set>
                                    <p:animEffect transition="in" filter="blinds(horizontal)">
                                      <p:cBhvr>
                                        <p:cTn id="18" dur="500"/>
                                        <p:tgtEl>
                                          <p:spTgt spid="3790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4200" y="304800"/>
            <a:ext cx="2514600" cy="381000"/>
          </a:xfrm>
          <a:prstGeom prst="rect">
            <a:avLst/>
          </a:prstGeom>
          <a:solidFill>
            <a:schemeClr val="accent6"/>
          </a:solidFill>
        </p:spPr>
        <p:txBody>
          <a:bodyPr wrap="square" rtlCol="0">
            <a:spAutoFit/>
          </a:bodyPr>
          <a:lstStyle/>
          <a:p>
            <a:pPr algn="ctr"/>
            <a:r>
              <a:rPr lang="en-US" dirty="0" smtClean="0"/>
              <a:t>Problem solving !!</a:t>
            </a:r>
            <a:endParaRPr lang="en-US" dirty="0"/>
          </a:p>
        </p:txBody>
      </p:sp>
      <p:sp>
        <p:nvSpPr>
          <p:cNvPr id="7" name="Rectangle 6"/>
          <p:cNvSpPr/>
          <p:nvPr/>
        </p:nvSpPr>
        <p:spPr>
          <a:xfrm>
            <a:off x="838200" y="1676400"/>
            <a:ext cx="7467600" cy="2677656"/>
          </a:xfrm>
          <a:prstGeom prst="rect">
            <a:avLst/>
          </a:prstGeom>
        </p:spPr>
        <p:txBody>
          <a:bodyPr wrap="square">
            <a:spAutoFit/>
          </a:bodyPr>
          <a:lstStyle/>
          <a:p>
            <a:r>
              <a:rPr lang="en-US" sz="2800" dirty="0" smtClean="0"/>
              <a:t>Cobalt form three octahedral complexes, [MCl</a:t>
            </a:r>
            <a:r>
              <a:rPr lang="en-US" sz="2800" baseline="-25000" dirty="0" smtClean="0"/>
              <a:t>6</a:t>
            </a:r>
            <a:r>
              <a:rPr lang="en-US" sz="2800" dirty="0" smtClean="0"/>
              <a:t>]</a:t>
            </a:r>
            <a:r>
              <a:rPr lang="en-US" sz="2800" baseline="30000" dirty="0" smtClean="0"/>
              <a:t>4-</a:t>
            </a:r>
            <a:r>
              <a:rPr lang="en-US" sz="2800" dirty="0" smtClean="0"/>
              <a:t>, [M(R</a:t>
            </a:r>
            <a:r>
              <a:rPr lang="en-US" sz="2800" baseline="-25000" dirty="0" smtClean="0"/>
              <a:t>2</a:t>
            </a:r>
            <a:r>
              <a:rPr lang="en-US" sz="2800" dirty="0" smtClean="0"/>
              <a:t>NCS</a:t>
            </a:r>
            <a:r>
              <a:rPr lang="en-US" sz="2800" baseline="-25000" dirty="0" smtClean="0"/>
              <a:t>2</a:t>
            </a:r>
            <a:r>
              <a:rPr lang="en-US" sz="2800" dirty="0" smtClean="0"/>
              <a:t>)</a:t>
            </a:r>
            <a:r>
              <a:rPr lang="en-US" sz="2800" baseline="-25000" dirty="0" smtClean="0"/>
              <a:t>3</a:t>
            </a:r>
            <a:r>
              <a:rPr lang="en-US" sz="2800" dirty="0" smtClean="0"/>
              <a:t>] and [M(CN)</a:t>
            </a:r>
            <a:r>
              <a:rPr lang="en-US" sz="2800" baseline="-25000" dirty="0" smtClean="0"/>
              <a:t>5</a:t>
            </a:r>
            <a:r>
              <a:rPr lang="en-US" sz="2800" dirty="0" smtClean="0"/>
              <a:t>(H</a:t>
            </a:r>
            <a:r>
              <a:rPr lang="en-US" sz="2800" baseline="-25000" dirty="0" smtClean="0"/>
              <a:t>2</a:t>
            </a:r>
            <a:r>
              <a:rPr lang="en-US" sz="2800" dirty="0" smtClean="0"/>
              <a:t>O)]</a:t>
            </a:r>
            <a:r>
              <a:rPr lang="en-US" sz="2800" baseline="30000" dirty="0" smtClean="0"/>
              <a:t>3-</a:t>
            </a:r>
            <a:r>
              <a:rPr lang="en-US" sz="2800" dirty="0" smtClean="0"/>
              <a:t>. These have magnetic moments 0, 1.73 and 3.9 BM (not in the order).  Assign the moments to the complexes and predict the relative strength of the </a:t>
            </a:r>
            <a:r>
              <a:rPr lang="en-US" sz="2800" dirty="0" err="1" smtClean="0"/>
              <a:t>dithiocarbamate</a:t>
            </a:r>
            <a:r>
              <a:rPr lang="en-US" sz="2800" dirty="0" smtClean="0"/>
              <a:t> </a:t>
            </a:r>
            <a:r>
              <a:rPr lang="en-US" sz="2800" dirty="0" err="1" smtClean="0"/>
              <a:t>ligand</a:t>
            </a:r>
            <a:r>
              <a:rPr lang="en-US" sz="2800" dirty="0" smtClean="0"/>
              <a:t>. </a:t>
            </a:r>
            <a:endParaRPr lang="en-US" sz="2800" dirty="0"/>
          </a:p>
        </p:txBody>
      </p:sp>
      <p:sp>
        <p:nvSpPr>
          <p:cNvPr id="8" name="TextBox 7"/>
          <p:cNvSpPr txBox="1"/>
          <p:nvPr/>
        </p:nvSpPr>
        <p:spPr>
          <a:xfrm>
            <a:off x="838200" y="5105400"/>
            <a:ext cx="7086600" cy="1477328"/>
          </a:xfrm>
          <a:prstGeom prst="rect">
            <a:avLst/>
          </a:prstGeom>
          <a:noFill/>
        </p:spPr>
        <p:txBody>
          <a:bodyPr wrap="square" rtlCol="0">
            <a:spAutoFit/>
          </a:bodyPr>
          <a:lstStyle/>
          <a:p>
            <a:r>
              <a:rPr lang="en-US" dirty="0" smtClean="0"/>
              <a:t>Solution</a:t>
            </a:r>
          </a:p>
          <a:p>
            <a:r>
              <a:rPr lang="en-US" dirty="0" smtClean="0"/>
              <a:t>[CoCl</a:t>
            </a:r>
            <a:r>
              <a:rPr lang="en-US" baseline="-25000" dirty="0" smtClean="0"/>
              <a:t>6</a:t>
            </a:r>
            <a:r>
              <a:rPr lang="en-US" dirty="0" smtClean="0"/>
              <a:t>]</a:t>
            </a:r>
            <a:r>
              <a:rPr lang="en-US" baseline="30000" dirty="0" smtClean="0"/>
              <a:t>4-</a:t>
            </a:r>
            <a:r>
              <a:rPr lang="en-US" dirty="0" smtClean="0"/>
              <a:t> Co</a:t>
            </a:r>
            <a:r>
              <a:rPr lang="en-US" baseline="30000" dirty="0" smtClean="0"/>
              <a:t>2+</a:t>
            </a:r>
            <a:r>
              <a:rPr lang="en-US" dirty="0" smtClean="0"/>
              <a:t>, 3d </a:t>
            </a:r>
            <a:r>
              <a:rPr lang="en-US" baseline="30000" dirty="0" smtClean="0"/>
              <a:t>7</a:t>
            </a:r>
            <a:r>
              <a:rPr lang="en-US" dirty="0" smtClean="0"/>
              <a:t> ,</a:t>
            </a:r>
            <a:r>
              <a:rPr lang="en-US" dirty="0" err="1" smtClean="0"/>
              <a:t>Cl</a:t>
            </a:r>
            <a:r>
              <a:rPr lang="en-US" dirty="0" smtClean="0"/>
              <a:t>- weak </a:t>
            </a:r>
            <a:r>
              <a:rPr lang="en-US" dirty="0" err="1" smtClean="0"/>
              <a:t>ligand</a:t>
            </a:r>
            <a:r>
              <a:rPr lang="en-US" dirty="0" smtClean="0"/>
              <a:t>, HS, 3 unpaired </a:t>
            </a:r>
            <a:r>
              <a:rPr lang="en-US" dirty="0" err="1" smtClean="0"/>
              <a:t>e’s</a:t>
            </a:r>
            <a:r>
              <a:rPr lang="en-US" dirty="0" smtClean="0"/>
              <a:t>  ~ 3.9 BM</a:t>
            </a:r>
          </a:p>
          <a:p>
            <a:r>
              <a:rPr lang="en-US" dirty="0" smtClean="0"/>
              <a:t>[Co(CN)</a:t>
            </a:r>
            <a:r>
              <a:rPr lang="en-US" baseline="-25000" dirty="0" smtClean="0"/>
              <a:t>5</a:t>
            </a:r>
            <a:r>
              <a:rPr lang="en-US" dirty="0" smtClean="0"/>
              <a:t>(H</a:t>
            </a:r>
            <a:r>
              <a:rPr lang="en-US" baseline="-25000" dirty="0" smtClean="0"/>
              <a:t>2</a:t>
            </a:r>
            <a:r>
              <a:rPr lang="en-US" dirty="0" smtClean="0"/>
              <a:t>O)]</a:t>
            </a:r>
            <a:r>
              <a:rPr lang="en-US" baseline="30000" dirty="0" smtClean="0"/>
              <a:t>3-</a:t>
            </a:r>
            <a:r>
              <a:rPr lang="en-US" dirty="0" smtClean="0"/>
              <a:t>. Co</a:t>
            </a:r>
            <a:r>
              <a:rPr lang="en-US" baseline="30000" dirty="0" smtClean="0"/>
              <a:t>2+</a:t>
            </a:r>
            <a:r>
              <a:rPr lang="en-US" dirty="0" smtClean="0"/>
              <a:t>, CN-  strong </a:t>
            </a:r>
            <a:r>
              <a:rPr lang="en-US" dirty="0" err="1" smtClean="0"/>
              <a:t>ligand</a:t>
            </a:r>
            <a:r>
              <a:rPr lang="en-US" dirty="0" smtClean="0"/>
              <a:t>, LS  1 unpaired e  1.73 BM</a:t>
            </a:r>
          </a:p>
          <a:p>
            <a:r>
              <a:rPr lang="en-US" dirty="0" smtClean="0"/>
              <a:t>[Co(R</a:t>
            </a:r>
            <a:r>
              <a:rPr lang="en-US" baseline="-25000" dirty="0" smtClean="0"/>
              <a:t>2</a:t>
            </a:r>
            <a:r>
              <a:rPr lang="en-US" dirty="0" smtClean="0"/>
              <a:t>NCS</a:t>
            </a:r>
            <a:r>
              <a:rPr lang="en-US" baseline="-25000" dirty="0" smtClean="0"/>
              <a:t>2</a:t>
            </a:r>
            <a:r>
              <a:rPr lang="en-US" dirty="0" smtClean="0"/>
              <a:t>)</a:t>
            </a:r>
            <a:r>
              <a:rPr lang="en-US" baseline="-25000" dirty="0" smtClean="0"/>
              <a:t>3</a:t>
            </a:r>
            <a:r>
              <a:rPr lang="en-US" dirty="0" smtClean="0"/>
              <a:t>], Co</a:t>
            </a:r>
            <a:r>
              <a:rPr lang="en-US" baseline="30000" dirty="0" smtClean="0"/>
              <a:t>3+</a:t>
            </a:r>
            <a:r>
              <a:rPr lang="en-US" dirty="0" smtClean="0"/>
              <a:t>, 3d </a:t>
            </a:r>
            <a:r>
              <a:rPr lang="en-US" baseline="30000" dirty="0" smtClean="0"/>
              <a:t>6 </a:t>
            </a:r>
            <a:r>
              <a:rPr lang="en-US" dirty="0" smtClean="0"/>
              <a:t>, 0 BM means </a:t>
            </a:r>
            <a:r>
              <a:rPr lang="en-US" dirty="0" err="1" smtClean="0"/>
              <a:t>ligand</a:t>
            </a:r>
            <a:r>
              <a:rPr lang="en-US" dirty="0" smtClean="0"/>
              <a:t> is strong field and low spin complex</a:t>
            </a:r>
            <a:endParaRPr lang="en-US" dirty="0"/>
          </a:p>
        </p:txBody>
      </p:sp>
      <p:sp>
        <p:nvSpPr>
          <p:cNvPr id="5" name="Text Box 10"/>
          <p:cNvSpPr txBox="1">
            <a:spLocks noChangeArrowheads="1"/>
          </p:cNvSpPr>
          <p:nvPr/>
        </p:nvSpPr>
        <p:spPr bwMode="auto">
          <a:xfrm>
            <a:off x="7620000" y="0"/>
            <a:ext cx="1524000" cy="304800"/>
          </a:xfrm>
          <a:prstGeom prst="rect">
            <a:avLst/>
          </a:prstGeom>
          <a:noFill/>
          <a:ln w="9525">
            <a:noFill/>
            <a:miter lim="800000"/>
            <a:headEnd/>
            <a:tailEnd/>
          </a:ln>
          <a:effectLst/>
        </p:spPr>
        <p:txBody>
          <a:bodyPr>
            <a:spAutoFit/>
          </a:bodyPr>
          <a:lstStyle/>
          <a:p>
            <a:pPr>
              <a:spcBef>
                <a:spcPct val="50000"/>
              </a:spcBef>
            </a:pPr>
            <a:r>
              <a:rPr lang="en-US" sz="1400" dirty="0" smtClean="0"/>
              <a:t>IITD 2015 L2-S42</a:t>
            </a:r>
            <a:endParaRPr lang="en-US" sz="1400" dirty="0"/>
          </a:p>
        </p:txBody>
      </p:sp>
    </p:spTree>
    <p:extLst>
      <p:ext uri="{BB962C8B-B14F-4D97-AF65-F5344CB8AC3E}">
        <p14:creationId xmlns:p14="http://schemas.microsoft.com/office/powerpoint/2010/main" val="62176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srcRect/>
          <a:stretch>
            <a:fillRect/>
          </a:stretch>
        </p:blipFill>
        <p:spPr bwMode="auto">
          <a:xfrm>
            <a:off x="533400" y="1600200"/>
            <a:ext cx="8077200" cy="5059363"/>
          </a:xfrm>
          <a:prstGeom prst="rect">
            <a:avLst/>
          </a:prstGeom>
          <a:noFill/>
          <a:ln w="9525">
            <a:noFill/>
            <a:miter lim="800000"/>
            <a:headEnd/>
            <a:tailEnd/>
          </a:ln>
          <a:effectLst/>
        </p:spPr>
      </p:pic>
      <p:sp>
        <p:nvSpPr>
          <p:cNvPr id="6151" name="Text Box 7"/>
          <p:cNvSpPr txBox="1">
            <a:spLocks noChangeArrowheads="1"/>
          </p:cNvSpPr>
          <p:nvPr/>
        </p:nvSpPr>
        <p:spPr bwMode="auto">
          <a:xfrm>
            <a:off x="7086600" y="1419225"/>
            <a:ext cx="1733550" cy="1016000"/>
          </a:xfrm>
          <a:prstGeom prst="rect">
            <a:avLst/>
          </a:prstGeom>
          <a:noFill/>
          <a:ln w="9525">
            <a:solidFill>
              <a:schemeClr val="tx1"/>
            </a:solidFill>
            <a:miter lim="800000"/>
            <a:headEnd/>
            <a:tailEnd/>
          </a:ln>
          <a:effectLst/>
        </p:spPr>
        <p:txBody>
          <a:bodyPr wrap="none">
            <a:spAutoFit/>
          </a:bodyPr>
          <a:lstStyle/>
          <a:p>
            <a:r>
              <a:rPr lang="en-US" sz="2000"/>
              <a:t>two long axial</a:t>
            </a:r>
          </a:p>
          <a:p>
            <a:r>
              <a:rPr lang="en-US" sz="2000"/>
              <a:t>Cu-O bonds</a:t>
            </a:r>
          </a:p>
          <a:p>
            <a:r>
              <a:rPr lang="en-US" sz="2000"/>
              <a:t>= 2.45 </a:t>
            </a:r>
            <a:r>
              <a:rPr lang="en-US" sz="2000">
                <a:cs typeface="Arial" charset="0"/>
              </a:rPr>
              <a:t>Å</a:t>
            </a:r>
          </a:p>
        </p:txBody>
      </p:sp>
      <p:sp>
        <p:nvSpPr>
          <p:cNvPr id="6152" name="Line 8"/>
          <p:cNvSpPr>
            <a:spLocks noChangeShapeType="1"/>
          </p:cNvSpPr>
          <p:nvPr/>
        </p:nvSpPr>
        <p:spPr bwMode="auto">
          <a:xfrm flipH="1">
            <a:off x="6400800" y="2438400"/>
            <a:ext cx="685800" cy="457200"/>
          </a:xfrm>
          <a:prstGeom prst="line">
            <a:avLst/>
          </a:prstGeom>
          <a:noFill/>
          <a:ln w="9525">
            <a:solidFill>
              <a:schemeClr val="tx1"/>
            </a:solidFill>
            <a:round/>
            <a:headEnd/>
            <a:tailEnd type="triangle" w="med" len="med"/>
          </a:ln>
          <a:effectLst/>
        </p:spPr>
        <p:txBody>
          <a:bodyPr/>
          <a:lstStyle/>
          <a:p>
            <a:endParaRPr lang="en-US"/>
          </a:p>
        </p:txBody>
      </p:sp>
      <p:sp>
        <p:nvSpPr>
          <p:cNvPr id="6153" name="Text Box 9"/>
          <p:cNvSpPr txBox="1">
            <a:spLocks noChangeArrowheads="1"/>
          </p:cNvSpPr>
          <p:nvPr/>
        </p:nvSpPr>
        <p:spPr bwMode="auto">
          <a:xfrm>
            <a:off x="4495800" y="6019800"/>
            <a:ext cx="3256917" cy="646331"/>
          </a:xfrm>
          <a:prstGeom prst="rect">
            <a:avLst/>
          </a:prstGeom>
          <a:noFill/>
          <a:ln w="9525">
            <a:noFill/>
            <a:miter lim="800000"/>
            <a:headEnd/>
            <a:tailEnd/>
          </a:ln>
          <a:effectLst/>
        </p:spPr>
        <p:txBody>
          <a:bodyPr wrap="none">
            <a:spAutoFit/>
          </a:bodyPr>
          <a:lstStyle/>
          <a:p>
            <a:r>
              <a:rPr lang="en-US" dirty="0"/>
              <a:t>        [Cu(H</a:t>
            </a:r>
            <a:r>
              <a:rPr lang="en-US" baseline="-25000" dirty="0"/>
              <a:t>2</a:t>
            </a:r>
            <a:r>
              <a:rPr lang="en-US" dirty="0"/>
              <a:t>O)</a:t>
            </a:r>
            <a:r>
              <a:rPr lang="en-US" baseline="-25000" dirty="0"/>
              <a:t>6</a:t>
            </a:r>
            <a:r>
              <a:rPr lang="en-US" dirty="0"/>
              <a:t>]</a:t>
            </a:r>
            <a:r>
              <a:rPr lang="en-US" baseline="30000" dirty="0"/>
              <a:t>2+</a:t>
            </a:r>
          </a:p>
          <a:p>
            <a:r>
              <a:rPr lang="en-US" dirty="0" smtClean="0"/>
              <a:t> </a:t>
            </a:r>
            <a:r>
              <a:rPr lang="en-US" dirty="0"/>
              <a:t>distortion lengthens axial Cu-O’s</a:t>
            </a:r>
          </a:p>
        </p:txBody>
      </p:sp>
      <p:sp>
        <p:nvSpPr>
          <p:cNvPr id="6154" name="Text Box 10"/>
          <p:cNvSpPr txBox="1">
            <a:spLocks noChangeArrowheads="1"/>
          </p:cNvSpPr>
          <p:nvPr/>
        </p:nvSpPr>
        <p:spPr bwMode="auto">
          <a:xfrm>
            <a:off x="1524000" y="5867400"/>
            <a:ext cx="1393330" cy="646331"/>
          </a:xfrm>
          <a:prstGeom prst="rect">
            <a:avLst/>
          </a:prstGeom>
          <a:noFill/>
          <a:ln w="9525">
            <a:noFill/>
            <a:miter lim="800000"/>
            <a:headEnd/>
            <a:tailEnd/>
          </a:ln>
          <a:effectLst/>
        </p:spPr>
        <p:txBody>
          <a:bodyPr wrap="none">
            <a:spAutoFit/>
          </a:bodyPr>
          <a:lstStyle/>
          <a:p>
            <a:pPr algn="ctr"/>
            <a:r>
              <a:rPr lang="en-US" dirty="0"/>
              <a:t>[Ni(H</a:t>
            </a:r>
            <a:r>
              <a:rPr lang="en-US" baseline="-25000" dirty="0"/>
              <a:t>2</a:t>
            </a:r>
            <a:r>
              <a:rPr lang="en-US" dirty="0"/>
              <a:t>O)</a:t>
            </a:r>
            <a:r>
              <a:rPr lang="en-US" baseline="-25000" dirty="0"/>
              <a:t>6</a:t>
            </a:r>
            <a:r>
              <a:rPr lang="en-US" dirty="0"/>
              <a:t>]</a:t>
            </a:r>
            <a:r>
              <a:rPr lang="en-US" baseline="30000" dirty="0"/>
              <a:t>2+</a:t>
            </a:r>
            <a:endParaRPr lang="en-US" dirty="0"/>
          </a:p>
          <a:p>
            <a:pPr algn="ctr"/>
            <a:r>
              <a:rPr lang="en-US" dirty="0"/>
              <a:t>no </a:t>
            </a:r>
            <a:r>
              <a:rPr lang="en-US" dirty="0" smtClean="0"/>
              <a:t>distortion</a:t>
            </a:r>
            <a:endParaRPr lang="en-US" dirty="0"/>
          </a:p>
        </p:txBody>
      </p:sp>
      <p:sp>
        <p:nvSpPr>
          <p:cNvPr id="6155" name="Text Box 11"/>
          <p:cNvSpPr txBox="1">
            <a:spLocks noChangeArrowheads="1"/>
          </p:cNvSpPr>
          <p:nvPr/>
        </p:nvSpPr>
        <p:spPr bwMode="auto">
          <a:xfrm>
            <a:off x="7315200" y="4800600"/>
            <a:ext cx="1562100" cy="1320800"/>
          </a:xfrm>
          <a:prstGeom prst="rect">
            <a:avLst/>
          </a:prstGeom>
          <a:noFill/>
          <a:ln w="9525">
            <a:solidFill>
              <a:schemeClr val="tx1"/>
            </a:solidFill>
            <a:miter lim="800000"/>
            <a:headEnd/>
            <a:tailEnd/>
          </a:ln>
          <a:effectLst/>
        </p:spPr>
        <p:txBody>
          <a:bodyPr wrap="none">
            <a:spAutoFit/>
          </a:bodyPr>
          <a:lstStyle/>
          <a:p>
            <a:r>
              <a:rPr lang="en-US" sz="2000" dirty="0"/>
              <a:t>four short </a:t>
            </a:r>
          </a:p>
          <a:p>
            <a:r>
              <a:rPr lang="en-US" sz="2000" dirty="0"/>
              <a:t>in-plane</a:t>
            </a:r>
          </a:p>
          <a:p>
            <a:r>
              <a:rPr lang="en-US" sz="2000" dirty="0"/>
              <a:t>Cu-O bonds</a:t>
            </a:r>
          </a:p>
          <a:p>
            <a:r>
              <a:rPr lang="en-US" sz="2000" dirty="0"/>
              <a:t>= 2.00 </a:t>
            </a:r>
            <a:r>
              <a:rPr lang="en-US" sz="2000" dirty="0">
                <a:cs typeface="Arial" charset="0"/>
              </a:rPr>
              <a:t>Å</a:t>
            </a:r>
          </a:p>
        </p:txBody>
      </p:sp>
      <p:sp>
        <p:nvSpPr>
          <p:cNvPr id="6156" name="Line 12"/>
          <p:cNvSpPr>
            <a:spLocks noChangeShapeType="1"/>
          </p:cNvSpPr>
          <p:nvPr/>
        </p:nvSpPr>
        <p:spPr bwMode="auto">
          <a:xfrm flipH="1" flipV="1">
            <a:off x="6705600" y="3962400"/>
            <a:ext cx="609600" cy="838200"/>
          </a:xfrm>
          <a:prstGeom prst="line">
            <a:avLst/>
          </a:prstGeom>
          <a:noFill/>
          <a:ln w="9525">
            <a:solidFill>
              <a:schemeClr val="tx1"/>
            </a:solidFill>
            <a:round/>
            <a:headEnd/>
            <a:tailEnd type="triangle" w="med" len="med"/>
          </a:ln>
          <a:effectLst/>
        </p:spPr>
        <p:txBody>
          <a:bodyPr/>
          <a:lstStyle/>
          <a:p>
            <a:endParaRPr lang="en-US"/>
          </a:p>
        </p:txBody>
      </p:sp>
      <p:sp>
        <p:nvSpPr>
          <p:cNvPr id="6157" name="Text Box 13"/>
          <p:cNvSpPr txBox="1">
            <a:spLocks noChangeArrowheads="1"/>
          </p:cNvSpPr>
          <p:nvPr/>
        </p:nvSpPr>
        <p:spPr bwMode="auto">
          <a:xfrm>
            <a:off x="2971800" y="1295400"/>
            <a:ext cx="2212975" cy="711200"/>
          </a:xfrm>
          <a:prstGeom prst="rect">
            <a:avLst/>
          </a:prstGeom>
          <a:noFill/>
          <a:ln w="9525">
            <a:solidFill>
              <a:schemeClr val="tx1"/>
            </a:solidFill>
            <a:miter lim="800000"/>
            <a:headEnd/>
            <a:tailEnd/>
          </a:ln>
          <a:effectLst/>
        </p:spPr>
        <p:txBody>
          <a:bodyPr wrap="none">
            <a:spAutoFit/>
          </a:bodyPr>
          <a:lstStyle/>
          <a:p>
            <a:r>
              <a:rPr lang="en-US" sz="2000"/>
              <a:t>All six Ni-O bonds</a:t>
            </a:r>
          </a:p>
          <a:p>
            <a:r>
              <a:rPr lang="en-US" sz="2000"/>
              <a:t>equal at 2.05 </a:t>
            </a:r>
            <a:r>
              <a:rPr lang="en-US" sz="2000">
                <a:cs typeface="Arial" charset="0"/>
              </a:rPr>
              <a:t>Å</a:t>
            </a:r>
          </a:p>
        </p:txBody>
      </p:sp>
      <p:sp>
        <p:nvSpPr>
          <p:cNvPr id="6158" name="Line 14"/>
          <p:cNvSpPr>
            <a:spLocks noChangeShapeType="1"/>
          </p:cNvSpPr>
          <p:nvPr/>
        </p:nvSpPr>
        <p:spPr bwMode="auto">
          <a:xfrm flipH="1">
            <a:off x="2590800" y="2057400"/>
            <a:ext cx="1219200" cy="1143000"/>
          </a:xfrm>
          <a:prstGeom prst="line">
            <a:avLst/>
          </a:prstGeom>
          <a:noFill/>
          <a:ln w="9525">
            <a:solidFill>
              <a:schemeClr val="tx1"/>
            </a:solidFill>
            <a:round/>
            <a:headEnd/>
            <a:tailEnd type="triangle" w="med" len="med"/>
          </a:ln>
          <a:effectLst/>
        </p:spPr>
        <p:txBody>
          <a:bodyPr/>
          <a:lstStyle/>
          <a:p>
            <a:endParaRPr lang="en-US"/>
          </a:p>
        </p:txBody>
      </p:sp>
      <p:sp>
        <p:nvSpPr>
          <p:cNvPr id="6159" name="Line 15"/>
          <p:cNvSpPr>
            <a:spLocks noChangeShapeType="1"/>
          </p:cNvSpPr>
          <p:nvPr/>
        </p:nvSpPr>
        <p:spPr bwMode="auto">
          <a:xfrm flipV="1">
            <a:off x="6248400" y="1447800"/>
            <a:ext cx="0" cy="533400"/>
          </a:xfrm>
          <a:prstGeom prst="line">
            <a:avLst/>
          </a:prstGeom>
          <a:noFill/>
          <a:ln w="31750">
            <a:solidFill>
              <a:schemeClr val="tx1"/>
            </a:solidFill>
            <a:round/>
            <a:headEnd/>
            <a:tailEnd type="triangle" w="lg" len="med"/>
          </a:ln>
          <a:effectLst/>
        </p:spPr>
        <p:txBody>
          <a:bodyPr/>
          <a:lstStyle/>
          <a:p>
            <a:endParaRPr lang="en-US"/>
          </a:p>
        </p:txBody>
      </p:sp>
      <p:sp>
        <p:nvSpPr>
          <p:cNvPr id="6160" name="Line 16"/>
          <p:cNvSpPr>
            <a:spLocks noChangeShapeType="1"/>
          </p:cNvSpPr>
          <p:nvPr/>
        </p:nvSpPr>
        <p:spPr bwMode="auto">
          <a:xfrm>
            <a:off x="6248400" y="5486400"/>
            <a:ext cx="0" cy="533400"/>
          </a:xfrm>
          <a:prstGeom prst="line">
            <a:avLst/>
          </a:prstGeom>
          <a:noFill/>
          <a:ln w="31750">
            <a:solidFill>
              <a:schemeClr val="tx1"/>
            </a:solidFill>
            <a:round/>
            <a:headEnd/>
            <a:tailEnd type="triangle" w="lg" len="med"/>
          </a:ln>
          <a:effectLst/>
        </p:spPr>
        <p:txBody>
          <a:bodyPr/>
          <a:lstStyle/>
          <a:p>
            <a:endParaRPr lang="en-US"/>
          </a:p>
        </p:txBody>
      </p:sp>
      <p:sp>
        <p:nvSpPr>
          <p:cNvPr id="6161" name="Line 17"/>
          <p:cNvSpPr>
            <a:spLocks noChangeShapeType="1"/>
          </p:cNvSpPr>
          <p:nvPr/>
        </p:nvSpPr>
        <p:spPr bwMode="auto">
          <a:xfrm flipH="1">
            <a:off x="7315200" y="2971800"/>
            <a:ext cx="609600" cy="304800"/>
          </a:xfrm>
          <a:prstGeom prst="line">
            <a:avLst/>
          </a:prstGeom>
          <a:noFill/>
          <a:ln w="31750">
            <a:solidFill>
              <a:schemeClr val="tx1"/>
            </a:solidFill>
            <a:round/>
            <a:headEnd/>
            <a:tailEnd type="triangle" w="lg" len="med"/>
          </a:ln>
          <a:effectLst/>
        </p:spPr>
        <p:txBody>
          <a:bodyPr/>
          <a:lstStyle/>
          <a:p>
            <a:endParaRPr lang="en-US"/>
          </a:p>
        </p:txBody>
      </p:sp>
      <p:sp>
        <p:nvSpPr>
          <p:cNvPr id="6162" name="Line 18"/>
          <p:cNvSpPr>
            <a:spLocks noChangeShapeType="1"/>
          </p:cNvSpPr>
          <p:nvPr/>
        </p:nvSpPr>
        <p:spPr bwMode="auto">
          <a:xfrm flipV="1">
            <a:off x="4724400" y="4267200"/>
            <a:ext cx="457200" cy="228600"/>
          </a:xfrm>
          <a:prstGeom prst="line">
            <a:avLst/>
          </a:prstGeom>
          <a:noFill/>
          <a:ln w="31750">
            <a:solidFill>
              <a:schemeClr val="tx1"/>
            </a:solidFill>
            <a:round/>
            <a:headEnd/>
            <a:tailEnd type="triangle" w="lg" len="med"/>
          </a:ln>
          <a:effectLst/>
        </p:spPr>
        <p:txBody>
          <a:bodyPr/>
          <a:lstStyle/>
          <a:p>
            <a:endParaRPr lang="en-US"/>
          </a:p>
        </p:txBody>
      </p:sp>
      <p:sp>
        <p:nvSpPr>
          <p:cNvPr id="6163" name="Line 19"/>
          <p:cNvSpPr>
            <a:spLocks noChangeShapeType="1"/>
          </p:cNvSpPr>
          <p:nvPr/>
        </p:nvSpPr>
        <p:spPr bwMode="auto">
          <a:xfrm>
            <a:off x="4343400" y="3124200"/>
            <a:ext cx="609600" cy="152400"/>
          </a:xfrm>
          <a:prstGeom prst="line">
            <a:avLst/>
          </a:prstGeom>
          <a:noFill/>
          <a:ln w="31750">
            <a:solidFill>
              <a:schemeClr val="tx1"/>
            </a:solidFill>
            <a:round/>
            <a:headEnd/>
            <a:tailEnd type="triangle" w="lg" len="med"/>
          </a:ln>
          <a:effectLst/>
        </p:spPr>
        <p:txBody>
          <a:bodyPr/>
          <a:lstStyle/>
          <a:p>
            <a:endParaRPr lang="en-US"/>
          </a:p>
        </p:txBody>
      </p:sp>
      <p:sp>
        <p:nvSpPr>
          <p:cNvPr id="6164" name="Line 20"/>
          <p:cNvSpPr>
            <a:spLocks noChangeShapeType="1"/>
          </p:cNvSpPr>
          <p:nvPr/>
        </p:nvSpPr>
        <p:spPr bwMode="auto">
          <a:xfrm flipH="1" flipV="1">
            <a:off x="7620000" y="4191000"/>
            <a:ext cx="533400" cy="152400"/>
          </a:xfrm>
          <a:prstGeom prst="line">
            <a:avLst/>
          </a:prstGeom>
          <a:noFill/>
          <a:ln w="31750">
            <a:solidFill>
              <a:schemeClr val="tx1"/>
            </a:solidFill>
            <a:round/>
            <a:headEnd/>
            <a:tailEnd type="triangle" w="lg" len="med"/>
          </a:ln>
          <a:effectLst/>
        </p:spPr>
        <p:txBody>
          <a:bodyPr/>
          <a:lstStyle/>
          <a:p>
            <a:endParaRPr lang="en-US"/>
          </a:p>
        </p:txBody>
      </p:sp>
      <p:sp>
        <p:nvSpPr>
          <p:cNvPr id="19" name="TextBox 18"/>
          <p:cNvSpPr txBox="1"/>
          <p:nvPr/>
        </p:nvSpPr>
        <p:spPr>
          <a:xfrm>
            <a:off x="1828800" y="228600"/>
            <a:ext cx="5410200" cy="461665"/>
          </a:xfrm>
          <a:prstGeom prst="rect">
            <a:avLst/>
          </a:prstGeom>
          <a:solidFill>
            <a:srgbClr val="FFFF00"/>
          </a:solidFill>
        </p:spPr>
        <p:txBody>
          <a:bodyPr wrap="square" rtlCol="0">
            <a:spAutoFit/>
          </a:bodyPr>
          <a:lstStyle/>
          <a:p>
            <a:pPr algn="ctr"/>
            <a:r>
              <a:rPr lang="en-US" sz="2400" b="1" dirty="0" smtClean="0"/>
              <a:t>Distortion of some octahedral complexes</a:t>
            </a:r>
            <a:endParaRPr lang="en-US" sz="2400" b="1" dirty="0"/>
          </a:p>
        </p:txBody>
      </p:sp>
      <p:sp>
        <p:nvSpPr>
          <p:cNvPr id="18" name="Text Box 10"/>
          <p:cNvSpPr txBox="1">
            <a:spLocks noChangeArrowheads="1"/>
          </p:cNvSpPr>
          <p:nvPr/>
        </p:nvSpPr>
        <p:spPr bwMode="auto">
          <a:xfrm>
            <a:off x="7620000" y="0"/>
            <a:ext cx="1524000" cy="304800"/>
          </a:xfrm>
          <a:prstGeom prst="rect">
            <a:avLst/>
          </a:prstGeom>
          <a:noFill/>
          <a:ln w="9525">
            <a:noFill/>
            <a:miter lim="800000"/>
            <a:headEnd/>
            <a:tailEnd/>
          </a:ln>
          <a:effectLst/>
        </p:spPr>
        <p:txBody>
          <a:bodyPr>
            <a:spAutoFit/>
          </a:bodyPr>
          <a:lstStyle/>
          <a:p>
            <a:pPr>
              <a:spcBef>
                <a:spcPct val="50000"/>
              </a:spcBef>
            </a:pPr>
            <a:r>
              <a:rPr lang="en-US" sz="1400" dirty="0" smtClean="0"/>
              <a:t>IITD 2015 L2-S43</a:t>
            </a:r>
            <a:endParaRPr lang="en-US" sz="1400" dirty="0"/>
          </a:p>
        </p:txBody>
      </p:sp>
    </p:spTree>
    <p:extLst>
      <p:ext uri="{BB962C8B-B14F-4D97-AF65-F5344CB8AC3E}">
        <p14:creationId xmlns:p14="http://schemas.microsoft.com/office/powerpoint/2010/main" val="2737106812"/>
      </p:ext>
    </p:extLst>
  </p:cSld>
  <p:clrMapOvr>
    <a:masterClrMapping/>
  </p:clrMapOvr>
  <p:transition advTm="5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6934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7315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p:cNvSpPr/>
          <p:nvPr/>
        </p:nvSpPr>
        <p:spPr>
          <a:xfrm>
            <a:off x="7696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8077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p:cNvSpPr/>
          <p:nvPr/>
        </p:nvSpPr>
        <p:spPr>
          <a:xfrm>
            <a:off x="8458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Process 37"/>
          <p:cNvSpPr/>
          <p:nvPr/>
        </p:nvSpPr>
        <p:spPr>
          <a:xfrm>
            <a:off x="914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Process 38"/>
          <p:cNvSpPr/>
          <p:nvPr/>
        </p:nvSpPr>
        <p:spPr>
          <a:xfrm>
            <a:off x="1295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ocess 39"/>
          <p:cNvSpPr/>
          <p:nvPr/>
        </p:nvSpPr>
        <p:spPr>
          <a:xfrm>
            <a:off x="6858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ocess 40"/>
          <p:cNvSpPr/>
          <p:nvPr/>
        </p:nvSpPr>
        <p:spPr>
          <a:xfrm>
            <a:off x="10668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Process 41"/>
          <p:cNvSpPr/>
          <p:nvPr/>
        </p:nvSpPr>
        <p:spPr>
          <a:xfrm>
            <a:off x="14478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600200" y="48768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44" name="TextBox 43"/>
          <p:cNvSpPr txBox="1"/>
          <p:nvPr/>
        </p:nvSpPr>
        <p:spPr>
          <a:xfrm>
            <a:off x="1752600" y="60960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45" name="Straight Connector 44"/>
          <p:cNvCxnSpPr/>
          <p:nvPr/>
        </p:nvCxnSpPr>
        <p:spPr>
          <a:xfrm>
            <a:off x="457200" y="5638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Up Arrow 47"/>
          <p:cNvSpPr/>
          <p:nvPr/>
        </p:nvSpPr>
        <p:spPr>
          <a:xfrm>
            <a:off x="794657" y="6128657"/>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Flowchart: Process 48"/>
          <p:cNvSpPr/>
          <p:nvPr/>
        </p:nvSpPr>
        <p:spPr>
          <a:xfrm>
            <a:off x="25908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Process 49"/>
          <p:cNvSpPr/>
          <p:nvPr/>
        </p:nvSpPr>
        <p:spPr>
          <a:xfrm>
            <a:off x="29718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Process 50"/>
          <p:cNvSpPr/>
          <p:nvPr/>
        </p:nvSpPr>
        <p:spPr>
          <a:xfrm>
            <a:off x="2732315" y="6085113"/>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Process 51"/>
          <p:cNvSpPr/>
          <p:nvPr/>
        </p:nvSpPr>
        <p:spPr>
          <a:xfrm>
            <a:off x="2351315" y="6085113"/>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Process 52"/>
          <p:cNvSpPr/>
          <p:nvPr/>
        </p:nvSpPr>
        <p:spPr>
          <a:xfrm>
            <a:off x="31242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276600" y="48768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55" name="TextBox 54"/>
          <p:cNvSpPr txBox="1"/>
          <p:nvPr/>
        </p:nvSpPr>
        <p:spPr>
          <a:xfrm>
            <a:off x="3429000" y="60960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56" name="Straight Connector 55"/>
          <p:cNvCxnSpPr/>
          <p:nvPr/>
        </p:nvCxnSpPr>
        <p:spPr>
          <a:xfrm>
            <a:off x="2133600" y="5638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Up Arrow 56"/>
          <p:cNvSpPr/>
          <p:nvPr/>
        </p:nvSpPr>
        <p:spPr>
          <a:xfrm>
            <a:off x="2841172" y="6117770"/>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Flowchart: Process 57"/>
          <p:cNvSpPr/>
          <p:nvPr/>
        </p:nvSpPr>
        <p:spPr>
          <a:xfrm>
            <a:off x="4343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Process 58"/>
          <p:cNvSpPr/>
          <p:nvPr/>
        </p:nvSpPr>
        <p:spPr>
          <a:xfrm>
            <a:off x="4724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Process 59"/>
          <p:cNvSpPr/>
          <p:nvPr/>
        </p:nvSpPr>
        <p:spPr>
          <a:xfrm>
            <a:off x="4953000" y="6074229"/>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p:cNvSpPr/>
          <p:nvPr/>
        </p:nvSpPr>
        <p:spPr>
          <a:xfrm>
            <a:off x="4191000" y="6074229"/>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Process 61"/>
          <p:cNvSpPr/>
          <p:nvPr/>
        </p:nvSpPr>
        <p:spPr>
          <a:xfrm>
            <a:off x="4572000" y="6074229"/>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029200" y="48768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64" name="TextBox 63"/>
          <p:cNvSpPr txBox="1"/>
          <p:nvPr/>
        </p:nvSpPr>
        <p:spPr>
          <a:xfrm>
            <a:off x="5257800" y="60198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65" name="Straight Connector 64"/>
          <p:cNvCxnSpPr/>
          <p:nvPr/>
        </p:nvCxnSpPr>
        <p:spPr>
          <a:xfrm>
            <a:off x="3886200" y="5638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Up Arrow 65"/>
          <p:cNvSpPr/>
          <p:nvPr/>
        </p:nvSpPr>
        <p:spPr>
          <a:xfrm>
            <a:off x="5061857" y="6106886"/>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TextBox 66"/>
          <p:cNvSpPr txBox="1"/>
          <p:nvPr/>
        </p:nvSpPr>
        <p:spPr>
          <a:xfrm>
            <a:off x="304800" y="2743200"/>
            <a:ext cx="5105400" cy="1477328"/>
          </a:xfrm>
          <a:prstGeom prst="rect">
            <a:avLst/>
          </a:prstGeom>
          <a:noFill/>
          <a:ln>
            <a:solidFill>
              <a:srgbClr val="FF0000"/>
            </a:solidFill>
          </a:ln>
        </p:spPr>
        <p:txBody>
          <a:bodyPr wrap="square" rtlCol="0">
            <a:spAutoFit/>
          </a:bodyPr>
          <a:lstStyle/>
          <a:p>
            <a:r>
              <a:rPr lang="en-US" b="1" dirty="0" smtClean="0">
                <a:solidFill>
                  <a:srgbClr val="C00000"/>
                </a:solidFill>
              </a:rPr>
              <a:t>Electronic Degeneracy </a:t>
            </a:r>
            <a:r>
              <a:rPr lang="en-US" dirty="0" smtClean="0"/>
              <a:t>: Case of t</a:t>
            </a:r>
            <a:r>
              <a:rPr lang="en-US" baseline="-25000" dirty="0" smtClean="0"/>
              <a:t>2g</a:t>
            </a:r>
            <a:r>
              <a:rPr lang="en-US" baseline="30000" dirty="0" smtClean="0"/>
              <a:t>1</a:t>
            </a:r>
          </a:p>
          <a:p>
            <a:r>
              <a:rPr lang="en-US" dirty="0" smtClean="0"/>
              <a:t>Here there are three different ways by which the single electron can occupy the t</a:t>
            </a:r>
            <a:r>
              <a:rPr lang="en-US" baseline="-25000" dirty="0" smtClean="0"/>
              <a:t>2g </a:t>
            </a:r>
            <a:r>
              <a:rPr lang="en-US" dirty="0" err="1" smtClean="0"/>
              <a:t>orbitals</a:t>
            </a:r>
            <a:r>
              <a:rPr lang="en-US" dirty="0" smtClean="0"/>
              <a:t>. There are three possible electronic configurations which are of the same energy. </a:t>
            </a:r>
            <a:r>
              <a:rPr lang="en-US" b="1" dirty="0" smtClean="0"/>
              <a:t>Electronic degeneracy is present</a:t>
            </a:r>
            <a:endParaRPr lang="en-IN" b="1" dirty="0"/>
          </a:p>
        </p:txBody>
      </p:sp>
      <p:sp>
        <p:nvSpPr>
          <p:cNvPr id="68" name="Rectangle 67"/>
          <p:cNvSpPr/>
          <p:nvPr/>
        </p:nvSpPr>
        <p:spPr>
          <a:xfrm>
            <a:off x="381000" y="4572000"/>
            <a:ext cx="5257800" cy="2057400"/>
          </a:xfrm>
          <a:prstGeom prst="rect">
            <a:avLst/>
          </a:prstGeom>
          <a:solidFill>
            <a:srgbClr val="00B05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lowchart: Process 68"/>
          <p:cNvSpPr/>
          <p:nvPr/>
        </p:nvSpPr>
        <p:spPr>
          <a:xfrm>
            <a:off x="7010400" y="48006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Process 69"/>
          <p:cNvSpPr/>
          <p:nvPr/>
        </p:nvSpPr>
        <p:spPr>
          <a:xfrm>
            <a:off x="7391400" y="48006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Process 70"/>
          <p:cNvSpPr/>
          <p:nvPr/>
        </p:nvSpPr>
        <p:spPr>
          <a:xfrm>
            <a:off x="76200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2" name="Flowchart: Process 71"/>
          <p:cNvSpPr/>
          <p:nvPr/>
        </p:nvSpPr>
        <p:spPr>
          <a:xfrm>
            <a:off x="68580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3" name="Flowchart: Process 72"/>
          <p:cNvSpPr/>
          <p:nvPr/>
        </p:nvSpPr>
        <p:spPr>
          <a:xfrm>
            <a:off x="72390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TextBox 73"/>
          <p:cNvSpPr txBox="1"/>
          <p:nvPr/>
        </p:nvSpPr>
        <p:spPr>
          <a:xfrm>
            <a:off x="7696200" y="48006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75" name="TextBox 74"/>
          <p:cNvSpPr txBox="1"/>
          <p:nvPr/>
        </p:nvSpPr>
        <p:spPr>
          <a:xfrm>
            <a:off x="7924800" y="59436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76" name="Straight Connector 75"/>
          <p:cNvCxnSpPr/>
          <p:nvPr/>
        </p:nvCxnSpPr>
        <p:spPr>
          <a:xfrm>
            <a:off x="6553200" y="5562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7728857" y="6030686"/>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78" name="TextBox 77"/>
          <p:cNvSpPr txBox="1"/>
          <p:nvPr/>
        </p:nvSpPr>
        <p:spPr>
          <a:xfrm>
            <a:off x="5486400" y="2743200"/>
            <a:ext cx="3505200" cy="1477328"/>
          </a:xfrm>
          <a:prstGeom prst="rect">
            <a:avLst/>
          </a:prstGeom>
          <a:noFill/>
          <a:ln>
            <a:solidFill>
              <a:srgbClr val="FF0000"/>
            </a:solidFill>
          </a:ln>
        </p:spPr>
        <p:txBody>
          <a:bodyPr wrap="square" rtlCol="0">
            <a:spAutoFit/>
          </a:bodyPr>
          <a:lstStyle/>
          <a:p>
            <a:r>
              <a:rPr lang="en-US" b="1" dirty="0" smtClean="0">
                <a:solidFill>
                  <a:srgbClr val="C00000"/>
                </a:solidFill>
              </a:rPr>
              <a:t>Electronic Degeneracy </a:t>
            </a:r>
            <a:r>
              <a:rPr lang="en-US" dirty="0" smtClean="0"/>
              <a:t>: Case of t</a:t>
            </a:r>
            <a:r>
              <a:rPr lang="en-US" baseline="-25000" dirty="0" smtClean="0"/>
              <a:t>2g</a:t>
            </a:r>
            <a:r>
              <a:rPr lang="en-US" baseline="30000" dirty="0" smtClean="0"/>
              <a:t>3</a:t>
            </a:r>
          </a:p>
          <a:p>
            <a:r>
              <a:rPr lang="en-US" dirty="0" smtClean="0"/>
              <a:t>Here there is only one way by which the three electron can occupy the t</a:t>
            </a:r>
            <a:r>
              <a:rPr lang="en-US" baseline="-25000" dirty="0" smtClean="0"/>
              <a:t>2g </a:t>
            </a:r>
            <a:r>
              <a:rPr lang="en-US" dirty="0" err="1" smtClean="0"/>
              <a:t>orbitals</a:t>
            </a:r>
            <a:r>
              <a:rPr lang="en-US" dirty="0" smtClean="0"/>
              <a:t>. So there is </a:t>
            </a:r>
            <a:r>
              <a:rPr lang="en-US" b="1" dirty="0" smtClean="0"/>
              <a:t>no electronic degeneracy</a:t>
            </a:r>
            <a:endParaRPr lang="en-IN" b="1" dirty="0"/>
          </a:p>
        </p:txBody>
      </p:sp>
      <p:sp>
        <p:nvSpPr>
          <p:cNvPr id="79" name="Rectangle 78"/>
          <p:cNvSpPr/>
          <p:nvPr/>
        </p:nvSpPr>
        <p:spPr>
          <a:xfrm>
            <a:off x="6477000" y="4648200"/>
            <a:ext cx="1981200" cy="1981200"/>
          </a:xfrm>
          <a:prstGeom prst="rect">
            <a:avLst/>
          </a:prstGeom>
          <a:solidFill>
            <a:schemeClr val="accent5">
              <a:lumMod val="7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Up Arrow 79"/>
          <p:cNvSpPr/>
          <p:nvPr/>
        </p:nvSpPr>
        <p:spPr>
          <a:xfrm>
            <a:off x="7347857" y="6041571"/>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81" name="Up Arrow 80"/>
          <p:cNvSpPr/>
          <p:nvPr/>
        </p:nvSpPr>
        <p:spPr>
          <a:xfrm>
            <a:off x="6955971" y="6041572"/>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82" name="TextBox 81"/>
          <p:cNvSpPr txBox="1"/>
          <p:nvPr/>
        </p:nvSpPr>
        <p:spPr>
          <a:xfrm>
            <a:off x="1295400" y="152400"/>
            <a:ext cx="6858000" cy="461665"/>
          </a:xfrm>
          <a:prstGeom prst="rect">
            <a:avLst/>
          </a:prstGeom>
          <a:solidFill>
            <a:srgbClr val="FFFF00"/>
          </a:solidFill>
        </p:spPr>
        <p:txBody>
          <a:bodyPr wrap="square" rtlCol="0">
            <a:spAutoFit/>
          </a:bodyPr>
          <a:lstStyle/>
          <a:p>
            <a:r>
              <a:rPr lang="en-US" sz="2400" b="1" dirty="0" smtClean="0"/>
              <a:t>Orbital Degeneracy   versus   Electronic Degeneracy</a:t>
            </a:r>
            <a:endParaRPr lang="en-IN" sz="2400" b="1" dirty="0"/>
          </a:p>
        </p:txBody>
      </p:sp>
      <p:sp>
        <p:nvSpPr>
          <p:cNvPr id="83" name="Up Arrow 82"/>
          <p:cNvSpPr/>
          <p:nvPr/>
        </p:nvSpPr>
        <p:spPr>
          <a:xfrm>
            <a:off x="6400800" y="685800"/>
            <a:ext cx="457200" cy="1905000"/>
          </a:xfrm>
          <a:prstGeom prst="upArrow">
            <a:avLst/>
          </a:prstGeom>
          <a:solidFill>
            <a:srgbClr val="00B0F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bg1"/>
                </a:solidFill>
              </a:rPr>
              <a:t>Energy</a:t>
            </a:r>
            <a:endParaRPr lang="en-US" dirty="0">
              <a:solidFill>
                <a:schemeClr val="bg1"/>
              </a:solidFill>
            </a:endParaRPr>
          </a:p>
        </p:txBody>
      </p:sp>
      <p:sp>
        <p:nvSpPr>
          <p:cNvPr id="84" name="TextBox 83"/>
          <p:cNvSpPr txBox="1"/>
          <p:nvPr/>
        </p:nvSpPr>
        <p:spPr>
          <a:xfrm>
            <a:off x="7239000" y="1676400"/>
            <a:ext cx="1524000" cy="523220"/>
          </a:xfrm>
          <a:prstGeom prst="rect">
            <a:avLst/>
          </a:prstGeom>
          <a:noFill/>
        </p:spPr>
        <p:txBody>
          <a:bodyPr wrap="square" rtlCol="0">
            <a:spAutoFit/>
          </a:bodyPr>
          <a:lstStyle/>
          <a:p>
            <a:r>
              <a:rPr lang="en-US" sz="1400" dirty="0" smtClean="0"/>
              <a:t>5 d </a:t>
            </a:r>
            <a:r>
              <a:rPr lang="en-US" sz="1400" dirty="0" err="1" smtClean="0"/>
              <a:t>orbitals</a:t>
            </a:r>
            <a:r>
              <a:rPr lang="en-US" sz="1400" dirty="0" smtClean="0"/>
              <a:t> in a spherical field</a:t>
            </a:r>
            <a:endParaRPr lang="en-IN" sz="1400" dirty="0"/>
          </a:p>
        </p:txBody>
      </p:sp>
      <p:sp>
        <p:nvSpPr>
          <p:cNvPr id="85" name="TextBox 84"/>
          <p:cNvSpPr txBox="1"/>
          <p:nvPr/>
        </p:nvSpPr>
        <p:spPr>
          <a:xfrm>
            <a:off x="457200" y="990600"/>
            <a:ext cx="4876800" cy="1200329"/>
          </a:xfrm>
          <a:prstGeom prst="rect">
            <a:avLst/>
          </a:prstGeom>
          <a:noFill/>
        </p:spPr>
        <p:txBody>
          <a:bodyPr wrap="square" rtlCol="0">
            <a:spAutoFit/>
          </a:bodyPr>
          <a:lstStyle/>
          <a:p>
            <a:r>
              <a:rPr lang="en-US" b="1" dirty="0" smtClean="0">
                <a:solidFill>
                  <a:srgbClr val="002060"/>
                </a:solidFill>
              </a:rPr>
              <a:t>Orbital degeneracy</a:t>
            </a:r>
            <a:r>
              <a:rPr lang="en-US" dirty="0" smtClean="0"/>
              <a:t>: The 5 d </a:t>
            </a:r>
            <a:r>
              <a:rPr lang="en-US" dirty="0" err="1" smtClean="0"/>
              <a:t>orbitals</a:t>
            </a:r>
            <a:r>
              <a:rPr lang="en-US" dirty="0" smtClean="0"/>
              <a:t> are of the same energy in spherical field. This orbital degeneracy is lifted (reduced) in an octahedral field (to t</a:t>
            </a:r>
            <a:r>
              <a:rPr lang="en-US" baseline="-25000" dirty="0" smtClean="0"/>
              <a:t>2g </a:t>
            </a:r>
            <a:r>
              <a:rPr lang="en-US" dirty="0" smtClean="0"/>
              <a:t> and  </a:t>
            </a:r>
            <a:r>
              <a:rPr lang="en-US" dirty="0" err="1" smtClean="0"/>
              <a:t>e</a:t>
            </a:r>
            <a:r>
              <a:rPr lang="en-US" baseline="-25000" dirty="0" err="1" smtClean="0"/>
              <a:t>g</a:t>
            </a:r>
            <a:r>
              <a:rPr lang="en-US" baseline="-25000" dirty="0" smtClean="0"/>
              <a:t> </a:t>
            </a:r>
            <a:r>
              <a:rPr lang="en-US" dirty="0" smtClean="0"/>
              <a:t>)</a:t>
            </a:r>
            <a:endParaRPr lang="en-IN" dirty="0"/>
          </a:p>
        </p:txBody>
      </p:sp>
    </p:spTree>
    <p:extLst>
      <p:ext uri="{BB962C8B-B14F-4D97-AF65-F5344CB8AC3E}">
        <p14:creationId xmlns:p14="http://schemas.microsoft.com/office/powerpoint/2010/main" val="617937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6934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7315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p:cNvSpPr/>
          <p:nvPr/>
        </p:nvSpPr>
        <p:spPr>
          <a:xfrm>
            <a:off x="7696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8077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ocess 18"/>
          <p:cNvSpPr/>
          <p:nvPr/>
        </p:nvSpPr>
        <p:spPr>
          <a:xfrm>
            <a:off x="8458200" y="1219200"/>
            <a:ext cx="228600" cy="304800"/>
          </a:xfrm>
          <a:prstGeom prst="flowChartProcess">
            <a:avLst/>
          </a:prstGeom>
          <a:solidFill>
            <a:srgbClr val="607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Process 37"/>
          <p:cNvSpPr/>
          <p:nvPr/>
        </p:nvSpPr>
        <p:spPr>
          <a:xfrm>
            <a:off x="914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Process 38"/>
          <p:cNvSpPr/>
          <p:nvPr/>
        </p:nvSpPr>
        <p:spPr>
          <a:xfrm>
            <a:off x="1295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ocess 39"/>
          <p:cNvSpPr/>
          <p:nvPr/>
        </p:nvSpPr>
        <p:spPr>
          <a:xfrm>
            <a:off x="6858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ocess 40"/>
          <p:cNvSpPr/>
          <p:nvPr/>
        </p:nvSpPr>
        <p:spPr>
          <a:xfrm>
            <a:off x="10668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Process 41"/>
          <p:cNvSpPr/>
          <p:nvPr/>
        </p:nvSpPr>
        <p:spPr>
          <a:xfrm>
            <a:off x="14478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600200" y="48768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44" name="TextBox 43"/>
          <p:cNvSpPr txBox="1"/>
          <p:nvPr/>
        </p:nvSpPr>
        <p:spPr>
          <a:xfrm>
            <a:off x="1752600" y="60960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45" name="Straight Connector 44"/>
          <p:cNvCxnSpPr/>
          <p:nvPr/>
        </p:nvCxnSpPr>
        <p:spPr>
          <a:xfrm>
            <a:off x="457200" y="5638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Up Arrow 47"/>
          <p:cNvSpPr/>
          <p:nvPr/>
        </p:nvSpPr>
        <p:spPr>
          <a:xfrm>
            <a:off x="794657" y="6128657"/>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Flowchart: Process 48"/>
          <p:cNvSpPr/>
          <p:nvPr/>
        </p:nvSpPr>
        <p:spPr>
          <a:xfrm>
            <a:off x="25908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Process 49"/>
          <p:cNvSpPr/>
          <p:nvPr/>
        </p:nvSpPr>
        <p:spPr>
          <a:xfrm>
            <a:off x="29718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Process 50"/>
          <p:cNvSpPr/>
          <p:nvPr/>
        </p:nvSpPr>
        <p:spPr>
          <a:xfrm>
            <a:off x="2732315" y="6085113"/>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Process 51"/>
          <p:cNvSpPr/>
          <p:nvPr/>
        </p:nvSpPr>
        <p:spPr>
          <a:xfrm>
            <a:off x="2351315" y="6085113"/>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Process 52"/>
          <p:cNvSpPr/>
          <p:nvPr/>
        </p:nvSpPr>
        <p:spPr>
          <a:xfrm>
            <a:off x="3124200" y="6096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276600" y="48768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55" name="TextBox 54"/>
          <p:cNvSpPr txBox="1"/>
          <p:nvPr/>
        </p:nvSpPr>
        <p:spPr>
          <a:xfrm>
            <a:off x="3429000" y="60960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56" name="Straight Connector 55"/>
          <p:cNvCxnSpPr/>
          <p:nvPr/>
        </p:nvCxnSpPr>
        <p:spPr>
          <a:xfrm>
            <a:off x="2133600" y="5638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Up Arrow 56"/>
          <p:cNvSpPr/>
          <p:nvPr/>
        </p:nvSpPr>
        <p:spPr>
          <a:xfrm>
            <a:off x="2841172" y="6117770"/>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Flowchart: Process 57"/>
          <p:cNvSpPr/>
          <p:nvPr/>
        </p:nvSpPr>
        <p:spPr>
          <a:xfrm>
            <a:off x="4343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Process 58"/>
          <p:cNvSpPr/>
          <p:nvPr/>
        </p:nvSpPr>
        <p:spPr>
          <a:xfrm>
            <a:off x="4724400" y="48768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Process 59"/>
          <p:cNvSpPr/>
          <p:nvPr/>
        </p:nvSpPr>
        <p:spPr>
          <a:xfrm>
            <a:off x="4953000" y="6074229"/>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p:cNvSpPr/>
          <p:nvPr/>
        </p:nvSpPr>
        <p:spPr>
          <a:xfrm>
            <a:off x="4191000" y="6074229"/>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Process 61"/>
          <p:cNvSpPr/>
          <p:nvPr/>
        </p:nvSpPr>
        <p:spPr>
          <a:xfrm>
            <a:off x="4572000" y="6074229"/>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029200" y="48768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64" name="TextBox 63"/>
          <p:cNvSpPr txBox="1"/>
          <p:nvPr/>
        </p:nvSpPr>
        <p:spPr>
          <a:xfrm>
            <a:off x="5257800" y="60198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65" name="Straight Connector 64"/>
          <p:cNvCxnSpPr/>
          <p:nvPr/>
        </p:nvCxnSpPr>
        <p:spPr>
          <a:xfrm>
            <a:off x="3886200" y="56388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Up Arrow 65"/>
          <p:cNvSpPr/>
          <p:nvPr/>
        </p:nvSpPr>
        <p:spPr>
          <a:xfrm>
            <a:off x="5061857" y="6106886"/>
            <a:ext cx="45719"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TextBox 66"/>
          <p:cNvSpPr txBox="1"/>
          <p:nvPr/>
        </p:nvSpPr>
        <p:spPr>
          <a:xfrm>
            <a:off x="304800" y="2743200"/>
            <a:ext cx="5105400" cy="1477328"/>
          </a:xfrm>
          <a:prstGeom prst="rect">
            <a:avLst/>
          </a:prstGeom>
          <a:noFill/>
          <a:ln>
            <a:solidFill>
              <a:srgbClr val="FF0000"/>
            </a:solidFill>
          </a:ln>
        </p:spPr>
        <p:txBody>
          <a:bodyPr wrap="square" rtlCol="0">
            <a:spAutoFit/>
          </a:bodyPr>
          <a:lstStyle/>
          <a:p>
            <a:r>
              <a:rPr lang="en-US" b="1" dirty="0" smtClean="0">
                <a:solidFill>
                  <a:srgbClr val="C00000"/>
                </a:solidFill>
              </a:rPr>
              <a:t>Electronic Degeneracy </a:t>
            </a:r>
            <a:r>
              <a:rPr lang="en-US" dirty="0" smtClean="0"/>
              <a:t>: Case of t</a:t>
            </a:r>
            <a:r>
              <a:rPr lang="en-US" baseline="-25000" dirty="0" smtClean="0"/>
              <a:t>2g</a:t>
            </a:r>
            <a:r>
              <a:rPr lang="en-US" baseline="30000" dirty="0" smtClean="0"/>
              <a:t>1</a:t>
            </a:r>
          </a:p>
          <a:p>
            <a:r>
              <a:rPr lang="en-US" dirty="0" smtClean="0"/>
              <a:t>Here there are three different ways by which the single electron can occupy the t</a:t>
            </a:r>
            <a:r>
              <a:rPr lang="en-US" baseline="-25000" dirty="0" smtClean="0"/>
              <a:t>2g </a:t>
            </a:r>
            <a:r>
              <a:rPr lang="en-US" dirty="0" err="1" smtClean="0"/>
              <a:t>orbitals</a:t>
            </a:r>
            <a:r>
              <a:rPr lang="en-US" dirty="0" smtClean="0"/>
              <a:t>. There are three possible electronic configurations which are of the same energy. </a:t>
            </a:r>
            <a:r>
              <a:rPr lang="en-US" b="1" dirty="0" smtClean="0"/>
              <a:t>Electronic degeneracy is present</a:t>
            </a:r>
            <a:endParaRPr lang="en-IN" b="1" dirty="0"/>
          </a:p>
        </p:txBody>
      </p:sp>
      <p:sp>
        <p:nvSpPr>
          <p:cNvPr id="68" name="Rectangle 67"/>
          <p:cNvSpPr/>
          <p:nvPr/>
        </p:nvSpPr>
        <p:spPr>
          <a:xfrm>
            <a:off x="381000" y="4572000"/>
            <a:ext cx="5257800" cy="2057400"/>
          </a:xfrm>
          <a:prstGeom prst="rect">
            <a:avLst/>
          </a:prstGeom>
          <a:solidFill>
            <a:srgbClr val="00B05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lowchart: Process 68"/>
          <p:cNvSpPr/>
          <p:nvPr/>
        </p:nvSpPr>
        <p:spPr>
          <a:xfrm>
            <a:off x="7010400" y="48006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Process 69"/>
          <p:cNvSpPr/>
          <p:nvPr/>
        </p:nvSpPr>
        <p:spPr>
          <a:xfrm>
            <a:off x="7391400" y="48006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Process 70"/>
          <p:cNvSpPr/>
          <p:nvPr/>
        </p:nvSpPr>
        <p:spPr>
          <a:xfrm>
            <a:off x="76200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2" name="Flowchart: Process 71"/>
          <p:cNvSpPr/>
          <p:nvPr/>
        </p:nvSpPr>
        <p:spPr>
          <a:xfrm>
            <a:off x="68580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3" name="Flowchart: Process 72"/>
          <p:cNvSpPr/>
          <p:nvPr/>
        </p:nvSpPr>
        <p:spPr>
          <a:xfrm>
            <a:off x="72390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TextBox 73"/>
          <p:cNvSpPr txBox="1"/>
          <p:nvPr/>
        </p:nvSpPr>
        <p:spPr>
          <a:xfrm>
            <a:off x="7696200" y="48006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75" name="TextBox 74"/>
          <p:cNvSpPr txBox="1"/>
          <p:nvPr/>
        </p:nvSpPr>
        <p:spPr>
          <a:xfrm>
            <a:off x="7924800" y="59436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76" name="Straight Connector 75"/>
          <p:cNvCxnSpPr/>
          <p:nvPr/>
        </p:nvCxnSpPr>
        <p:spPr>
          <a:xfrm>
            <a:off x="6553200" y="5562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Up Arrow 76"/>
          <p:cNvSpPr/>
          <p:nvPr/>
        </p:nvSpPr>
        <p:spPr>
          <a:xfrm>
            <a:off x="7728857" y="6030686"/>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78" name="TextBox 77"/>
          <p:cNvSpPr txBox="1"/>
          <p:nvPr/>
        </p:nvSpPr>
        <p:spPr>
          <a:xfrm>
            <a:off x="5486400" y="2743200"/>
            <a:ext cx="3505200" cy="1477328"/>
          </a:xfrm>
          <a:prstGeom prst="rect">
            <a:avLst/>
          </a:prstGeom>
          <a:noFill/>
          <a:ln>
            <a:solidFill>
              <a:srgbClr val="FF0000"/>
            </a:solidFill>
          </a:ln>
        </p:spPr>
        <p:txBody>
          <a:bodyPr wrap="square" rtlCol="0">
            <a:spAutoFit/>
          </a:bodyPr>
          <a:lstStyle/>
          <a:p>
            <a:r>
              <a:rPr lang="en-US" b="1" dirty="0" smtClean="0">
                <a:solidFill>
                  <a:srgbClr val="C00000"/>
                </a:solidFill>
              </a:rPr>
              <a:t>Electronic Degeneracy </a:t>
            </a:r>
            <a:r>
              <a:rPr lang="en-US" dirty="0" smtClean="0"/>
              <a:t>: Case of t</a:t>
            </a:r>
            <a:r>
              <a:rPr lang="en-US" baseline="-25000" dirty="0" smtClean="0"/>
              <a:t>2g</a:t>
            </a:r>
            <a:r>
              <a:rPr lang="en-US" baseline="30000" dirty="0" smtClean="0"/>
              <a:t>3</a:t>
            </a:r>
          </a:p>
          <a:p>
            <a:r>
              <a:rPr lang="en-US" dirty="0" smtClean="0"/>
              <a:t>Here there is only one way by which the three electron can occupy the t</a:t>
            </a:r>
            <a:r>
              <a:rPr lang="en-US" baseline="-25000" dirty="0" smtClean="0"/>
              <a:t>2g </a:t>
            </a:r>
            <a:r>
              <a:rPr lang="en-US" dirty="0" err="1" smtClean="0"/>
              <a:t>orbitals</a:t>
            </a:r>
            <a:r>
              <a:rPr lang="en-US" dirty="0" smtClean="0"/>
              <a:t>. So there is </a:t>
            </a:r>
            <a:r>
              <a:rPr lang="en-US" b="1" dirty="0" smtClean="0"/>
              <a:t>no electronic degeneracy</a:t>
            </a:r>
            <a:endParaRPr lang="en-IN" b="1" dirty="0"/>
          </a:p>
        </p:txBody>
      </p:sp>
      <p:sp>
        <p:nvSpPr>
          <p:cNvPr id="79" name="Rectangle 78"/>
          <p:cNvSpPr/>
          <p:nvPr/>
        </p:nvSpPr>
        <p:spPr>
          <a:xfrm>
            <a:off x="6477000" y="4648200"/>
            <a:ext cx="1981200" cy="1981200"/>
          </a:xfrm>
          <a:prstGeom prst="rect">
            <a:avLst/>
          </a:prstGeom>
          <a:solidFill>
            <a:schemeClr val="accent5">
              <a:lumMod val="7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Up Arrow 79"/>
          <p:cNvSpPr/>
          <p:nvPr/>
        </p:nvSpPr>
        <p:spPr>
          <a:xfrm>
            <a:off x="7347857" y="6041571"/>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81" name="Up Arrow 80"/>
          <p:cNvSpPr/>
          <p:nvPr/>
        </p:nvSpPr>
        <p:spPr>
          <a:xfrm>
            <a:off x="6955971" y="6041572"/>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82" name="TextBox 81"/>
          <p:cNvSpPr txBox="1"/>
          <p:nvPr/>
        </p:nvSpPr>
        <p:spPr>
          <a:xfrm>
            <a:off x="1295400" y="152400"/>
            <a:ext cx="6858000" cy="461665"/>
          </a:xfrm>
          <a:prstGeom prst="rect">
            <a:avLst/>
          </a:prstGeom>
          <a:solidFill>
            <a:srgbClr val="FFFF00"/>
          </a:solidFill>
        </p:spPr>
        <p:txBody>
          <a:bodyPr wrap="square" rtlCol="0">
            <a:spAutoFit/>
          </a:bodyPr>
          <a:lstStyle/>
          <a:p>
            <a:r>
              <a:rPr lang="en-US" sz="2400" b="1" dirty="0" smtClean="0"/>
              <a:t>Orbital Degeneracy   versus   Electronic Degeneracy</a:t>
            </a:r>
            <a:endParaRPr lang="en-IN" sz="2400" b="1" dirty="0"/>
          </a:p>
        </p:txBody>
      </p:sp>
      <p:sp>
        <p:nvSpPr>
          <p:cNvPr id="83" name="Up Arrow 82"/>
          <p:cNvSpPr/>
          <p:nvPr/>
        </p:nvSpPr>
        <p:spPr>
          <a:xfrm>
            <a:off x="6400800" y="685800"/>
            <a:ext cx="457200" cy="1905000"/>
          </a:xfrm>
          <a:prstGeom prst="upArrow">
            <a:avLst/>
          </a:prstGeom>
          <a:solidFill>
            <a:srgbClr val="00B0F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bg1"/>
                </a:solidFill>
              </a:rPr>
              <a:t>Energy</a:t>
            </a:r>
            <a:endParaRPr lang="en-US" dirty="0">
              <a:solidFill>
                <a:schemeClr val="bg1"/>
              </a:solidFill>
            </a:endParaRPr>
          </a:p>
        </p:txBody>
      </p:sp>
      <p:sp>
        <p:nvSpPr>
          <p:cNvPr id="84" name="TextBox 83"/>
          <p:cNvSpPr txBox="1"/>
          <p:nvPr/>
        </p:nvSpPr>
        <p:spPr>
          <a:xfrm>
            <a:off x="7239000" y="1676400"/>
            <a:ext cx="1524000" cy="523220"/>
          </a:xfrm>
          <a:prstGeom prst="rect">
            <a:avLst/>
          </a:prstGeom>
          <a:noFill/>
        </p:spPr>
        <p:txBody>
          <a:bodyPr wrap="square" rtlCol="0">
            <a:spAutoFit/>
          </a:bodyPr>
          <a:lstStyle/>
          <a:p>
            <a:r>
              <a:rPr lang="en-US" sz="1400" dirty="0" smtClean="0"/>
              <a:t>5 d </a:t>
            </a:r>
            <a:r>
              <a:rPr lang="en-US" sz="1400" dirty="0" err="1" smtClean="0"/>
              <a:t>orbitals</a:t>
            </a:r>
            <a:r>
              <a:rPr lang="en-US" sz="1400" dirty="0" smtClean="0"/>
              <a:t> in a spherical field</a:t>
            </a:r>
            <a:endParaRPr lang="en-IN" sz="1400" dirty="0"/>
          </a:p>
        </p:txBody>
      </p:sp>
      <p:sp>
        <p:nvSpPr>
          <p:cNvPr id="85" name="TextBox 84"/>
          <p:cNvSpPr txBox="1"/>
          <p:nvPr/>
        </p:nvSpPr>
        <p:spPr>
          <a:xfrm>
            <a:off x="457200" y="990600"/>
            <a:ext cx="4876800" cy="1200329"/>
          </a:xfrm>
          <a:prstGeom prst="rect">
            <a:avLst/>
          </a:prstGeom>
          <a:noFill/>
        </p:spPr>
        <p:txBody>
          <a:bodyPr wrap="square" rtlCol="0">
            <a:spAutoFit/>
          </a:bodyPr>
          <a:lstStyle/>
          <a:p>
            <a:r>
              <a:rPr lang="en-US" b="1" dirty="0" smtClean="0">
                <a:solidFill>
                  <a:srgbClr val="002060"/>
                </a:solidFill>
              </a:rPr>
              <a:t>Orbital degeneracy</a:t>
            </a:r>
            <a:r>
              <a:rPr lang="en-US" dirty="0" smtClean="0"/>
              <a:t>: The 5 d </a:t>
            </a:r>
            <a:r>
              <a:rPr lang="en-US" dirty="0" err="1" smtClean="0"/>
              <a:t>orbitals</a:t>
            </a:r>
            <a:r>
              <a:rPr lang="en-US" dirty="0" smtClean="0"/>
              <a:t> are of the same energy in spherical field. This orbital degeneracy is lifted (reduced) in an octahedral field (to t</a:t>
            </a:r>
            <a:r>
              <a:rPr lang="en-US" baseline="-25000" dirty="0" smtClean="0"/>
              <a:t>2g </a:t>
            </a:r>
            <a:r>
              <a:rPr lang="en-US" dirty="0" smtClean="0"/>
              <a:t> and  </a:t>
            </a:r>
            <a:r>
              <a:rPr lang="en-US" dirty="0" err="1" smtClean="0"/>
              <a:t>e</a:t>
            </a:r>
            <a:r>
              <a:rPr lang="en-US" baseline="-25000" dirty="0" err="1" smtClean="0"/>
              <a:t>g</a:t>
            </a:r>
            <a:r>
              <a:rPr lang="en-US" baseline="-25000" dirty="0" smtClean="0"/>
              <a:t> </a:t>
            </a:r>
            <a:r>
              <a:rPr lang="en-US" dirty="0" smtClean="0"/>
              <a:t>)</a:t>
            </a:r>
            <a:endParaRPr lang="en-IN" dirty="0"/>
          </a:p>
        </p:txBody>
      </p:sp>
    </p:spTree>
    <p:extLst>
      <p:ext uri="{BB962C8B-B14F-4D97-AF65-F5344CB8AC3E}">
        <p14:creationId xmlns:p14="http://schemas.microsoft.com/office/powerpoint/2010/main" val="1052816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Object 5"/>
          <p:cNvGraphicFramePr>
            <a:graphicFrameLocks noGrp="1" noChangeAspect="1"/>
          </p:cNvGraphicFramePr>
          <p:nvPr>
            <p:ph sz="quarter" idx="2"/>
          </p:nvPr>
        </p:nvGraphicFramePr>
        <p:xfrm>
          <a:off x="6477000" y="3200400"/>
          <a:ext cx="1582738" cy="1576388"/>
        </p:xfrm>
        <a:graphic>
          <a:graphicData uri="http://schemas.openxmlformats.org/presentationml/2006/ole">
            <mc:AlternateContent xmlns:mc="http://schemas.openxmlformats.org/markup-compatibility/2006">
              <mc:Choice xmlns:v="urn:schemas-microsoft-com:vml" Requires="v">
                <p:oleObj spid="_x0000_s7182" name="CS ChemDraw Drawing" r:id="rId3" imgW="1658520" imgH="2291040" progId="ChemDraw.Document.6.0">
                  <p:embed/>
                </p:oleObj>
              </mc:Choice>
              <mc:Fallback>
                <p:oleObj name="CS ChemDraw Drawing" r:id="rId3" imgW="1658520" imgH="22910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00400"/>
                        <a:ext cx="1582738"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Grp="1" noChangeAspect="1"/>
          </p:cNvGraphicFramePr>
          <p:nvPr>
            <p:ph sz="quarter" idx="3"/>
          </p:nvPr>
        </p:nvGraphicFramePr>
        <p:xfrm>
          <a:off x="3962400" y="3276600"/>
          <a:ext cx="1584325" cy="1477963"/>
        </p:xfrm>
        <a:graphic>
          <a:graphicData uri="http://schemas.openxmlformats.org/presentationml/2006/ole">
            <mc:AlternateContent xmlns:mc="http://schemas.openxmlformats.org/markup-compatibility/2006">
              <mc:Choice xmlns:v="urn:schemas-microsoft-com:vml" Requires="v">
                <p:oleObj spid="_x0000_s7183" name="CS ChemDraw Drawing" r:id="rId5" imgW="1658520" imgH="2291040" progId="ChemDraw.Document.6.0">
                  <p:embed/>
                </p:oleObj>
              </mc:Choice>
              <mc:Fallback>
                <p:oleObj name="CS ChemDraw Drawing" r:id="rId5" imgW="1658520" imgH="22910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76600"/>
                        <a:ext cx="1584325"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990600" y="3505200"/>
          <a:ext cx="1965325" cy="1371600"/>
        </p:xfrm>
        <a:graphic>
          <a:graphicData uri="http://schemas.openxmlformats.org/presentationml/2006/ole">
            <mc:AlternateContent xmlns:mc="http://schemas.openxmlformats.org/markup-compatibility/2006">
              <mc:Choice xmlns:v="urn:schemas-microsoft-com:vml" Requires="v">
                <p:oleObj spid="_x0000_s7184" name="CS ChemDraw Drawing" r:id="rId6" imgW="1658520" imgH="2291040" progId="ChemDraw.Document.6.0">
                  <p:embed/>
                </p:oleObj>
              </mc:Choice>
              <mc:Fallback>
                <p:oleObj name="CS ChemDraw Drawing" r:id="rId6" imgW="1658520" imgH="22910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19653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4" name="Line 12"/>
          <p:cNvSpPr>
            <a:spLocks noChangeShapeType="1"/>
          </p:cNvSpPr>
          <p:nvPr/>
        </p:nvSpPr>
        <p:spPr bwMode="auto">
          <a:xfrm flipV="1">
            <a:off x="1219200" y="4419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85" name="Line 13"/>
          <p:cNvSpPr>
            <a:spLocks noChangeShapeType="1"/>
          </p:cNvSpPr>
          <p:nvPr/>
        </p:nvSpPr>
        <p:spPr bwMode="auto">
          <a:xfrm flipV="1">
            <a:off x="1828800" y="4419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86" name="Line 14"/>
          <p:cNvSpPr>
            <a:spLocks noChangeShapeType="1"/>
          </p:cNvSpPr>
          <p:nvPr/>
        </p:nvSpPr>
        <p:spPr bwMode="auto">
          <a:xfrm flipV="1">
            <a:off x="2514600" y="4419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87" name="Line 15"/>
          <p:cNvSpPr>
            <a:spLocks noChangeShapeType="1"/>
          </p:cNvSpPr>
          <p:nvPr/>
        </p:nvSpPr>
        <p:spPr bwMode="auto">
          <a:xfrm flipV="1">
            <a:off x="1524000" y="32004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88" name="Line 16"/>
          <p:cNvSpPr>
            <a:spLocks noChangeShapeType="1"/>
          </p:cNvSpPr>
          <p:nvPr/>
        </p:nvSpPr>
        <p:spPr bwMode="auto">
          <a:xfrm flipV="1">
            <a:off x="2209800" y="31242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89" name="Line 17"/>
          <p:cNvSpPr>
            <a:spLocks noChangeShapeType="1"/>
          </p:cNvSpPr>
          <p:nvPr/>
        </p:nvSpPr>
        <p:spPr bwMode="auto">
          <a:xfrm>
            <a:off x="1371600" y="4419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0" name="Line 18"/>
          <p:cNvSpPr>
            <a:spLocks noChangeShapeType="1"/>
          </p:cNvSpPr>
          <p:nvPr/>
        </p:nvSpPr>
        <p:spPr bwMode="auto">
          <a:xfrm>
            <a:off x="2057400" y="4419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1" name="Line 19"/>
          <p:cNvSpPr>
            <a:spLocks noChangeShapeType="1"/>
          </p:cNvSpPr>
          <p:nvPr/>
        </p:nvSpPr>
        <p:spPr bwMode="auto">
          <a:xfrm>
            <a:off x="2743200" y="4419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2" name="Line 20"/>
          <p:cNvSpPr>
            <a:spLocks noChangeShapeType="1"/>
          </p:cNvSpPr>
          <p:nvPr/>
        </p:nvSpPr>
        <p:spPr bwMode="auto">
          <a:xfrm flipV="1">
            <a:off x="41148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3" name="Line 21"/>
          <p:cNvSpPr>
            <a:spLocks noChangeShapeType="1"/>
          </p:cNvSpPr>
          <p:nvPr/>
        </p:nvSpPr>
        <p:spPr bwMode="auto">
          <a:xfrm flipV="1">
            <a:off x="46482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4" name="Line 22"/>
          <p:cNvSpPr>
            <a:spLocks noChangeShapeType="1"/>
          </p:cNvSpPr>
          <p:nvPr/>
        </p:nvSpPr>
        <p:spPr bwMode="auto">
          <a:xfrm flipV="1">
            <a:off x="52578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5" name="Line 23"/>
          <p:cNvSpPr>
            <a:spLocks noChangeShapeType="1"/>
          </p:cNvSpPr>
          <p:nvPr/>
        </p:nvSpPr>
        <p:spPr bwMode="auto">
          <a:xfrm>
            <a:off x="42672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6" name="Line 24"/>
          <p:cNvSpPr>
            <a:spLocks noChangeShapeType="1"/>
          </p:cNvSpPr>
          <p:nvPr/>
        </p:nvSpPr>
        <p:spPr bwMode="auto">
          <a:xfrm>
            <a:off x="48006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7" name="Line 25"/>
          <p:cNvSpPr>
            <a:spLocks noChangeShapeType="1"/>
          </p:cNvSpPr>
          <p:nvPr/>
        </p:nvSpPr>
        <p:spPr bwMode="auto">
          <a:xfrm>
            <a:off x="54102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8" name="Line 26"/>
          <p:cNvSpPr>
            <a:spLocks noChangeShapeType="1"/>
          </p:cNvSpPr>
          <p:nvPr/>
        </p:nvSpPr>
        <p:spPr bwMode="auto">
          <a:xfrm flipV="1">
            <a:off x="67056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099" name="Line 27"/>
          <p:cNvSpPr>
            <a:spLocks noChangeShapeType="1"/>
          </p:cNvSpPr>
          <p:nvPr/>
        </p:nvSpPr>
        <p:spPr bwMode="auto">
          <a:xfrm flipV="1">
            <a:off x="72390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0" name="Line 28"/>
          <p:cNvSpPr>
            <a:spLocks noChangeShapeType="1"/>
          </p:cNvSpPr>
          <p:nvPr/>
        </p:nvSpPr>
        <p:spPr bwMode="auto">
          <a:xfrm flipV="1">
            <a:off x="78486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1" name="Line 29"/>
          <p:cNvSpPr>
            <a:spLocks noChangeShapeType="1"/>
          </p:cNvSpPr>
          <p:nvPr/>
        </p:nvSpPr>
        <p:spPr bwMode="auto">
          <a:xfrm>
            <a:off x="68580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2" name="Line 30"/>
          <p:cNvSpPr>
            <a:spLocks noChangeShapeType="1"/>
          </p:cNvSpPr>
          <p:nvPr/>
        </p:nvSpPr>
        <p:spPr bwMode="auto">
          <a:xfrm>
            <a:off x="73914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3" name="Line 31"/>
          <p:cNvSpPr>
            <a:spLocks noChangeShapeType="1"/>
          </p:cNvSpPr>
          <p:nvPr/>
        </p:nvSpPr>
        <p:spPr bwMode="auto">
          <a:xfrm>
            <a:off x="8001000" y="41910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4" name="Line 32"/>
          <p:cNvSpPr>
            <a:spLocks noChangeShapeType="1"/>
          </p:cNvSpPr>
          <p:nvPr/>
        </p:nvSpPr>
        <p:spPr bwMode="auto">
          <a:xfrm flipV="1">
            <a:off x="4343400" y="2895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5" name="Line 33"/>
          <p:cNvSpPr>
            <a:spLocks noChangeShapeType="1"/>
          </p:cNvSpPr>
          <p:nvPr/>
        </p:nvSpPr>
        <p:spPr bwMode="auto">
          <a:xfrm flipV="1">
            <a:off x="4953000" y="2895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6" name="Line 34"/>
          <p:cNvSpPr>
            <a:spLocks noChangeShapeType="1"/>
          </p:cNvSpPr>
          <p:nvPr/>
        </p:nvSpPr>
        <p:spPr bwMode="auto">
          <a:xfrm flipV="1">
            <a:off x="6858000" y="28194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7" name="Line 35"/>
          <p:cNvSpPr>
            <a:spLocks noChangeShapeType="1"/>
          </p:cNvSpPr>
          <p:nvPr/>
        </p:nvSpPr>
        <p:spPr bwMode="auto">
          <a:xfrm flipV="1">
            <a:off x="7391400" y="28194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8" name="Line 36"/>
          <p:cNvSpPr>
            <a:spLocks noChangeShapeType="1"/>
          </p:cNvSpPr>
          <p:nvPr/>
        </p:nvSpPr>
        <p:spPr bwMode="auto">
          <a:xfrm>
            <a:off x="4495800" y="28956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09" name="Line 37"/>
          <p:cNvSpPr>
            <a:spLocks noChangeShapeType="1"/>
          </p:cNvSpPr>
          <p:nvPr/>
        </p:nvSpPr>
        <p:spPr bwMode="auto">
          <a:xfrm>
            <a:off x="7543800" y="2819400"/>
            <a:ext cx="0" cy="381000"/>
          </a:xfrm>
          <a:prstGeom prst="line">
            <a:avLst/>
          </a:prstGeom>
          <a:noFill/>
          <a:ln w="25400">
            <a:solidFill>
              <a:srgbClr val="FF3300"/>
            </a:solidFill>
            <a:round/>
            <a:headEnd/>
            <a:tailEnd type="triangle" w="med" len="lg"/>
          </a:ln>
          <a:effectLst/>
        </p:spPr>
        <p:txBody>
          <a:bodyPr/>
          <a:lstStyle/>
          <a:p>
            <a:endParaRPr lang="en-US"/>
          </a:p>
        </p:txBody>
      </p:sp>
      <p:sp>
        <p:nvSpPr>
          <p:cNvPr id="3110" name="Text Box 38"/>
          <p:cNvSpPr txBox="1">
            <a:spLocks noChangeArrowheads="1"/>
          </p:cNvSpPr>
          <p:nvPr/>
        </p:nvSpPr>
        <p:spPr bwMode="auto">
          <a:xfrm>
            <a:off x="2514600" y="3276600"/>
            <a:ext cx="533400" cy="519113"/>
          </a:xfrm>
          <a:prstGeom prst="rect">
            <a:avLst/>
          </a:prstGeom>
          <a:noFill/>
          <a:ln w="9525">
            <a:noFill/>
            <a:miter lim="800000"/>
            <a:headEnd/>
            <a:tailEnd/>
          </a:ln>
          <a:effectLst/>
        </p:spPr>
        <p:txBody>
          <a:bodyPr wrap="square">
            <a:spAutoFit/>
          </a:bodyPr>
          <a:lstStyle/>
          <a:p>
            <a:r>
              <a:rPr lang="en-US" sz="2800" b="1" i="1" dirty="0" err="1">
                <a:latin typeface="Times New Roman" pitchFamily="18" charset="0"/>
              </a:rPr>
              <a:t>e</a:t>
            </a:r>
            <a:r>
              <a:rPr lang="en-US" sz="2800" b="1" i="1" baseline="-25000" dirty="0" err="1">
                <a:latin typeface="Times New Roman" pitchFamily="18" charset="0"/>
              </a:rPr>
              <a:t>g</a:t>
            </a:r>
            <a:endParaRPr lang="en-US" sz="2800" b="1" i="1" baseline="-25000" dirty="0">
              <a:latin typeface="Times New Roman" pitchFamily="18" charset="0"/>
            </a:endParaRPr>
          </a:p>
        </p:txBody>
      </p:sp>
      <p:sp>
        <p:nvSpPr>
          <p:cNvPr id="3111" name="Text Box 39"/>
          <p:cNvSpPr txBox="1">
            <a:spLocks noChangeArrowheads="1"/>
          </p:cNvSpPr>
          <p:nvPr/>
        </p:nvSpPr>
        <p:spPr bwMode="auto">
          <a:xfrm>
            <a:off x="5181600" y="3048000"/>
            <a:ext cx="854075" cy="519113"/>
          </a:xfrm>
          <a:prstGeom prst="rect">
            <a:avLst/>
          </a:prstGeom>
          <a:noFill/>
          <a:ln w="9525">
            <a:noFill/>
            <a:miter lim="800000"/>
            <a:headEnd/>
            <a:tailEnd/>
          </a:ln>
          <a:effectLst/>
        </p:spPr>
        <p:txBody>
          <a:bodyPr>
            <a:spAutoFit/>
          </a:bodyPr>
          <a:lstStyle/>
          <a:p>
            <a:r>
              <a:rPr lang="en-US" sz="2800" b="1" i="1" dirty="0" err="1">
                <a:latin typeface="Times New Roman" pitchFamily="18" charset="0"/>
              </a:rPr>
              <a:t>e</a:t>
            </a:r>
            <a:r>
              <a:rPr lang="en-US" sz="2800" b="1" i="1" baseline="-25000" dirty="0" err="1">
                <a:latin typeface="Times New Roman" pitchFamily="18" charset="0"/>
              </a:rPr>
              <a:t>g</a:t>
            </a:r>
            <a:endParaRPr lang="en-US" sz="2800" b="1" i="1" baseline="-25000" dirty="0">
              <a:latin typeface="Times New Roman" pitchFamily="18" charset="0"/>
            </a:endParaRPr>
          </a:p>
        </p:txBody>
      </p:sp>
      <p:sp>
        <p:nvSpPr>
          <p:cNvPr id="3112" name="Text Box 40"/>
          <p:cNvSpPr txBox="1">
            <a:spLocks noChangeArrowheads="1"/>
          </p:cNvSpPr>
          <p:nvPr/>
        </p:nvSpPr>
        <p:spPr bwMode="auto">
          <a:xfrm>
            <a:off x="7848600" y="2971800"/>
            <a:ext cx="854075" cy="519113"/>
          </a:xfrm>
          <a:prstGeom prst="rect">
            <a:avLst/>
          </a:prstGeom>
          <a:noFill/>
          <a:ln w="9525">
            <a:noFill/>
            <a:miter lim="800000"/>
            <a:headEnd/>
            <a:tailEnd/>
          </a:ln>
          <a:effectLst/>
        </p:spPr>
        <p:txBody>
          <a:bodyPr>
            <a:spAutoFit/>
          </a:bodyPr>
          <a:lstStyle/>
          <a:p>
            <a:r>
              <a:rPr lang="en-US" sz="2800" b="1" i="1">
                <a:latin typeface="Times New Roman" pitchFamily="18" charset="0"/>
              </a:rPr>
              <a:t>e</a:t>
            </a:r>
            <a:r>
              <a:rPr lang="en-US" sz="2800" b="1" i="1" baseline="-25000">
                <a:latin typeface="Times New Roman" pitchFamily="18" charset="0"/>
              </a:rPr>
              <a:t>g</a:t>
            </a:r>
          </a:p>
        </p:txBody>
      </p:sp>
      <p:sp>
        <p:nvSpPr>
          <p:cNvPr id="3113" name="Text Box 41"/>
          <p:cNvSpPr txBox="1">
            <a:spLocks noChangeArrowheads="1"/>
          </p:cNvSpPr>
          <p:nvPr/>
        </p:nvSpPr>
        <p:spPr bwMode="auto">
          <a:xfrm>
            <a:off x="8001000" y="4419600"/>
            <a:ext cx="854075" cy="519113"/>
          </a:xfrm>
          <a:prstGeom prst="rect">
            <a:avLst/>
          </a:prstGeom>
          <a:noFill/>
          <a:ln w="9525">
            <a:noFill/>
            <a:miter lim="800000"/>
            <a:headEnd/>
            <a:tailEnd/>
          </a:ln>
          <a:effectLst/>
        </p:spPr>
        <p:txBody>
          <a:bodyPr>
            <a:spAutoFit/>
          </a:bodyPr>
          <a:lstStyle/>
          <a:p>
            <a:r>
              <a:rPr lang="en-US" sz="2800" b="1" i="1">
                <a:latin typeface="Times New Roman" pitchFamily="18" charset="0"/>
              </a:rPr>
              <a:t>t</a:t>
            </a:r>
            <a:r>
              <a:rPr lang="en-US" sz="2800" b="1" i="1" baseline="-25000">
                <a:latin typeface="Times New Roman" pitchFamily="18" charset="0"/>
              </a:rPr>
              <a:t>2g</a:t>
            </a:r>
          </a:p>
        </p:txBody>
      </p:sp>
      <p:sp>
        <p:nvSpPr>
          <p:cNvPr id="3114" name="Text Box 42"/>
          <p:cNvSpPr txBox="1">
            <a:spLocks noChangeArrowheads="1"/>
          </p:cNvSpPr>
          <p:nvPr/>
        </p:nvSpPr>
        <p:spPr bwMode="auto">
          <a:xfrm>
            <a:off x="5486400" y="4419600"/>
            <a:ext cx="854075" cy="519113"/>
          </a:xfrm>
          <a:prstGeom prst="rect">
            <a:avLst/>
          </a:prstGeom>
          <a:noFill/>
          <a:ln w="9525">
            <a:noFill/>
            <a:miter lim="800000"/>
            <a:headEnd/>
            <a:tailEnd/>
          </a:ln>
          <a:effectLst/>
        </p:spPr>
        <p:txBody>
          <a:bodyPr>
            <a:spAutoFit/>
          </a:bodyPr>
          <a:lstStyle/>
          <a:p>
            <a:r>
              <a:rPr lang="en-US" sz="2800" b="1" i="1">
                <a:latin typeface="Times New Roman" pitchFamily="18" charset="0"/>
              </a:rPr>
              <a:t>t</a:t>
            </a:r>
            <a:r>
              <a:rPr lang="en-US" sz="2800" b="1" i="1" baseline="-25000">
                <a:latin typeface="Times New Roman" pitchFamily="18" charset="0"/>
              </a:rPr>
              <a:t>2g</a:t>
            </a:r>
          </a:p>
        </p:txBody>
      </p:sp>
      <p:sp>
        <p:nvSpPr>
          <p:cNvPr id="3116" name="Text Box 44"/>
          <p:cNvSpPr txBox="1">
            <a:spLocks noChangeArrowheads="1"/>
          </p:cNvSpPr>
          <p:nvPr/>
        </p:nvSpPr>
        <p:spPr bwMode="auto">
          <a:xfrm>
            <a:off x="2438400" y="2438400"/>
            <a:ext cx="466725" cy="457200"/>
          </a:xfrm>
          <a:prstGeom prst="rect">
            <a:avLst/>
          </a:prstGeom>
          <a:noFill/>
          <a:ln w="9525">
            <a:noFill/>
            <a:miter lim="800000"/>
            <a:headEnd/>
            <a:tailEnd/>
          </a:ln>
          <a:effectLst/>
        </p:spPr>
        <p:txBody>
          <a:bodyPr wrap="none">
            <a:spAutoFit/>
          </a:bodyPr>
          <a:lstStyle/>
          <a:p>
            <a:r>
              <a:rPr lang="en-US" dirty="0"/>
              <a:t>d</a:t>
            </a:r>
            <a:r>
              <a:rPr lang="en-US" baseline="30000" dirty="0"/>
              <a:t>8</a:t>
            </a:r>
          </a:p>
        </p:txBody>
      </p:sp>
      <p:sp>
        <p:nvSpPr>
          <p:cNvPr id="3117" name="Text Box 45"/>
          <p:cNvSpPr txBox="1">
            <a:spLocks noChangeArrowheads="1"/>
          </p:cNvSpPr>
          <p:nvPr/>
        </p:nvSpPr>
        <p:spPr bwMode="auto">
          <a:xfrm>
            <a:off x="2819400" y="4572000"/>
            <a:ext cx="533400" cy="519113"/>
          </a:xfrm>
          <a:prstGeom prst="rect">
            <a:avLst/>
          </a:prstGeom>
          <a:noFill/>
          <a:ln w="9525">
            <a:noFill/>
            <a:miter lim="800000"/>
            <a:headEnd/>
            <a:tailEnd/>
          </a:ln>
          <a:effectLst/>
        </p:spPr>
        <p:txBody>
          <a:bodyPr wrap="square">
            <a:spAutoFit/>
          </a:bodyPr>
          <a:lstStyle/>
          <a:p>
            <a:r>
              <a:rPr lang="en-US" sz="2800" b="1" i="1" dirty="0">
                <a:latin typeface="Times New Roman" pitchFamily="18" charset="0"/>
              </a:rPr>
              <a:t>t</a:t>
            </a:r>
            <a:r>
              <a:rPr lang="en-US" sz="2800" b="1" i="1" baseline="-25000" dirty="0">
                <a:latin typeface="Times New Roman" pitchFamily="18" charset="0"/>
              </a:rPr>
              <a:t>2g</a:t>
            </a:r>
          </a:p>
        </p:txBody>
      </p:sp>
      <p:sp>
        <p:nvSpPr>
          <p:cNvPr id="3119" name="Text Box 47"/>
          <p:cNvSpPr txBox="1">
            <a:spLocks noChangeArrowheads="1"/>
          </p:cNvSpPr>
          <p:nvPr/>
        </p:nvSpPr>
        <p:spPr bwMode="auto">
          <a:xfrm>
            <a:off x="381000" y="1295400"/>
            <a:ext cx="3276600" cy="923330"/>
          </a:xfrm>
          <a:prstGeom prst="rect">
            <a:avLst/>
          </a:prstGeom>
          <a:noFill/>
          <a:ln w="9525">
            <a:solidFill>
              <a:schemeClr val="tx1"/>
            </a:solidFill>
            <a:miter lim="800000"/>
            <a:headEnd/>
            <a:tailEnd/>
          </a:ln>
          <a:effectLst/>
        </p:spPr>
        <p:txBody>
          <a:bodyPr wrap="square">
            <a:spAutoFit/>
          </a:bodyPr>
          <a:lstStyle/>
          <a:p>
            <a:r>
              <a:rPr lang="en-US" sz="1800" b="1" dirty="0"/>
              <a:t>High-spin Ni(II) – only one way of filling the </a:t>
            </a:r>
            <a:r>
              <a:rPr lang="en-US" sz="1800" b="1" i="1" dirty="0" err="1"/>
              <a:t>e</a:t>
            </a:r>
            <a:r>
              <a:rPr lang="en-US" sz="1800" b="1" i="1" baseline="-25000" dirty="0" err="1"/>
              <a:t>g</a:t>
            </a:r>
            <a:r>
              <a:rPr lang="en-US" sz="1800" b="1" dirty="0"/>
              <a:t> level </a:t>
            </a:r>
            <a:endParaRPr lang="en-US" sz="1800" b="1" dirty="0" smtClean="0"/>
          </a:p>
          <a:p>
            <a:r>
              <a:rPr lang="en-US" sz="1800" b="1" dirty="0" smtClean="0"/>
              <a:t>– </a:t>
            </a:r>
            <a:r>
              <a:rPr lang="en-US" sz="1800" b="1" dirty="0"/>
              <a:t>not </a:t>
            </a:r>
            <a:r>
              <a:rPr lang="en-US" sz="1800" b="1" dirty="0" smtClean="0"/>
              <a:t>electronically degenerate</a:t>
            </a:r>
            <a:endParaRPr lang="en-US" sz="1800" b="1" dirty="0"/>
          </a:p>
        </p:txBody>
      </p:sp>
      <p:sp>
        <p:nvSpPr>
          <p:cNvPr id="3123" name="Text Box 51"/>
          <p:cNvSpPr txBox="1">
            <a:spLocks noChangeArrowheads="1"/>
          </p:cNvSpPr>
          <p:nvPr/>
        </p:nvSpPr>
        <p:spPr bwMode="auto">
          <a:xfrm>
            <a:off x="4267200" y="1447800"/>
            <a:ext cx="3883388" cy="646331"/>
          </a:xfrm>
          <a:prstGeom prst="rect">
            <a:avLst/>
          </a:prstGeom>
          <a:noFill/>
          <a:ln w="6350" cmpd="sng">
            <a:solidFill>
              <a:schemeClr val="tx1"/>
            </a:solidFill>
            <a:miter lim="800000"/>
            <a:headEnd/>
            <a:tailEnd/>
          </a:ln>
          <a:effectLst/>
        </p:spPr>
        <p:txBody>
          <a:bodyPr wrap="square">
            <a:spAutoFit/>
          </a:bodyPr>
          <a:lstStyle/>
          <a:p>
            <a:r>
              <a:rPr lang="en-US" b="1" dirty="0"/>
              <a:t>Cu(II) – two ways of filling </a:t>
            </a:r>
            <a:r>
              <a:rPr lang="en-US" b="1" dirty="0" smtClean="0"/>
              <a:t>the </a:t>
            </a:r>
            <a:r>
              <a:rPr lang="en-US" b="1" i="1" dirty="0" err="1" smtClean="0"/>
              <a:t>e</a:t>
            </a:r>
            <a:r>
              <a:rPr lang="en-US" b="1" i="1" baseline="-25000" dirty="0" err="1" smtClean="0"/>
              <a:t>g</a:t>
            </a:r>
            <a:r>
              <a:rPr lang="en-US" b="1" dirty="0" smtClean="0"/>
              <a:t> </a:t>
            </a:r>
            <a:r>
              <a:rPr lang="en-US" b="1" dirty="0"/>
              <a:t>level – it </a:t>
            </a:r>
            <a:r>
              <a:rPr lang="en-US" b="1" dirty="0" smtClean="0"/>
              <a:t>is  electronically degenerate</a:t>
            </a:r>
            <a:endParaRPr lang="en-US" b="1" dirty="0"/>
          </a:p>
        </p:txBody>
      </p:sp>
      <p:sp>
        <p:nvSpPr>
          <p:cNvPr id="3124" name="Line 52"/>
          <p:cNvSpPr>
            <a:spLocks noChangeShapeType="1"/>
          </p:cNvSpPr>
          <p:nvPr/>
        </p:nvSpPr>
        <p:spPr bwMode="auto">
          <a:xfrm flipH="1">
            <a:off x="5257800" y="2667000"/>
            <a:ext cx="304800" cy="304800"/>
          </a:xfrm>
          <a:prstGeom prst="line">
            <a:avLst/>
          </a:prstGeom>
          <a:noFill/>
          <a:ln w="9525">
            <a:solidFill>
              <a:schemeClr val="tx1"/>
            </a:solidFill>
            <a:round/>
            <a:headEnd/>
            <a:tailEnd type="triangle" w="med" len="med"/>
          </a:ln>
          <a:effectLst/>
        </p:spPr>
        <p:txBody>
          <a:bodyPr/>
          <a:lstStyle/>
          <a:p>
            <a:endParaRPr lang="en-US"/>
          </a:p>
        </p:txBody>
      </p:sp>
      <p:sp>
        <p:nvSpPr>
          <p:cNvPr id="3126" name="Line 54"/>
          <p:cNvSpPr>
            <a:spLocks noChangeShapeType="1"/>
          </p:cNvSpPr>
          <p:nvPr/>
        </p:nvSpPr>
        <p:spPr bwMode="auto">
          <a:xfrm>
            <a:off x="6324600" y="2667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3127" name="Text Box 55"/>
          <p:cNvSpPr txBox="1">
            <a:spLocks noChangeArrowheads="1"/>
          </p:cNvSpPr>
          <p:nvPr/>
        </p:nvSpPr>
        <p:spPr bwMode="auto">
          <a:xfrm>
            <a:off x="6324600" y="2286000"/>
            <a:ext cx="466725" cy="457200"/>
          </a:xfrm>
          <a:prstGeom prst="rect">
            <a:avLst/>
          </a:prstGeom>
          <a:noFill/>
          <a:ln w="9525">
            <a:noFill/>
            <a:miter lim="800000"/>
            <a:headEnd/>
            <a:tailEnd/>
          </a:ln>
          <a:effectLst/>
        </p:spPr>
        <p:txBody>
          <a:bodyPr wrap="none">
            <a:spAutoFit/>
          </a:bodyPr>
          <a:lstStyle/>
          <a:p>
            <a:r>
              <a:rPr lang="en-US" dirty="0"/>
              <a:t>d</a:t>
            </a:r>
            <a:r>
              <a:rPr lang="en-US" baseline="30000" dirty="0"/>
              <a:t>9</a:t>
            </a:r>
          </a:p>
        </p:txBody>
      </p:sp>
      <p:sp>
        <p:nvSpPr>
          <p:cNvPr id="3128" name="Text Box 56"/>
          <p:cNvSpPr txBox="1">
            <a:spLocks noChangeArrowheads="1"/>
          </p:cNvSpPr>
          <p:nvPr/>
        </p:nvSpPr>
        <p:spPr bwMode="auto">
          <a:xfrm>
            <a:off x="457200" y="6400800"/>
            <a:ext cx="184150" cy="457200"/>
          </a:xfrm>
          <a:prstGeom prst="rect">
            <a:avLst/>
          </a:prstGeom>
          <a:noFill/>
          <a:ln w="9525">
            <a:noFill/>
            <a:miter lim="800000"/>
            <a:headEnd/>
            <a:tailEnd/>
          </a:ln>
          <a:effectLst/>
        </p:spPr>
        <p:txBody>
          <a:bodyPr wrap="none">
            <a:spAutoFit/>
          </a:bodyPr>
          <a:lstStyle/>
          <a:p>
            <a:endParaRPr lang="en-US"/>
          </a:p>
        </p:txBody>
      </p:sp>
      <p:sp>
        <p:nvSpPr>
          <p:cNvPr id="3129" name="Text Box 57"/>
          <p:cNvSpPr txBox="1">
            <a:spLocks noChangeArrowheads="1"/>
          </p:cNvSpPr>
          <p:nvPr/>
        </p:nvSpPr>
        <p:spPr bwMode="auto">
          <a:xfrm>
            <a:off x="1600200" y="2438400"/>
            <a:ext cx="768350" cy="369332"/>
          </a:xfrm>
          <a:prstGeom prst="rect">
            <a:avLst/>
          </a:prstGeom>
          <a:noFill/>
          <a:ln w="9525">
            <a:noFill/>
            <a:miter lim="800000"/>
            <a:headEnd/>
            <a:tailEnd/>
          </a:ln>
          <a:effectLst/>
        </p:spPr>
        <p:txBody>
          <a:bodyPr wrap="square">
            <a:spAutoFit/>
          </a:bodyPr>
          <a:lstStyle/>
          <a:p>
            <a:r>
              <a:rPr lang="en-US" dirty="0"/>
              <a:t>Ni(II)</a:t>
            </a:r>
          </a:p>
        </p:txBody>
      </p:sp>
      <p:sp>
        <p:nvSpPr>
          <p:cNvPr id="52" name="Text Box 57"/>
          <p:cNvSpPr txBox="1">
            <a:spLocks noChangeArrowheads="1"/>
          </p:cNvSpPr>
          <p:nvPr/>
        </p:nvSpPr>
        <p:spPr bwMode="auto">
          <a:xfrm>
            <a:off x="5562600" y="2286000"/>
            <a:ext cx="686406" cy="369332"/>
          </a:xfrm>
          <a:prstGeom prst="rect">
            <a:avLst/>
          </a:prstGeom>
          <a:noFill/>
          <a:ln w="9525">
            <a:noFill/>
            <a:miter lim="800000"/>
            <a:headEnd/>
            <a:tailEnd/>
          </a:ln>
          <a:effectLst/>
        </p:spPr>
        <p:txBody>
          <a:bodyPr wrap="none">
            <a:spAutoFit/>
          </a:bodyPr>
          <a:lstStyle/>
          <a:p>
            <a:r>
              <a:rPr lang="en-US" dirty="0" smtClean="0"/>
              <a:t>Cu(II</a:t>
            </a:r>
            <a:r>
              <a:rPr lang="en-US" dirty="0"/>
              <a:t>)</a:t>
            </a:r>
          </a:p>
        </p:txBody>
      </p:sp>
      <p:sp>
        <p:nvSpPr>
          <p:cNvPr id="54" name="TextBox 53"/>
          <p:cNvSpPr txBox="1"/>
          <p:nvPr/>
        </p:nvSpPr>
        <p:spPr>
          <a:xfrm>
            <a:off x="228600" y="5791200"/>
            <a:ext cx="8610600" cy="523220"/>
          </a:xfrm>
          <a:prstGeom prst="rect">
            <a:avLst/>
          </a:prstGeom>
          <a:solidFill>
            <a:srgbClr val="00B0F0"/>
          </a:solidFill>
        </p:spPr>
        <p:txBody>
          <a:bodyPr wrap="square" rtlCol="0">
            <a:spAutoFit/>
          </a:bodyPr>
          <a:lstStyle/>
          <a:p>
            <a:r>
              <a:rPr lang="en-US" sz="2800" dirty="0" smtClean="0"/>
              <a:t>What is the consequence of ELECTRONIC DEGENERACY ?</a:t>
            </a:r>
            <a:endParaRPr lang="en-US" sz="2800" dirty="0"/>
          </a:p>
        </p:txBody>
      </p:sp>
      <p:sp>
        <p:nvSpPr>
          <p:cNvPr id="49" name="Up Arrow 48"/>
          <p:cNvSpPr/>
          <p:nvPr/>
        </p:nvSpPr>
        <p:spPr>
          <a:xfrm>
            <a:off x="381000" y="2895600"/>
            <a:ext cx="457200" cy="1905000"/>
          </a:xfrm>
          <a:prstGeom prst="upArrow">
            <a:avLst/>
          </a:prstGeom>
          <a:solidFill>
            <a:srgbClr val="00B0F0"/>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bg1"/>
                </a:solidFill>
              </a:rPr>
              <a:t>Energy</a:t>
            </a:r>
            <a:endParaRPr lang="en-US" dirty="0">
              <a:solidFill>
                <a:schemeClr val="bg1"/>
              </a:solidFill>
            </a:endParaRPr>
          </a:p>
        </p:txBody>
      </p:sp>
      <p:pic>
        <p:nvPicPr>
          <p:cNvPr id="50" name="Picture 6"/>
          <p:cNvPicPr>
            <a:picLocks noChangeAspect="1" noChangeArrowheads="1"/>
          </p:cNvPicPr>
          <p:nvPr/>
        </p:nvPicPr>
        <p:blipFill>
          <a:blip r:embed="rId7" cstate="print"/>
          <a:srcRect/>
          <a:stretch>
            <a:fillRect/>
          </a:stretch>
        </p:blipFill>
        <p:spPr bwMode="auto">
          <a:xfrm>
            <a:off x="3886200" y="0"/>
            <a:ext cx="2286000" cy="1431895"/>
          </a:xfrm>
          <a:prstGeom prst="rect">
            <a:avLst/>
          </a:prstGeom>
          <a:noFill/>
          <a:ln w="9525">
            <a:noFill/>
            <a:miter lim="800000"/>
            <a:headEnd/>
            <a:tailEnd/>
          </a:ln>
          <a:effectLst/>
        </p:spPr>
      </p:pic>
      <p:sp>
        <p:nvSpPr>
          <p:cNvPr id="51" name="Text Box 57"/>
          <p:cNvSpPr txBox="1">
            <a:spLocks noChangeArrowheads="1"/>
          </p:cNvSpPr>
          <p:nvPr/>
        </p:nvSpPr>
        <p:spPr bwMode="auto">
          <a:xfrm>
            <a:off x="3124200" y="457200"/>
            <a:ext cx="768350" cy="369332"/>
          </a:xfrm>
          <a:prstGeom prst="rect">
            <a:avLst/>
          </a:prstGeom>
          <a:noFill/>
          <a:ln w="9525">
            <a:noFill/>
            <a:miter lim="800000"/>
            <a:headEnd/>
            <a:tailEnd/>
          </a:ln>
          <a:effectLst/>
        </p:spPr>
        <p:txBody>
          <a:bodyPr wrap="square">
            <a:spAutoFit/>
          </a:bodyPr>
          <a:lstStyle/>
          <a:p>
            <a:r>
              <a:rPr lang="en-US" dirty="0"/>
              <a:t>Ni(II)</a:t>
            </a:r>
          </a:p>
        </p:txBody>
      </p:sp>
      <p:sp>
        <p:nvSpPr>
          <p:cNvPr id="53" name="Text Box 57"/>
          <p:cNvSpPr txBox="1">
            <a:spLocks noChangeArrowheads="1"/>
          </p:cNvSpPr>
          <p:nvPr/>
        </p:nvSpPr>
        <p:spPr bwMode="auto">
          <a:xfrm>
            <a:off x="6172200" y="457200"/>
            <a:ext cx="686406" cy="369332"/>
          </a:xfrm>
          <a:prstGeom prst="rect">
            <a:avLst/>
          </a:prstGeom>
          <a:noFill/>
          <a:ln w="9525">
            <a:noFill/>
            <a:miter lim="800000"/>
            <a:headEnd/>
            <a:tailEnd/>
          </a:ln>
          <a:effectLst/>
        </p:spPr>
        <p:txBody>
          <a:bodyPr wrap="none">
            <a:spAutoFit/>
          </a:bodyPr>
          <a:lstStyle/>
          <a:p>
            <a:r>
              <a:rPr lang="en-US" dirty="0" smtClean="0"/>
              <a:t>Cu(II</a:t>
            </a:r>
            <a:r>
              <a:rPr lang="en-US" dirty="0"/>
              <a:t>)</a:t>
            </a:r>
          </a:p>
        </p:txBody>
      </p:sp>
    </p:spTree>
    <p:extLst>
      <p:ext uri="{BB962C8B-B14F-4D97-AF65-F5344CB8AC3E}">
        <p14:creationId xmlns:p14="http://schemas.microsoft.com/office/powerpoint/2010/main" val="3584515435"/>
      </p:ext>
    </p:extLst>
  </p:cSld>
  <p:clrMapOvr>
    <a:masterClrMapping/>
  </p:clrMapOvr>
  <p:transition advTm="84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normAutofit/>
          </a:bodyPr>
          <a:lstStyle/>
          <a:p>
            <a:pPr eaLnBrk="1" hangingPunct="1">
              <a:defRPr/>
            </a:pPr>
            <a:r>
              <a:rPr lang="en-US" sz="3200" dirty="0" smtClean="0"/>
              <a:t>Distortion of the shape of complexes:</a:t>
            </a:r>
            <a:br>
              <a:rPr lang="en-US" sz="3200" dirty="0" smtClean="0"/>
            </a:br>
            <a:r>
              <a:rPr lang="en-US" sz="3200" dirty="0" smtClean="0">
                <a:ea typeface="+mj-ea"/>
                <a:cs typeface="+mj-cs"/>
              </a:rPr>
              <a:t>The </a:t>
            </a:r>
            <a:r>
              <a:rPr lang="en-US" sz="3200" dirty="0" err="1">
                <a:ea typeface="+mj-ea"/>
                <a:cs typeface="+mj-cs"/>
              </a:rPr>
              <a:t>Jahn</a:t>
            </a:r>
            <a:r>
              <a:rPr lang="en-US" sz="3200" dirty="0">
                <a:ea typeface="+mj-ea"/>
                <a:cs typeface="+mj-cs"/>
              </a:rPr>
              <a:t>-Teller Effect</a:t>
            </a:r>
          </a:p>
        </p:txBody>
      </p:sp>
      <p:sp>
        <p:nvSpPr>
          <p:cNvPr id="5" name="TextBox 4"/>
          <p:cNvSpPr txBox="1"/>
          <p:nvPr/>
        </p:nvSpPr>
        <p:spPr>
          <a:xfrm>
            <a:off x="381000" y="2133600"/>
            <a:ext cx="6858000" cy="1200329"/>
          </a:xfrm>
          <a:prstGeom prst="rect">
            <a:avLst/>
          </a:prstGeom>
          <a:noFill/>
        </p:spPr>
        <p:txBody>
          <a:bodyPr wrap="square" rtlCol="0">
            <a:spAutoFit/>
          </a:bodyPr>
          <a:lstStyle/>
          <a:p>
            <a:r>
              <a:rPr lang="en-IN" dirty="0" smtClean="0"/>
              <a:t>The </a:t>
            </a:r>
            <a:r>
              <a:rPr lang="en-IN" b="1" dirty="0" err="1" smtClean="0"/>
              <a:t>Jahn</a:t>
            </a:r>
            <a:r>
              <a:rPr lang="en-IN" b="1" dirty="0" smtClean="0"/>
              <a:t>–Teller theorem</a:t>
            </a:r>
            <a:r>
              <a:rPr lang="en-IN" dirty="0" smtClean="0"/>
              <a:t> states that any nonlinear molecule with an  </a:t>
            </a:r>
            <a:r>
              <a:rPr lang="en-IN" dirty="0" smtClean="0">
                <a:solidFill>
                  <a:srgbClr val="C00000"/>
                </a:solidFill>
              </a:rPr>
              <a:t>electronic degenerate</a:t>
            </a:r>
            <a:r>
              <a:rPr lang="en-IN" dirty="0" smtClean="0"/>
              <a:t> ground state will undergo a geometrical distortion that removes the degeneracy, lowers the symmetry because the distortion lowers the overall energy of the species. </a:t>
            </a:r>
            <a:endParaRPr lang="en-IN" dirty="0"/>
          </a:p>
        </p:txBody>
      </p:sp>
      <p:sp>
        <p:nvSpPr>
          <p:cNvPr id="6" name="Rectangle 5"/>
          <p:cNvSpPr/>
          <p:nvPr/>
        </p:nvSpPr>
        <p:spPr>
          <a:xfrm>
            <a:off x="533400" y="6334780"/>
            <a:ext cx="8001000" cy="523220"/>
          </a:xfrm>
          <a:prstGeom prst="rect">
            <a:avLst/>
          </a:prstGeom>
        </p:spPr>
        <p:txBody>
          <a:bodyPr wrap="square">
            <a:spAutoFit/>
          </a:bodyPr>
          <a:lstStyle/>
          <a:p>
            <a:r>
              <a:rPr lang="en-IN" sz="1400" dirty="0" smtClean="0"/>
              <a:t>" H. </a:t>
            </a:r>
            <a:r>
              <a:rPr lang="en-IN" sz="1400" dirty="0" err="1" smtClean="0"/>
              <a:t>Jahn</a:t>
            </a:r>
            <a:r>
              <a:rPr lang="en-IN" sz="1400" dirty="0" smtClean="0"/>
              <a:t> and E. Teller (1937). "Stability of Polyatomic Molecules in Degenerate Electronic States. I. Orbital Degeneracy". </a:t>
            </a:r>
            <a:r>
              <a:rPr lang="en-IN" sz="1400" i="1" dirty="0" smtClean="0"/>
              <a:t>Proceedings of the Royal Society A</a:t>
            </a:r>
            <a:r>
              <a:rPr lang="en-IN" sz="1400" dirty="0" smtClean="0"/>
              <a:t> </a:t>
            </a:r>
            <a:r>
              <a:rPr lang="en-IN" sz="1400" b="1" dirty="0" smtClean="0"/>
              <a:t>161</a:t>
            </a:r>
            <a:r>
              <a:rPr lang="en-IN" sz="1400" dirty="0" smtClean="0"/>
              <a:t> (905): 220–235.</a:t>
            </a:r>
          </a:p>
        </p:txBody>
      </p:sp>
      <p:pic>
        <p:nvPicPr>
          <p:cNvPr id="9" name="Picture 8" descr="383.extract.jpg"/>
          <p:cNvPicPr>
            <a:picLocks noChangeAspect="1"/>
          </p:cNvPicPr>
          <p:nvPr/>
        </p:nvPicPr>
        <p:blipFill>
          <a:blip r:embed="rId2" cstate="print"/>
          <a:srcRect l="11494" t="8000" r="8046" b="12000"/>
          <a:stretch>
            <a:fillRect/>
          </a:stretch>
        </p:blipFill>
        <p:spPr>
          <a:xfrm>
            <a:off x="152400" y="152399"/>
            <a:ext cx="1143000" cy="1632857"/>
          </a:xfrm>
          <a:prstGeom prst="rect">
            <a:avLst/>
          </a:prstGeom>
        </p:spPr>
      </p:pic>
      <p:pic>
        <p:nvPicPr>
          <p:cNvPr id="10" name="Picture 9" descr="413px-Edward_Teller_(1958)-LLNL.jpg"/>
          <p:cNvPicPr>
            <a:picLocks noChangeAspect="1"/>
          </p:cNvPicPr>
          <p:nvPr/>
        </p:nvPicPr>
        <p:blipFill>
          <a:blip r:embed="rId3" cstate="print"/>
          <a:srcRect b="12500"/>
          <a:stretch>
            <a:fillRect/>
          </a:stretch>
        </p:blipFill>
        <p:spPr>
          <a:xfrm>
            <a:off x="7696200" y="152400"/>
            <a:ext cx="1318768" cy="1676400"/>
          </a:xfrm>
          <a:prstGeom prst="rect">
            <a:avLst/>
          </a:prstGeom>
        </p:spPr>
      </p:pic>
      <p:sp>
        <p:nvSpPr>
          <p:cNvPr id="11" name="TextBox 10"/>
          <p:cNvSpPr txBox="1"/>
          <p:nvPr/>
        </p:nvSpPr>
        <p:spPr>
          <a:xfrm>
            <a:off x="7467600" y="1905000"/>
            <a:ext cx="1676400" cy="584775"/>
          </a:xfrm>
          <a:prstGeom prst="rect">
            <a:avLst/>
          </a:prstGeom>
          <a:noFill/>
        </p:spPr>
        <p:txBody>
          <a:bodyPr wrap="square" rtlCol="0">
            <a:spAutoFit/>
          </a:bodyPr>
          <a:lstStyle/>
          <a:p>
            <a:r>
              <a:rPr lang="en-IN" sz="800" dirty="0" smtClean="0">
                <a:latin typeface="Arial" pitchFamily="34" charset="0"/>
                <a:cs typeface="Arial" pitchFamily="34" charset="0"/>
              </a:rPr>
              <a:t> Edward Teller </a:t>
            </a:r>
          </a:p>
          <a:p>
            <a:r>
              <a:rPr lang="en-US" sz="800" dirty="0" smtClean="0"/>
              <a:t> </a:t>
            </a:r>
            <a:r>
              <a:rPr lang="en-US" sz="800" dirty="0" smtClean="0">
                <a:latin typeface="Arial" pitchFamily="34" charset="0"/>
                <a:cs typeface="Arial" pitchFamily="34" charset="0"/>
              </a:rPr>
              <a:t>father of the </a:t>
            </a:r>
            <a:r>
              <a:rPr lang="en-US" sz="800" u="sng" dirty="0" smtClean="0">
                <a:latin typeface="Arial" pitchFamily="34" charset="0"/>
                <a:cs typeface="Arial" pitchFamily="34" charset="0"/>
              </a:rPr>
              <a:t>hydrogen bomb</a:t>
            </a:r>
            <a:endParaRPr lang="en-IN" sz="800" dirty="0" smtClean="0">
              <a:latin typeface="Arial" pitchFamily="34" charset="0"/>
              <a:cs typeface="Arial" pitchFamily="34" charset="0"/>
            </a:endParaRPr>
          </a:p>
          <a:p>
            <a:r>
              <a:rPr lang="en-IN" sz="800" dirty="0" smtClean="0">
                <a:latin typeface="Arial" pitchFamily="34" charset="0"/>
                <a:cs typeface="Arial" pitchFamily="34" charset="0"/>
              </a:rPr>
              <a:t>Director of Lawrence Livermore National Laboratory</a:t>
            </a:r>
            <a:endParaRPr lang="en-IN" sz="800" dirty="0">
              <a:latin typeface="Arial" pitchFamily="34" charset="0"/>
              <a:cs typeface="Arial" pitchFamily="34" charset="0"/>
            </a:endParaRPr>
          </a:p>
        </p:txBody>
      </p:sp>
      <p:sp>
        <p:nvSpPr>
          <p:cNvPr id="12" name="TextBox 11"/>
          <p:cNvSpPr txBox="1"/>
          <p:nvPr/>
        </p:nvSpPr>
        <p:spPr>
          <a:xfrm>
            <a:off x="0" y="1752600"/>
            <a:ext cx="1447800" cy="461665"/>
          </a:xfrm>
          <a:prstGeom prst="rect">
            <a:avLst/>
          </a:prstGeom>
          <a:noFill/>
        </p:spPr>
        <p:txBody>
          <a:bodyPr wrap="square" rtlCol="0">
            <a:spAutoFit/>
          </a:bodyPr>
          <a:lstStyle/>
          <a:p>
            <a:r>
              <a:rPr lang="en-IN" sz="800" dirty="0" smtClean="0">
                <a:latin typeface="Arial" pitchFamily="34" charset="0"/>
                <a:cs typeface="Arial" pitchFamily="34" charset="0"/>
              </a:rPr>
              <a:t> Hermann Arthur </a:t>
            </a:r>
            <a:r>
              <a:rPr lang="en-IN" sz="800" dirty="0" err="1" smtClean="0">
                <a:latin typeface="Arial" pitchFamily="34" charset="0"/>
                <a:cs typeface="Arial" pitchFamily="34" charset="0"/>
              </a:rPr>
              <a:t>Jahn</a:t>
            </a:r>
            <a:r>
              <a:rPr lang="en-IN" sz="800" dirty="0" smtClean="0">
                <a:latin typeface="Arial" pitchFamily="34" charset="0"/>
                <a:cs typeface="Arial" pitchFamily="34" charset="0"/>
              </a:rPr>
              <a:t> </a:t>
            </a:r>
          </a:p>
          <a:p>
            <a:r>
              <a:rPr lang="en-IN" sz="800" dirty="0" smtClean="0">
                <a:latin typeface="Arial" pitchFamily="34" charset="0"/>
                <a:cs typeface="Arial" pitchFamily="34" charset="0"/>
              </a:rPr>
              <a:t>English Scientist of German Origin</a:t>
            </a:r>
            <a:endParaRPr lang="en-IN" sz="800" dirty="0">
              <a:latin typeface="Arial" pitchFamily="34" charset="0"/>
              <a:cs typeface="Arial" pitchFamily="34" charset="0"/>
            </a:endParaRPr>
          </a:p>
        </p:txBody>
      </p:sp>
      <p:pic>
        <p:nvPicPr>
          <p:cNvPr id="13" name="Picture 12" descr="511px-Hexaaquacopper(II)-3D-balls.png"/>
          <p:cNvPicPr>
            <a:picLocks noChangeAspect="1"/>
          </p:cNvPicPr>
          <p:nvPr/>
        </p:nvPicPr>
        <p:blipFill>
          <a:blip r:embed="rId4" cstate="print"/>
          <a:stretch>
            <a:fillRect/>
          </a:stretch>
        </p:blipFill>
        <p:spPr>
          <a:xfrm>
            <a:off x="7162800" y="2514600"/>
            <a:ext cx="1718578" cy="2014537"/>
          </a:xfrm>
          <a:prstGeom prst="rect">
            <a:avLst/>
          </a:prstGeom>
        </p:spPr>
      </p:pic>
      <p:sp>
        <p:nvSpPr>
          <p:cNvPr id="14" name="TextBox 13"/>
          <p:cNvSpPr txBox="1"/>
          <p:nvPr/>
        </p:nvSpPr>
        <p:spPr>
          <a:xfrm>
            <a:off x="5867400" y="4648200"/>
            <a:ext cx="3124200" cy="1600438"/>
          </a:xfrm>
          <a:prstGeom prst="rect">
            <a:avLst/>
          </a:prstGeom>
          <a:noFill/>
        </p:spPr>
        <p:txBody>
          <a:bodyPr wrap="square" rtlCol="0">
            <a:spAutoFit/>
          </a:bodyPr>
          <a:lstStyle/>
          <a:p>
            <a:r>
              <a:rPr lang="en-US" sz="1400" dirty="0" smtClean="0"/>
              <a:t>The </a:t>
            </a:r>
            <a:r>
              <a:rPr lang="en-US" sz="1400" dirty="0" err="1" smtClean="0"/>
              <a:t>Jahn</a:t>
            </a:r>
            <a:r>
              <a:rPr lang="en-US" sz="1400" dirty="0" smtClean="0"/>
              <a:t>-Teller effect predicts which structures will distort.  It does not predict the nature or extent of the distortion.  The effect is more significant when the electronic degeneracy is in the </a:t>
            </a:r>
            <a:r>
              <a:rPr lang="en-US" sz="1400" dirty="0" err="1" smtClean="0"/>
              <a:t>orbitals</a:t>
            </a:r>
            <a:r>
              <a:rPr lang="en-US" sz="1400" dirty="0" smtClean="0"/>
              <a:t> that point directly towards the </a:t>
            </a:r>
            <a:r>
              <a:rPr lang="en-US" sz="1400" dirty="0" err="1" smtClean="0"/>
              <a:t>ligands</a:t>
            </a:r>
            <a:r>
              <a:rPr lang="en-US" sz="1400" dirty="0" smtClean="0"/>
              <a:t>.</a:t>
            </a:r>
            <a:endParaRPr lang="en-US" sz="1400" dirty="0"/>
          </a:p>
        </p:txBody>
      </p:sp>
      <p:pic>
        <p:nvPicPr>
          <p:cNvPr id="16" name="Picture 15" descr="image042 (1).jpg"/>
          <p:cNvPicPr>
            <a:picLocks noChangeAspect="1"/>
          </p:cNvPicPr>
          <p:nvPr/>
        </p:nvPicPr>
        <p:blipFill>
          <a:blip r:embed="rId5" cstate="print"/>
          <a:srcRect r="50000" b="20732"/>
          <a:stretch>
            <a:fillRect/>
          </a:stretch>
        </p:blipFill>
        <p:spPr>
          <a:xfrm>
            <a:off x="0" y="3657600"/>
            <a:ext cx="2743200" cy="2201333"/>
          </a:xfrm>
          <a:prstGeom prst="rect">
            <a:avLst/>
          </a:prstGeom>
        </p:spPr>
      </p:pic>
      <p:pic>
        <p:nvPicPr>
          <p:cNvPr id="15" name="Picture 14" descr="download.jpg"/>
          <p:cNvPicPr>
            <a:picLocks noChangeAspect="1"/>
          </p:cNvPicPr>
          <p:nvPr/>
        </p:nvPicPr>
        <p:blipFill>
          <a:blip r:embed="rId6" cstate="print"/>
          <a:stretch>
            <a:fillRect/>
          </a:stretch>
        </p:blipFill>
        <p:spPr>
          <a:xfrm>
            <a:off x="2743200" y="3581400"/>
            <a:ext cx="2971800" cy="2076680"/>
          </a:xfrm>
          <a:prstGeom prst="rect">
            <a:avLst/>
          </a:prstGeom>
        </p:spPr>
      </p:pic>
    </p:spTree>
    <p:extLst>
      <p:ext uri="{BB962C8B-B14F-4D97-AF65-F5344CB8AC3E}">
        <p14:creationId xmlns:p14="http://schemas.microsoft.com/office/powerpoint/2010/main" val="32749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752103" y="4467432"/>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1133103" y="4467432"/>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609600" y="5715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990600" y="5715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1371600" y="57150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37903" y="4467432"/>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8" name="TextBox 7"/>
          <p:cNvSpPr txBox="1"/>
          <p:nvPr/>
        </p:nvSpPr>
        <p:spPr>
          <a:xfrm>
            <a:off x="1676400" y="57150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9" name="Straight Connector 8"/>
          <p:cNvCxnSpPr/>
          <p:nvPr/>
        </p:nvCxnSpPr>
        <p:spPr>
          <a:xfrm>
            <a:off x="609600" y="5181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Up Arrow 9"/>
          <p:cNvSpPr/>
          <p:nvPr/>
        </p:nvSpPr>
        <p:spPr>
          <a:xfrm>
            <a:off x="718457" y="5747657"/>
            <a:ext cx="45719" cy="2286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lowchart: Process 10"/>
          <p:cNvSpPr/>
          <p:nvPr/>
        </p:nvSpPr>
        <p:spPr>
          <a:xfrm>
            <a:off x="816428" y="112123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1197428" y="112123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957943" y="2329543"/>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576943" y="2329543"/>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1349828" y="234043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02228" y="112123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17" name="TextBox 16"/>
          <p:cNvSpPr txBox="1"/>
          <p:nvPr/>
        </p:nvSpPr>
        <p:spPr>
          <a:xfrm>
            <a:off x="1654628" y="234043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18" name="Straight Connector 17"/>
          <p:cNvCxnSpPr/>
          <p:nvPr/>
        </p:nvCxnSpPr>
        <p:spPr>
          <a:xfrm>
            <a:off x="359228" y="188323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Up Arrow 28"/>
          <p:cNvSpPr/>
          <p:nvPr/>
        </p:nvSpPr>
        <p:spPr>
          <a:xfrm>
            <a:off x="1081315" y="5761840"/>
            <a:ext cx="45719" cy="2286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Up Arrow 29"/>
          <p:cNvSpPr/>
          <p:nvPr/>
        </p:nvSpPr>
        <p:spPr>
          <a:xfrm>
            <a:off x="1464624" y="5761841"/>
            <a:ext cx="45719" cy="2286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Up Arrow 30"/>
          <p:cNvSpPr/>
          <p:nvPr/>
        </p:nvSpPr>
        <p:spPr>
          <a:xfrm>
            <a:off x="838200" y="4495800"/>
            <a:ext cx="45719" cy="2286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Up Arrow 31"/>
          <p:cNvSpPr/>
          <p:nvPr/>
        </p:nvSpPr>
        <p:spPr>
          <a:xfrm>
            <a:off x="662379" y="2384962"/>
            <a:ext cx="45719" cy="2286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3" name="Picture 1" descr="scan0083.jpg"/>
          <p:cNvPicPr>
            <a:picLocks noChangeAspect="1" noChangeArrowheads="1"/>
          </p:cNvPicPr>
          <p:nvPr/>
        </p:nvPicPr>
        <p:blipFill>
          <a:blip r:embed="rId3" cstate="print">
            <a:lum bright="-40000" contrast="40000"/>
          </a:blip>
          <a:srcRect/>
          <a:stretch>
            <a:fillRect/>
          </a:stretch>
        </p:blipFill>
        <p:spPr bwMode="auto">
          <a:xfrm>
            <a:off x="6477000" y="609600"/>
            <a:ext cx="2168527" cy="2517272"/>
          </a:xfrm>
          <a:prstGeom prst="rect">
            <a:avLst/>
          </a:prstGeom>
          <a:noFill/>
          <a:ln w="9525">
            <a:noFill/>
            <a:miter lim="800000"/>
            <a:headEnd/>
            <a:tailEnd/>
          </a:ln>
        </p:spPr>
      </p:pic>
      <p:sp>
        <p:nvSpPr>
          <p:cNvPr id="37" name="TextBox 36"/>
          <p:cNvSpPr txBox="1"/>
          <p:nvPr/>
        </p:nvSpPr>
        <p:spPr>
          <a:xfrm>
            <a:off x="152400" y="228600"/>
            <a:ext cx="3810000" cy="646331"/>
          </a:xfrm>
          <a:prstGeom prst="rect">
            <a:avLst/>
          </a:prstGeom>
          <a:solidFill>
            <a:srgbClr val="FFFF00"/>
          </a:solidFill>
        </p:spPr>
        <p:txBody>
          <a:bodyPr wrap="square" rtlCol="0">
            <a:spAutoFit/>
          </a:bodyPr>
          <a:lstStyle/>
          <a:p>
            <a:r>
              <a:rPr lang="en-US" dirty="0" smtClean="0"/>
              <a:t>Degeneracy in the t</a:t>
            </a:r>
            <a:r>
              <a:rPr lang="en-US" baseline="-25000" dirty="0" smtClean="0"/>
              <a:t>2g</a:t>
            </a:r>
            <a:r>
              <a:rPr lang="en-US" dirty="0" smtClean="0"/>
              <a:t> orbital</a:t>
            </a:r>
          </a:p>
          <a:p>
            <a:r>
              <a:rPr lang="en-US" dirty="0" smtClean="0">
                <a:solidFill>
                  <a:srgbClr val="0070C0"/>
                </a:solidFill>
              </a:rPr>
              <a:t>Not so significant </a:t>
            </a:r>
            <a:r>
              <a:rPr lang="en-US" dirty="0" err="1" smtClean="0"/>
              <a:t>Jahn</a:t>
            </a:r>
            <a:r>
              <a:rPr lang="en-US" dirty="0" smtClean="0"/>
              <a:t> Teller distortion</a:t>
            </a:r>
          </a:p>
        </p:txBody>
      </p:sp>
      <p:sp>
        <p:nvSpPr>
          <p:cNvPr id="38" name="TextBox 37"/>
          <p:cNvSpPr txBox="1"/>
          <p:nvPr/>
        </p:nvSpPr>
        <p:spPr>
          <a:xfrm>
            <a:off x="0" y="3657600"/>
            <a:ext cx="3200400" cy="646331"/>
          </a:xfrm>
          <a:prstGeom prst="rect">
            <a:avLst/>
          </a:prstGeom>
          <a:solidFill>
            <a:srgbClr val="FFC000"/>
          </a:solidFill>
        </p:spPr>
        <p:txBody>
          <a:bodyPr wrap="square" rtlCol="0">
            <a:spAutoFit/>
          </a:bodyPr>
          <a:lstStyle/>
          <a:p>
            <a:r>
              <a:rPr lang="en-US" dirty="0" smtClean="0"/>
              <a:t>Degeneracy in the </a:t>
            </a:r>
            <a:r>
              <a:rPr lang="en-US" dirty="0" err="1" smtClean="0"/>
              <a:t>e</a:t>
            </a:r>
            <a:r>
              <a:rPr lang="en-US" baseline="-25000" dirty="0" err="1" smtClean="0"/>
              <a:t>g</a:t>
            </a:r>
            <a:r>
              <a:rPr lang="en-US" dirty="0" smtClean="0"/>
              <a:t> orbital</a:t>
            </a:r>
          </a:p>
          <a:p>
            <a:r>
              <a:rPr lang="en-US" dirty="0" smtClean="0">
                <a:solidFill>
                  <a:srgbClr val="C00000"/>
                </a:solidFill>
              </a:rPr>
              <a:t>Significant</a:t>
            </a:r>
            <a:r>
              <a:rPr lang="en-US" dirty="0" smtClean="0"/>
              <a:t> </a:t>
            </a:r>
            <a:r>
              <a:rPr lang="en-US" dirty="0" err="1" smtClean="0"/>
              <a:t>Jahn</a:t>
            </a:r>
            <a:r>
              <a:rPr lang="en-US" dirty="0" smtClean="0"/>
              <a:t> Teller distortion</a:t>
            </a:r>
            <a:endParaRPr lang="en-US" dirty="0"/>
          </a:p>
        </p:txBody>
      </p:sp>
      <p:sp>
        <p:nvSpPr>
          <p:cNvPr id="39" name="TextBox 38"/>
          <p:cNvSpPr txBox="1"/>
          <p:nvPr/>
        </p:nvSpPr>
        <p:spPr>
          <a:xfrm>
            <a:off x="7848600" y="1600200"/>
            <a:ext cx="1295400" cy="830997"/>
          </a:xfrm>
          <a:prstGeom prst="rect">
            <a:avLst/>
          </a:prstGeom>
          <a:noFill/>
        </p:spPr>
        <p:txBody>
          <a:bodyPr wrap="square" rtlCol="0">
            <a:spAutoFit/>
          </a:bodyPr>
          <a:lstStyle/>
          <a:p>
            <a:r>
              <a:rPr lang="en-US" sz="1600" dirty="0" smtClean="0"/>
              <a:t>Rb</a:t>
            </a:r>
            <a:r>
              <a:rPr lang="en-US" sz="1600" baseline="-25000" dirty="0" smtClean="0"/>
              <a:t>2</a:t>
            </a:r>
            <a:r>
              <a:rPr lang="en-US" sz="1600" dirty="0" smtClean="0"/>
              <a:t>Na[TiCl</a:t>
            </a:r>
            <a:r>
              <a:rPr lang="en-US" sz="1600" baseline="-25000" dirty="0" smtClean="0"/>
              <a:t>6</a:t>
            </a:r>
            <a:r>
              <a:rPr lang="en-US" sz="1600" dirty="0" smtClean="0"/>
              <a:t>]</a:t>
            </a:r>
          </a:p>
          <a:p>
            <a:r>
              <a:rPr lang="en-US" sz="1600" dirty="0" smtClean="0"/>
              <a:t>Ca</a:t>
            </a:r>
            <a:r>
              <a:rPr lang="en-US" sz="1600" baseline="-25000" dirty="0" smtClean="0"/>
              <a:t>2</a:t>
            </a:r>
            <a:r>
              <a:rPr lang="en-US" sz="1600" dirty="0" smtClean="0"/>
              <a:t>K</a:t>
            </a:r>
            <a:r>
              <a:rPr lang="en-US" sz="1600" baseline="-25000" dirty="0" smtClean="0"/>
              <a:t> </a:t>
            </a:r>
            <a:r>
              <a:rPr lang="en-US" sz="1600" dirty="0" smtClean="0"/>
              <a:t>[TiCl</a:t>
            </a:r>
            <a:r>
              <a:rPr lang="en-US" sz="1600" baseline="-25000" dirty="0" smtClean="0"/>
              <a:t>6</a:t>
            </a:r>
            <a:r>
              <a:rPr lang="en-US" sz="1600" dirty="0" smtClean="0"/>
              <a:t>]</a:t>
            </a:r>
          </a:p>
          <a:p>
            <a:r>
              <a:rPr lang="en-US" sz="1600" dirty="0" smtClean="0"/>
              <a:t>Rb</a:t>
            </a:r>
            <a:r>
              <a:rPr lang="en-US" sz="1600" baseline="-25000" dirty="0" smtClean="0"/>
              <a:t>3</a:t>
            </a:r>
            <a:r>
              <a:rPr lang="en-US" sz="1600" dirty="0" smtClean="0"/>
              <a:t>[TiCl</a:t>
            </a:r>
            <a:r>
              <a:rPr lang="en-US" sz="1600" baseline="-25000" dirty="0" smtClean="0"/>
              <a:t>6</a:t>
            </a:r>
            <a:r>
              <a:rPr lang="en-US" sz="1600" dirty="0" smtClean="0"/>
              <a:t>]</a:t>
            </a:r>
          </a:p>
        </p:txBody>
      </p:sp>
      <p:graphicFrame>
        <p:nvGraphicFramePr>
          <p:cNvPr id="95236" name="Object 4"/>
          <p:cNvGraphicFramePr>
            <a:graphicFrameLocks noChangeAspect="1"/>
          </p:cNvGraphicFramePr>
          <p:nvPr/>
        </p:nvGraphicFramePr>
        <p:xfrm>
          <a:off x="6720116" y="3886200"/>
          <a:ext cx="1686145" cy="2057400"/>
        </p:xfrm>
        <a:graphic>
          <a:graphicData uri="http://schemas.openxmlformats.org/presentationml/2006/ole">
            <mc:AlternateContent xmlns:mc="http://schemas.openxmlformats.org/markup-compatibility/2006">
              <mc:Choice xmlns:v="urn:schemas-microsoft-com:vml" Requires="v">
                <p:oleObj spid="_x0000_s8198" name="CS ChemDraw Drawing" r:id="rId4" imgW="3539726" imgH="4320223" progId="ChemDraw.Document.6.0">
                  <p:embed/>
                </p:oleObj>
              </mc:Choice>
              <mc:Fallback>
                <p:oleObj name="CS ChemDraw Drawing" r:id="rId4" imgW="3539726" imgH="4320223"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116" y="3886200"/>
                        <a:ext cx="168614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2" name="Picture 41" descr="jahnteller (1).gif"/>
          <p:cNvPicPr>
            <a:picLocks noChangeAspect="1"/>
          </p:cNvPicPr>
          <p:nvPr/>
        </p:nvPicPr>
        <p:blipFill>
          <a:blip r:embed="rId6" cstate="print"/>
          <a:stretch>
            <a:fillRect/>
          </a:stretch>
        </p:blipFill>
        <p:spPr>
          <a:xfrm>
            <a:off x="3048000" y="3352800"/>
            <a:ext cx="3276600" cy="3352800"/>
          </a:xfrm>
          <a:prstGeom prst="rect">
            <a:avLst/>
          </a:prstGeom>
        </p:spPr>
      </p:pic>
      <p:sp>
        <p:nvSpPr>
          <p:cNvPr id="43" name="TextBox 42"/>
          <p:cNvSpPr txBox="1"/>
          <p:nvPr/>
        </p:nvSpPr>
        <p:spPr>
          <a:xfrm>
            <a:off x="3352800" y="838200"/>
            <a:ext cx="2895600" cy="646331"/>
          </a:xfrm>
          <a:prstGeom prst="rect">
            <a:avLst/>
          </a:prstGeom>
          <a:noFill/>
        </p:spPr>
        <p:txBody>
          <a:bodyPr wrap="square" rtlCol="0">
            <a:spAutoFit/>
          </a:bodyPr>
          <a:lstStyle/>
          <a:p>
            <a:r>
              <a:rPr lang="en-US" dirty="0" smtClean="0"/>
              <a:t>Distortion manifested as  the</a:t>
            </a:r>
          </a:p>
          <a:p>
            <a:r>
              <a:rPr lang="en-US" dirty="0" smtClean="0"/>
              <a:t>Splitting of UV Vis peaks</a:t>
            </a:r>
            <a:endParaRPr lang="en-US" dirty="0"/>
          </a:p>
        </p:txBody>
      </p:sp>
      <p:pic>
        <p:nvPicPr>
          <p:cNvPr id="34" name="Picture 33" descr="download.jpg"/>
          <p:cNvPicPr>
            <a:picLocks noChangeAspect="1"/>
          </p:cNvPicPr>
          <p:nvPr/>
        </p:nvPicPr>
        <p:blipFill>
          <a:blip r:embed="rId7" cstate="print"/>
          <a:srcRect l="61538" t="51370" b="8267"/>
          <a:stretch>
            <a:fillRect/>
          </a:stretch>
        </p:blipFill>
        <p:spPr>
          <a:xfrm>
            <a:off x="5029200" y="4419600"/>
            <a:ext cx="914400" cy="670560"/>
          </a:xfrm>
          <a:prstGeom prst="rect">
            <a:avLst/>
          </a:prstGeom>
        </p:spPr>
      </p:pic>
      <p:pic>
        <p:nvPicPr>
          <p:cNvPr id="35" name="Picture 34" descr="download.jpg"/>
          <p:cNvPicPr>
            <a:picLocks noChangeAspect="1"/>
          </p:cNvPicPr>
          <p:nvPr/>
        </p:nvPicPr>
        <p:blipFill>
          <a:blip r:embed="rId7" cstate="print"/>
          <a:srcRect l="30770" t="44032" r="38461"/>
          <a:stretch>
            <a:fillRect/>
          </a:stretch>
        </p:blipFill>
        <p:spPr>
          <a:xfrm>
            <a:off x="2895600" y="4495800"/>
            <a:ext cx="599488" cy="762000"/>
          </a:xfrm>
          <a:prstGeom prst="rect">
            <a:avLst/>
          </a:prstGeom>
        </p:spPr>
      </p:pic>
      <p:cxnSp>
        <p:nvCxnSpPr>
          <p:cNvPr id="40" name="Straight Arrow Connector 39"/>
          <p:cNvCxnSpPr/>
          <p:nvPr/>
        </p:nvCxnSpPr>
        <p:spPr>
          <a:xfrm flipV="1">
            <a:off x="4495800" y="5715000"/>
            <a:ext cx="0" cy="228600"/>
          </a:xfrm>
          <a:prstGeom prst="straightConnector1">
            <a:avLst/>
          </a:prstGeom>
          <a:ln w="190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715000" y="5867400"/>
            <a:ext cx="0" cy="228600"/>
          </a:xfrm>
          <a:prstGeom prst="straightConnector1">
            <a:avLst/>
          </a:prstGeom>
          <a:ln w="190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810000" y="5867400"/>
            <a:ext cx="0" cy="228600"/>
          </a:xfrm>
          <a:prstGeom prst="straightConnector1">
            <a:avLst/>
          </a:prstGeom>
          <a:ln w="1905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rot="16200000" flipV="1">
            <a:off x="2247900" y="4457700"/>
            <a:ext cx="2514600" cy="609600"/>
          </a:xfrm>
          <a:prstGeom prst="curvedConnector3">
            <a:avLst>
              <a:gd name="adj1" fmla="val 4867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5400000" flipH="1" flipV="1">
            <a:off x="2787650" y="4908550"/>
            <a:ext cx="2057400" cy="127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66" name="Picture 10" descr="titanium"/>
          <p:cNvPicPr>
            <a:picLocks noChangeAspect="1" noChangeArrowheads="1"/>
          </p:cNvPicPr>
          <p:nvPr/>
        </p:nvPicPr>
        <p:blipFill>
          <a:blip r:embed="rId8" cstate="print"/>
          <a:srcRect l="35417" b="25000"/>
          <a:stretch>
            <a:fillRect/>
          </a:stretch>
        </p:blipFill>
        <p:spPr bwMode="auto">
          <a:xfrm>
            <a:off x="4267200" y="1524000"/>
            <a:ext cx="2066925" cy="1600200"/>
          </a:xfrm>
          <a:prstGeom prst="rect">
            <a:avLst/>
          </a:prstGeom>
          <a:noFill/>
        </p:spPr>
      </p:pic>
      <p:sp>
        <p:nvSpPr>
          <p:cNvPr id="67" name="Rectangle 66"/>
          <p:cNvSpPr/>
          <p:nvPr/>
        </p:nvSpPr>
        <p:spPr>
          <a:xfrm>
            <a:off x="5029200" y="2209800"/>
            <a:ext cx="1263487" cy="369332"/>
          </a:xfrm>
          <a:prstGeom prst="rect">
            <a:avLst/>
          </a:prstGeom>
        </p:spPr>
        <p:txBody>
          <a:bodyPr wrap="none">
            <a:spAutoFit/>
          </a:bodyPr>
          <a:lstStyle/>
          <a:p>
            <a:r>
              <a:rPr lang="en-US" b="1" dirty="0" smtClean="0"/>
              <a:t>[Ti(H</a:t>
            </a:r>
            <a:r>
              <a:rPr lang="en-US" b="1" baseline="-25000" dirty="0" smtClean="0"/>
              <a:t>2</a:t>
            </a:r>
            <a:r>
              <a:rPr lang="en-US" b="1" dirty="0" smtClean="0"/>
              <a:t>O)</a:t>
            </a:r>
            <a:r>
              <a:rPr lang="en-US" b="1" baseline="-25000" dirty="0" smtClean="0"/>
              <a:t>6</a:t>
            </a:r>
            <a:r>
              <a:rPr lang="en-US" b="1" dirty="0" smtClean="0"/>
              <a:t>]</a:t>
            </a:r>
            <a:r>
              <a:rPr lang="en-US" b="1" baseline="30000" dirty="0" smtClean="0"/>
              <a:t>3+</a:t>
            </a:r>
            <a:endParaRPr lang="en-IN" b="1" dirty="0"/>
          </a:p>
        </p:txBody>
      </p:sp>
      <p:sp>
        <p:nvSpPr>
          <p:cNvPr id="68" name="5-Point Star 67"/>
          <p:cNvSpPr/>
          <p:nvPr/>
        </p:nvSpPr>
        <p:spPr>
          <a:xfrm>
            <a:off x="5334000" y="1905000"/>
            <a:ext cx="2286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5-Point Star 70"/>
          <p:cNvSpPr/>
          <p:nvPr/>
        </p:nvSpPr>
        <p:spPr>
          <a:xfrm>
            <a:off x="4876800" y="1600200"/>
            <a:ext cx="381000" cy="3048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TextBox 72"/>
          <p:cNvSpPr txBox="1"/>
          <p:nvPr/>
        </p:nvSpPr>
        <p:spPr>
          <a:xfrm>
            <a:off x="6858000" y="6019800"/>
            <a:ext cx="2286000" cy="584775"/>
          </a:xfrm>
          <a:prstGeom prst="rect">
            <a:avLst/>
          </a:prstGeom>
          <a:noFill/>
        </p:spPr>
        <p:txBody>
          <a:bodyPr wrap="square" rtlCol="0">
            <a:spAutoFit/>
          </a:bodyPr>
          <a:lstStyle/>
          <a:p>
            <a:r>
              <a:rPr lang="en-US" sz="1600" dirty="0" smtClean="0"/>
              <a:t>Measurable differences in bond lengths</a:t>
            </a:r>
            <a:endParaRPr lang="en-IN" sz="1600" dirty="0"/>
          </a:p>
        </p:txBody>
      </p:sp>
      <p:sp>
        <p:nvSpPr>
          <p:cNvPr id="74" name="TextBox 73"/>
          <p:cNvSpPr txBox="1"/>
          <p:nvPr/>
        </p:nvSpPr>
        <p:spPr>
          <a:xfrm>
            <a:off x="304800" y="2667000"/>
            <a:ext cx="2590800" cy="523220"/>
          </a:xfrm>
          <a:prstGeom prst="rect">
            <a:avLst/>
          </a:prstGeom>
          <a:noFill/>
        </p:spPr>
        <p:txBody>
          <a:bodyPr wrap="square" rtlCol="0">
            <a:spAutoFit/>
          </a:bodyPr>
          <a:lstStyle/>
          <a:p>
            <a:r>
              <a:rPr lang="en-US" sz="1400" dirty="0" smtClean="0"/>
              <a:t>No Measurable differences in bond lengths</a:t>
            </a:r>
            <a:endParaRPr lang="en-IN" sz="1400" dirty="0"/>
          </a:p>
        </p:txBody>
      </p:sp>
    </p:spTree>
    <p:extLst>
      <p:ext uri="{BB962C8B-B14F-4D97-AF65-F5344CB8AC3E}">
        <p14:creationId xmlns:p14="http://schemas.microsoft.com/office/powerpoint/2010/main" val="30872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blinds(horizontal)">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linds(horizontal)">
                                      <p:cBhvr>
                                        <p:cTn id="45" dur="500"/>
                                        <p:tgtEl>
                                          <p:spTgt spid="3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linds(horizontal)">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par>
                                <p:cTn id="54" presetID="3" presetClass="entr" presetSubtype="1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linds(horizontal)">
                                      <p:cBhvr>
                                        <p:cTn id="56" dur="500"/>
                                        <p:tgtEl>
                                          <p:spTgt spid="34"/>
                                        </p:tgtEl>
                                      </p:cBhvr>
                                    </p:animEffect>
                                  </p:childTnLst>
                                </p:cTn>
                              </p:par>
                              <p:par>
                                <p:cTn id="57" presetID="3" presetClass="entr" presetSubtype="1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linds(horizontal)">
                                      <p:cBhvr>
                                        <p:cTn id="59" dur="500"/>
                                        <p:tgtEl>
                                          <p:spTgt spid="35"/>
                                        </p:tgtEl>
                                      </p:cBhvr>
                                    </p:animEffect>
                                  </p:childTnLst>
                                </p:cTn>
                              </p:par>
                              <p:par>
                                <p:cTn id="60" presetID="3" presetClass="entr" presetSubtype="1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linds(horizontal)">
                                      <p:cBhvr>
                                        <p:cTn id="62" dur="500"/>
                                        <p:tgtEl>
                                          <p:spTgt spid="40"/>
                                        </p:tgtEl>
                                      </p:cBhvr>
                                    </p:animEffect>
                                  </p:childTnLst>
                                </p:cTn>
                              </p:par>
                              <p:par>
                                <p:cTn id="63" presetID="3" presetClass="entr" presetSubtype="1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par>
                                <p:cTn id="66" presetID="3" presetClass="entr" presetSubtype="1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par>
                          <p:cTn id="73" fill="hold">
                            <p:stCondLst>
                              <p:cond delay="0"/>
                            </p:stCondLst>
                            <p:childTnLst>
                              <p:par>
                                <p:cTn id="74" presetID="2" presetClass="entr" presetSubtype="4" fill="hold" grpId="0"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500" fill="hold"/>
                                        <p:tgtEl>
                                          <p:spTgt spid="68"/>
                                        </p:tgtEl>
                                        <p:attrNameLst>
                                          <p:attrName>ppt_x</p:attrName>
                                        </p:attrNameLst>
                                      </p:cBhvr>
                                      <p:tavLst>
                                        <p:tav tm="0">
                                          <p:val>
                                            <p:strVal val="#ppt_x"/>
                                          </p:val>
                                        </p:tav>
                                        <p:tav tm="100000">
                                          <p:val>
                                            <p:strVal val="#ppt_x"/>
                                          </p:val>
                                        </p:tav>
                                      </p:tavLst>
                                    </p:anim>
                                    <p:anim calcmode="lin" valueType="num">
                                      <p:cBhvr additive="base">
                                        <p:cTn id="7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checkerboard(across)">
                                      <p:cBhvr>
                                        <p:cTn id="82" dur="500"/>
                                        <p:tgtEl>
                                          <p:spTgt spid="56"/>
                                        </p:tgtEl>
                                      </p:cBhvr>
                                    </p:animEffect>
                                  </p:childTnLst>
                                </p:cTn>
                              </p:par>
                              <p:par>
                                <p:cTn id="83" presetID="2" presetClass="entr" presetSubtype="4"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anim calcmode="lin" valueType="num">
                                      <p:cBhvr additive="base">
                                        <p:cTn id="85" dur="500" fill="hold"/>
                                        <p:tgtEl>
                                          <p:spTgt spid="71"/>
                                        </p:tgtEl>
                                        <p:attrNameLst>
                                          <p:attrName>ppt_x</p:attrName>
                                        </p:attrNameLst>
                                      </p:cBhvr>
                                      <p:tavLst>
                                        <p:tav tm="0">
                                          <p:val>
                                            <p:strVal val="#ppt_x"/>
                                          </p:val>
                                        </p:tav>
                                        <p:tav tm="100000">
                                          <p:val>
                                            <p:strVal val="#ppt_x"/>
                                          </p:val>
                                        </p:tav>
                                      </p:tavLst>
                                    </p:anim>
                                    <p:anim calcmode="lin" valueType="num">
                                      <p:cBhvr additive="base">
                                        <p:cTn id="8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95236"/>
                                        </p:tgtEl>
                                        <p:attrNameLst>
                                          <p:attrName>style.visibility</p:attrName>
                                        </p:attrNameLst>
                                      </p:cBhvr>
                                      <p:to>
                                        <p:strVal val="visible"/>
                                      </p:to>
                                    </p:set>
                                    <p:animEffect transition="in" filter="blinds(horizontal)">
                                      <p:cBhvr>
                                        <p:cTn id="119" dur="500"/>
                                        <p:tgtEl>
                                          <p:spTgt spid="95236"/>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blinds(horizontal)">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10" grpId="0" animBg="1"/>
      <p:bldP spid="11" grpId="0" animBg="1"/>
      <p:bldP spid="12" grpId="0" animBg="1"/>
      <p:bldP spid="13" grpId="0" animBg="1"/>
      <p:bldP spid="14" grpId="0" animBg="1"/>
      <p:bldP spid="15" grpId="0" animBg="1"/>
      <p:bldP spid="16" grpId="0"/>
      <p:bldP spid="17" grpId="0"/>
      <p:bldP spid="29" grpId="0" animBg="1"/>
      <p:bldP spid="30" grpId="0" animBg="1"/>
      <p:bldP spid="31" grpId="0" animBg="1"/>
      <p:bldP spid="32" grpId="0" animBg="1"/>
      <p:bldP spid="37" grpId="0" animBg="1"/>
      <p:bldP spid="38" grpId="0" animBg="1"/>
      <p:bldP spid="39" grpId="0"/>
      <p:bldP spid="43" grpId="0"/>
      <p:bldP spid="67" grpId="0"/>
      <p:bldP spid="68" grpId="0" animBg="1"/>
      <p:bldP spid="71" grpId="0" animBg="1"/>
      <p:bldP spid="73" grpId="0"/>
      <p:bldP spid="7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nvGraphicFramePr>
        <p:xfrm>
          <a:off x="762000" y="3962400"/>
          <a:ext cx="5842000" cy="2692400"/>
        </p:xfrm>
        <a:graphic>
          <a:graphicData uri="http://schemas.openxmlformats.org/presentationml/2006/ole">
            <mc:AlternateContent xmlns:mc="http://schemas.openxmlformats.org/markup-compatibility/2006">
              <mc:Choice xmlns:v="urn:schemas-microsoft-com:vml" Requires="v">
                <p:oleObj spid="_x0000_s9226" name="CS ChemDraw Drawing" r:id="rId3" imgW="5842719" imgH="2693993" progId="ChemDraw.Document.6.0">
                  <p:embed/>
                </p:oleObj>
              </mc:Choice>
              <mc:Fallback>
                <p:oleObj name="CS ChemDraw Drawing" r:id="rId3" imgW="5842719" imgH="2693993"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58420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685800" y="1066800"/>
          <a:ext cx="5880100" cy="2641600"/>
        </p:xfrm>
        <a:graphic>
          <a:graphicData uri="http://schemas.openxmlformats.org/presentationml/2006/ole">
            <mc:AlternateContent xmlns:mc="http://schemas.openxmlformats.org/markup-compatibility/2006">
              <mc:Choice xmlns:v="urn:schemas-microsoft-com:vml" Requires="v">
                <p:oleObj spid="_x0000_s9227" name="CS ChemDraw Drawing" r:id="rId5" imgW="5880752" imgH="2642118" progId="ChemDraw.Document.6.0">
                  <p:embed/>
                </p:oleObj>
              </mc:Choice>
              <mc:Fallback>
                <p:oleObj name="CS ChemDraw Drawing" r:id="rId5" imgW="5880752" imgH="2642118"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066800"/>
                        <a:ext cx="58801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p:cNvSpPr/>
          <p:nvPr/>
        </p:nvSpPr>
        <p:spPr>
          <a:xfrm>
            <a:off x="6934200" y="4876800"/>
            <a:ext cx="381000" cy="381000"/>
          </a:xfrm>
          <a:prstGeom prst="ellipse">
            <a:avLst/>
          </a:prstGeom>
          <a:solidFill>
            <a:srgbClr val="0206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15200" y="1905000"/>
            <a:ext cx="1600200" cy="1077218"/>
          </a:xfrm>
          <a:prstGeom prst="rect">
            <a:avLst/>
          </a:prstGeom>
          <a:noFill/>
        </p:spPr>
        <p:txBody>
          <a:bodyPr wrap="square" rtlCol="0">
            <a:spAutoFit/>
          </a:bodyPr>
          <a:lstStyle/>
          <a:p>
            <a:r>
              <a:rPr lang="en-US" sz="1600" dirty="0" smtClean="0"/>
              <a:t>NO electronic degeneracy:</a:t>
            </a:r>
          </a:p>
          <a:p>
            <a:r>
              <a:rPr lang="en-US" sz="1600" dirty="0" smtClean="0"/>
              <a:t>NO </a:t>
            </a:r>
            <a:r>
              <a:rPr lang="en-US" sz="1600" dirty="0" err="1" smtClean="0"/>
              <a:t>Jahn</a:t>
            </a:r>
            <a:r>
              <a:rPr lang="en-US" sz="1600" dirty="0" smtClean="0"/>
              <a:t> Teller Distortion</a:t>
            </a:r>
            <a:endParaRPr lang="en-US" sz="1600" dirty="0"/>
          </a:p>
        </p:txBody>
      </p:sp>
      <p:sp>
        <p:nvSpPr>
          <p:cNvPr id="8" name="TextBox 7"/>
          <p:cNvSpPr txBox="1"/>
          <p:nvPr/>
        </p:nvSpPr>
        <p:spPr>
          <a:xfrm>
            <a:off x="7315200" y="3505200"/>
            <a:ext cx="1676400" cy="830997"/>
          </a:xfrm>
          <a:prstGeom prst="rect">
            <a:avLst/>
          </a:prstGeom>
          <a:noFill/>
        </p:spPr>
        <p:txBody>
          <a:bodyPr wrap="square" rtlCol="0">
            <a:spAutoFit/>
          </a:bodyPr>
          <a:lstStyle/>
          <a:p>
            <a:r>
              <a:rPr lang="en-US" sz="1600" dirty="0" smtClean="0"/>
              <a:t>Normal  </a:t>
            </a:r>
            <a:r>
              <a:rPr lang="en-US" sz="1600" dirty="0" err="1" smtClean="0"/>
              <a:t>Jahn</a:t>
            </a:r>
            <a:r>
              <a:rPr lang="en-US" sz="1600" dirty="0" smtClean="0"/>
              <a:t> Teller Distortion</a:t>
            </a:r>
          </a:p>
          <a:p>
            <a:r>
              <a:rPr lang="en-US" sz="1600" dirty="0" smtClean="0">
                <a:solidFill>
                  <a:srgbClr val="0070C0"/>
                </a:solidFill>
              </a:rPr>
              <a:t>Degeneracy in t</a:t>
            </a:r>
            <a:r>
              <a:rPr lang="en-US" sz="1600" baseline="-25000" dirty="0" smtClean="0">
                <a:solidFill>
                  <a:srgbClr val="0070C0"/>
                </a:solidFill>
              </a:rPr>
              <a:t>2g</a:t>
            </a:r>
            <a:endParaRPr lang="en-US" sz="1600" baseline="-25000" dirty="0">
              <a:solidFill>
                <a:srgbClr val="0070C0"/>
              </a:solidFill>
            </a:endParaRPr>
          </a:p>
        </p:txBody>
      </p:sp>
      <p:sp>
        <p:nvSpPr>
          <p:cNvPr id="9" name="TextBox 8"/>
          <p:cNvSpPr txBox="1"/>
          <p:nvPr/>
        </p:nvSpPr>
        <p:spPr>
          <a:xfrm>
            <a:off x="7315200" y="4800600"/>
            <a:ext cx="1600200" cy="830997"/>
          </a:xfrm>
          <a:prstGeom prst="rect">
            <a:avLst/>
          </a:prstGeom>
          <a:noFill/>
        </p:spPr>
        <p:txBody>
          <a:bodyPr wrap="square" rtlCol="0">
            <a:spAutoFit/>
          </a:bodyPr>
          <a:lstStyle/>
          <a:p>
            <a:r>
              <a:rPr lang="en-US" sz="1600" dirty="0" smtClean="0"/>
              <a:t>Significant  </a:t>
            </a:r>
            <a:r>
              <a:rPr lang="en-US" sz="1600" dirty="0" err="1" smtClean="0"/>
              <a:t>Jahn</a:t>
            </a:r>
            <a:r>
              <a:rPr lang="en-US" sz="1600" dirty="0" smtClean="0"/>
              <a:t> Teller Distortion</a:t>
            </a:r>
          </a:p>
          <a:p>
            <a:r>
              <a:rPr lang="en-US" sz="1600" dirty="0" smtClean="0">
                <a:solidFill>
                  <a:schemeClr val="accent6">
                    <a:lumMod val="50000"/>
                  </a:schemeClr>
                </a:solidFill>
              </a:rPr>
              <a:t>Degeneracy in </a:t>
            </a:r>
            <a:r>
              <a:rPr lang="en-US" sz="1600" dirty="0" err="1" smtClean="0">
                <a:solidFill>
                  <a:schemeClr val="accent6">
                    <a:lumMod val="50000"/>
                  </a:schemeClr>
                </a:solidFill>
              </a:rPr>
              <a:t>e</a:t>
            </a:r>
            <a:r>
              <a:rPr lang="en-US" sz="1600" baseline="-25000" dirty="0" err="1" smtClean="0">
                <a:solidFill>
                  <a:schemeClr val="accent6">
                    <a:lumMod val="50000"/>
                  </a:schemeClr>
                </a:solidFill>
              </a:rPr>
              <a:t>g</a:t>
            </a:r>
            <a:endParaRPr lang="en-US" sz="1600" baseline="-25000" dirty="0">
              <a:solidFill>
                <a:schemeClr val="accent6">
                  <a:lumMod val="50000"/>
                </a:schemeClr>
              </a:solidFill>
            </a:endParaRPr>
          </a:p>
        </p:txBody>
      </p:sp>
      <p:sp>
        <p:nvSpPr>
          <p:cNvPr id="10" name="Rounded Rectangle 9"/>
          <p:cNvSpPr/>
          <p:nvPr/>
        </p:nvSpPr>
        <p:spPr>
          <a:xfrm>
            <a:off x="6934200" y="2286000"/>
            <a:ext cx="304800" cy="304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16200000" flipH="1">
            <a:off x="6934200" y="2286000"/>
            <a:ext cx="3048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934200" y="3657600"/>
            <a:ext cx="304800" cy="304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5400" y="228600"/>
            <a:ext cx="5943600" cy="369332"/>
          </a:xfrm>
          <a:prstGeom prst="rect">
            <a:avLst/>
          </a:prstGeom>
          <a:solidFill>
            <a:srgbClr val="FFFF00"/>
          </a:solidFill>
        </p:spPr>
        <p:txBody>
          <a:bodyPr wrap="square" rtlCol="0">
            <a:spAutoFit/>
          </a:bodyPr>
          <a:lstStyle/>
          <a:p>
            <a:r>
              <a:rPr lang="en-US" dirty="0" smtClean="0"/>
              <a:t>d-Electron configurations which show </a:t>
            </a:r>
            <a:r>
              <a:rPr lang="en-US" dirty="0" err="1" smtClean="0"/>
              <a:t>Jahn</a:t>
            </a:r>
            <a:r>
              <a:rPr lang="en-US" dirty="0" smtClean="0"/>
              <a:t> Teller distortions</a:t>
            </a:r>
            <a:endParaRPr lang="en-US" dirty="0"/>
          </a:p>
        </p:txBody>
      </p:sp>
    </p:spTree>
    <p:extLst>
      <p:ext uri="{BB962C8B-B14F-4D97-AF65-F5344CB8AC3E}">
        <p14:creationId xmlns:p14="http://schemas.microsoft.com/office/powerpoint/2010/main" val="1753360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239000" cy="800219"/>
          </a:xfrm>
          <a:prstGeom prst="rect">
            <a:avLst/>
          </a:prstGeom>
          <a:solidFill>
            <a:srgbClr val="FFFF00"/>
          </a:solidFill>
        </p:spPr>
        <p:txBody>
          <a:bodyPr wrap="square" rtlCol="0">
            <a:spAutoFit/>
          </a:bodyPr>
          <a:lstStyle/>
          <a:p>
            <a:r>
              <a:rPr lang="en-US" dirty="0" smtClean="0"/>
              <a:t>Theories of Bonding in transition metal complexes</a:t>
            </a:r>
          </a:p>
          <a:p>
            <a:r>
              <a:rPr lang="en-US" sz="1400" i="1" dirty="0" smtClean="0"/>
              <a:t>Theories of bonding  were proposed  and used to explain the observed properties of transition metal complexes such as color, magnetism, shape of complexes</a:t>
            </a:r>
            <a:endParaRPr lang="en-US" sz="1400" i="1" dirty="0"/>
          </a:p>
        </p:txBody>
      </p:sp>
      <p:sp>
        <p:nvSpPr>
          <p:cNvPr id="5" name="TextBox 4"/>
          <p:cNvSpPr txBox="1"/>
          <p:nvPr/>
        </p:nvSpPr>
        <p:spPr>
          <a:xfrm>
            <a:off x="685800" y="1143000"/>
            <a:ext cx="2209800" cy="369332"/>
          </a:xfrm>
          <a:prstGeom prst="rect">
            <a:avLst/>
          </a:prstGeom>
          <a:noFill/>
        </p:spPr>
        <p:txBody>
          <a:bodyPr wrap="square" rtlCol="0">
            <a:spAutoFit/>
          </a:bodyPr>
          <a:lstStyle/>
          <a:p>
            <a:r>
              <a:rPr lang="en-US" dirty="0" smtClean="0"/>
              <a:t>Valence bond theory</a:t>
            </a:r>
            <a:endParaRPr lang="en-US" dirty="0"/>
          </a:p>
        </p:txBody>
      </p:sp>
      <p:sp>
        <p:nvSpPr>
          <p:cNvPr id="6" name="TextBox 5"/>
          <p:cNvSpPr txBox="1"/>
          <p:nvPr/>
        </p:nvSpPr>
        <p:spPr>
          <a:xfrm>
            <a:off x="685800" y="2819400"/>
            <a:ext cx="3124200" cy="369332"/>
          </a:xfrm>
          <a:prstGeom prst="rect">
            <a:avLst/>
          </a:prstGeom>
          <a:noFill/>
        </p:spPr>
        <p:txBody>
          <a:bodyPr wrap="square" rtlCol="0">
            <a:spAutoFit/>
          </a:bodyPr>
          <a:lstStyle/>
          <a:p>
            <a:r>
              <a:rPr lang="en-US" dirty="0" smtClean="0"/>
              <a:t>Crystal Field theory</a:t>
            </a:r>
            <a:endParaRPr lang="en-US" dirty="0"/>
          </a:p>
        </p:txBody>
      </p:sp>
      <p:sp>
        <p:nvSpPr>
          <p:cNvPr id="7" name="TextBox 6"/>
          <p:cNvSpPr txBox="1"/>
          <p:nvPr/>
        </p:nvSpPr>
        <p:spPr>
          <a:xfrm>
            <a:off x="762000" y="4724400"/>
            <a:ext cx="3124200" cy="369332"/>
          </a:xfrm>
          <a:prstGeom prst="rect">
            <a:avLst/>
          </a:prstGeom>
          <a:noFill/>
        </p:spPr>
        <p:txBody>
          <a:bodyPr wrap="square" rtlCol="0">
            <a:spAutoFit/>
          </a:bodyPr>
          <a:lstStyle/>
          <a:p>
            <a:r>
              <a:rPr lang="en-US" dirty="0" smtClean="0"/>
              <a:t>Molecular Orbital Theory</a:t>
            </a:r>
            <a:endParaRPr lang="en-US" dirty="0"/>
          </a:p>
        </p:txBody>
      </p:sp>
      <p:pic>
        <p:nvPicPr>
          <p:cNvPr id="8" name="Picture 7" descr="pauling.jpg"/>
          <p:cNvPicPr>
            <a:picLocks noChangeAspect="1"/>
          </p:cNvPicPr>
          <p:nvPr/>
        </p:nvPicPr>
        <p:blipFill>
          <a:blip r:embed="rId2" cstate="print"/>
          <a:srcRect b="7839"/>
          <a:stretch>
            <a:fillRect/>
          </a:stretch>
        </p:blipFill>
        <p:spPr>
          <a:xfrm>
            <a:off x="7696200" y="381000"/>
            <a:ext cx="1239132" cy="1600200"/>
          </a:xfrm>
          <a:prstGeom prst="rect">
            <a:avLst/>
          </a:prstGeom>
        </p:spPr>
      </p:pic>
      <p:pic>
        <p:nvPicPr>
          <p:cNvPr id="9" name="Picture 8" descr="bethepic.jpg"/>
          <p:cNvPicPr>
            <a:picLocks noChangeAspect="1"/>
          </p:cNvPicPr>
          <p:nvPr/>
        </p:nvPicPr>
        <p:blipFill>
          <a:blip r:embed="rId3" cstate="print"/>
          <a:srcRect b="13043"/>
          <a:stretch>
            <a:fillRect/>
          </a:stretch>
        </p:blipFill>
        <p:spPr>
          <a:xfrm>
            <a:off x="7696200" y="2743200"/>
            <a:ext cx="1220164" cy="1524000"/>
          </a:xfrm>
          <a:prstGeom prst="rect">
            <a:avLst/>
          </a:prstGeom>
        </p:spPr>
      </p:pic>
      <p:pic>
        <p:nvPicPr>
          <p:cNvPr id="10" name="Picture 9" descr="Mulliken_Hund_1929_Chicago.jpg"/>
          <p:cNvPicPr>
            <a:picLocks noChangeAspect="1"/>
          </p:cNvPicPr>
          <p:nvPr/>
        </p:nvPicPr>
        <p:blipFill>
          <a:blip r:embed="rId4" cstate="print"/>
          <a:stretch>
            <a:fillRect/>
          </a:stretch>
        </p:blipFill>
        <p:spPr>
          <a:xfrm>
            <a:off x="7696200" y="4800600"/>
            <a:ext cx="1219200" cy="1524000"/>
          </a:xfrm>
          <a:prstGeom prst="rect">
            <a:avLst/>
          </a:prstGeom>
        </p:spPr>
      </p:pic>
      <p:sp>
        <p:nvSpPr>
          <p:cNvPr id="11" name="TextBox 10"/>
          <p:cNvSpPr txBox="1"/>
          <p:nvPr/>
        </p:nvSpPr>
        <p:spPr>
          <a:xfrm>
            <a:off x="7620000" y="6334780"/>
            <a:ext cx="1524000" cy="523220"/>
          </a:xfrm>
          <a:prstGeom prst="rect">
            <a:avLst/>
          </a:prstGeom>
          <a:noFill/>
        </p:spPr>
        <p:txBody>
          <a:bodyPr wrap="square" rtlCol="0">
            <a:spAutoFit/>
          </a:bodyPr>
          <a:lstStyle/>
          <a:p>
            <a:r>
              <a:rPr lang="en-US" sz="1400" dirty="0" err="1" smtClean="0"/>
              <a:t>Mulliken</a:t>
            </a:r>
            <a:r>
              <a:rPr lang="en-US" sz="1400" dirty="0" smtClean="0"/>
              <a:t>  (Nobel 1966) &amp; </a:t>
            </a:r>
            <a:r>
              <a:rPr lang="en-US" sz="1400" dirty="0" err="1" smtClean="0"/>
              <a:t>Hund</a:t>
            </a:r>
            <a:endParaRPr lang="en-US" sz="1400" dirty="0"/>
          </a:p>
        </p:txBody>
      </p:sp>
      <p:sp>
        <p:nvSpPr>
          <p:cNvPr id="12" name="TextBox 11"/>
          <p:cNvSpPr txBox="1"/>
          <p:nvPr/>
        </p:nvSpPr>
        <p:spPr>
          <a:xfrm>
            <a:off x="7696200" y="2057400"/>
            <a:ext cx="1447800" cy="523220"/>
          </a:xfrm>
          <a:prstGeom prst="rect">
            <a:avLst/>
          </a:prstGeom>
          <a:noFill/>
        </p:spPr>
        <p:txBody>
          <a:bodyPr wrap="square" rtlCol="0">
            <a:spAutoFit/>
          </a:bodyPr>
          <a:lstStyle/>
          <a:p>
            <a:r>
              <a:rPr lang="en-US" sz="1400" dirty="0" err="1" smtClean="0"/>
              <a:t>Linus</a:t>
            </a:r>
            <a:r>
              <a:rPr lang="en-US" sz="1400" dirty="0" smtClean="0"/>
              <a:t> Pauling</a:t>
            </a:r>
          </a:p>
          <a:p>
            <a:r>
              <a:rPr lang="en-US" sz="1400" dirty="0" smtClean="0"/>
              <a:t>Nobel 1954,1962</a:t>
            </a:r>
            <a:endParaRPr lang="en-US" sz="1400" dirty="0"/>
          </a:p>
        </p:txBody>
      </p:sp>
      <p:sp>
        <p:nvSpPr>
          <p:cNvPr id="13" name="TextBox 12"/>
          <p:cNvSpPr txBox="1"/>
          <p:nvPr/>
        </p:nvSpPr>
        <p:spPr>
          <a:xfrm>
            <a:off x="7696200" y="4267200"/>
            <a:ext cx="1219200" cy="523220"/>
          </a:xfrm>
          <a:prstGeom prst="rect">
            <a:avLst/>
          </a:prstGeom>
          <a:noFill/>
        </p:spPr>
        <p:txBody>
          <a:bodyPr wrap="square" rtlCol="0">
            <a:spAutoFit/>
          </a:bodyPr>
          <a:lstStyle/>
          <a:p>
            <a:r>
              <a:rPr lang="en-US" sz="1400" dirty="0" smtClean="0"/>
              <a:t>Hans Bethe</a:t>
            </a:r>
          </a:p>
          <a:p>
            <a:r>
              <a:rPr lang="en-US" sz="1400" dirty="0" smtClean="0"/>
              <a:t>Nobel 1967</a:t>
            </a:r>
            <a:endParaRPr lang="en-US" sz="1400" dirty="0"/>
          </a:p>
        </p:txBody>
      </p:sp>
      <p:pic>
        <p:nvPicPr>
          <p:cNvPr id="14" name="Picture 13" descr="screen-shot-2012-01-11-at-8-28-54-pm.png"/>
          <p:cNvPicPr>
            <a:picLocks noChangeAspect="1"/>
          </p:cNvPicPr>
          <p:nvPr/>
        </p:nvPicPr>
        <p:blipFill>
          <a:blip r:embed="rId5" cstate="print"/>
          <a:stretch>
            <a:fillRect/>
          </a:stretch>
        </p:blipFill>
        <p:spPr>
          <a:xfrm>
            <a:off x="5334000" y="4648201"/>
            <a:ext cx="1849448" cy="2209799"/>
          </a:xfrm>
          <a:prstGeom prst="rect">
            <a:avLst/>
          </a:prstGeom>
        </p:spPr>
      </p:pic>
      <p:pic>
        <p:nvPicPr>
          <p:cNvPr id="15" name="Picture 14" descr="OctahedralSplit.gif"/>
          <p:cNvPicPr>
            <a:picLocks noChangeAspect="1"/>
          </p:cNvPicPr>
          <p:nvPr/>
        </p:nvPicPr>
        <p:blipFill>
          <a:blip r:embed="rId6" cstate="print"/>
          <a:srcRect b="16017"/>
          <a:stretch>
            <a:fillRect/>
          </a:stretch>
        </p:blipFill>
        <p:spPr>
          <a:xfrm>
            <a:off x="4566518" y="2895600"/>
            <a:ext cx="2625466" cy="1524000"/>
          </a:xfrm>
          <a:prstGeom prst="rect">
            <a:avLst/>
          </a:prstGeom>
        </p:spPr>
      </p:pic>
      <p:pic>
        <p:nvPicPr>
          <p:cNvPr id="16" name="Picture 15" descr="FG22_17.jpg"/>
          <p:cNvPicPr>
            <a:picLocks noChangeAspect="1"/>
          </p:cNvPicPr>
          <p:nvPr/>
        </p:nvPicPr>
        <p:blipFill>
          <a:blip r:embed="rId7" cstate="print"/>
          <a:stretch>
            <a:fillRect/>
          </a:stretch>
        </p:blipFill>
        <p:spPr>
          <a:xfrm>
            <a:off x="2514600" y="3200400"/>
            <a:ext cx="1295400" cy="1390186"/>
          </a:xfrm>
          <a:prstGeom prst="rect">
            <a:avLst/>
          </a:prstGeom>
        </p:spPr>
      </p:pic>
      <p:pic>
        <p:nvPicPr>
          <p:cNvPr id="2050" name="Picture 2" descr="http://textbook.s-anand.net/wp-content/uploads/2011/07/248.png"/>
          <p:cNvPicPr>
            <a:picLocks noChangeAspect="1" noChangeArrowheads="1"/>
          </p:cNvPicPr>
          <p:nvPr/>
        </p:nvPicPr>
        <p:blipFill>
          <a:blip r:embed="rId8" cstate="print"/>
          <a:srcRect/>
          <a:stretch>
            <a:fillRect/>
          </a:stretch>
        </p:blipFill>
        <p:spPr bwMode="auto">
          <a:xfrm>
            <a:off x="3962400" y="1371600"/>
            <a:ext cx="3429000" cy="1363080"/>
          </a:xfrm>
          <a:prstGeom prst="rect">
            <a:avLst/>
          </a:prstGeom>
          <a:noFill/>
        </p:spPr>
      </p:pic>
      <p:pic>
        <p:nvPicPr>
          <p:cNvPr id="18" name="Picture 17" descr="sp3.jpg"/>
          <p:cNvPicPr>
            <a:picLocks noChangeAspect="1"/>
          </p:cNvPicPr>
          <p:nvPr/>
        </p:nvPicPr>
        <p:blipFill>
          <a:blip r:embed="rId9" cstate="print"/>
          <a:srcRect l="16000" r="20000" b="5000"/>
          <a:stretch>
            <a:fillRect/>
          </a:stretch>
        </p:blipFill>
        <p:spPr>
          <a:xfrm>
            <a:off x="1295400" y="1676400"/>
            <a:ext cx="914400" cy="904875"/>
          </a:xfrm>
          <a:prstGeom prst="rect">
            <a:avLst/>
          </a:prstGeom>
        </p:spPr>
      </p:pic>
      <p:pic>
        <p:nvPicPr>
          <p:cNvPr id="19" name="Picture 18" descr="image042.jpg"/>
          <p:cNvPicPr>
            <a:picLocks noChangeAspect="1"/>
          </p:cNvPicPr>
          <p:nvPr/>
        </p:nvPicPr>
        <p:blipFill>
          <a:blip r:embed="rId10" cstate="print"/>
          <a:srcRect r="6044"/>
          <a:stretch>
            <a:fillRect/>
          </a:stretch>
        </p:blipFill>
        <p:spPr>
          <a:xfrm>
            <a:off x="2590800" y="1676400"/>
            <a:ext cx="1264124" cy="990600"/>
          </a:xfrm>
          <a:prstGeom prst="rect">
            <a:avLst/>
          </a:prstGeom>
        </p:spPr>
      </p:pic>
      <p:pic>
        <p:nvPicPr>
          <p:cNvPr id="20" name="Picture 19" descr="d-orbital_dyz_Tetra.jpg"/>
          <p:cNvPicPr>
            <a:picLocks noChangeAspect="1"/>
          </p:cNvPicPr>
          <p:nvPr/>
        </p:nvPicPr>
        <p:blipFill>
          <a:blip r:embed="rId11" cstate="print"/>
          <a:stretch>
            <a:fillRect/>
          </a:stretch>
        </p:blipFill>
        <p:spPr>
          <a:xfrm>
            <a:off x="838200" y="3352800"/>
            <a:ext cx="1242378" cy="1066800"/>
          </a:xfrm>
          <a:prstGeom prst="rect">
            <a:avLst/>
          </a:prstGeom>
        </p:spPr>
      </p:pic>
      <p:pic>
        <p:nvPicPr>
          <p:cNvPr id="21" name="Picture 20" descr="piorb.gif"/>
          <p:cNvPicPr>
            <a:picLocks noChangeAspect="1"/>
          </p:cNvPicPr>
          <p:nvPr/>
        </p:nvPicPr>
        <p:blipFill>
          <a:blip r:embed="rId12" cstate="print"/>
          <a:srcRect b="51743"/>
          <a:stretch>
            <a:fillRect/>
          </a:stretch>
        </p:blipFill>
        <p:spPr>
          <a:xfrm>
            <a:off x="914400" y="5181600"/>
            <a:ext cx="3124200" cy="1472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amond(in)">
                                      <p:cBhvr>
                                        <p:cTn id="67" dur="2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srcRect/>
          <a:stretch>
            <a:fillRect/>
          </a:stretch>
        </p:blipFill>
        <p:spPr bwMode="auto">
          <a:xfrm>
            <a:off x="1752600" y="1524000"/>
            <a:ext cx="5029200" cy="4930775"/>
          </a:xfrm>
          <a:prstGeom prst="rect">
            <a:avLst/>
          </a:prstGeom>
          <a:noFill/>
        </p:spPr>
      </p:pic>
      <p:sp>
        <p:nvSpPr>
          <p:cNvPr id="9221" name="Line 5"/>
          <p:cNvSpPr>
            <a:spLocks noChangeShapeType="1"/>
          </p:cNvSpPr>
          <p:nvPr/>
        </p:nvSpPr>
        <p:spPr bwMode="auto">
          <a:xfrm>
            <a:off x="3581400" y="4267200"/>
            <a:ext cx="1600200" cy="152400"/>
          </a:xfrm>
          <a:prstGeom prst="line">
            <a:avLst/>
          </a:prstGeom>
          <a:noFill/>
          <a:ln w="9525">
            <a:solidFill>
              <a:schemeClr val="tx1"/>
            </a:solidFill>
            <a:round/>
            <a:headEnd/>
            <a:tailEnd/>
          </a:ln>
          <a:effectLst/>
        </p:spPr>
        <p:txBody>
          <a:bodyPr/>
          <a:lstStyle/>
          <a:p>
            <a:endParaRPr lang="en-US"/>
          </a:p>
        </p:txBody>
      </p:sp>
      <p:sp>
        <p:nvSpPr>
          <p:cNvPr id="9222" name="Line 6"/>
          <p:cNvSpPr>
            <a:spLocks noChangeShapeType="1"/>
          </p:cNvSpPr>
          <p:nvPr/>
        </p:nvSpPr>
        <p:spPr bwMode="auto">
          <a:xfrm flipH="1">
            <a:off x="5410200" y="3352800"/>
            <a:ext cx="152400" cy="838200"/>
          </a:xfrm>
          <a:prstGeom prst="line">
            <a:avLst/>
          </a:prstGeom>
          <a:noFill/>
          <a:ln w="9525">
            <a:solidFill>
              <a:schemeClr val="tx1"/>
            </a:solidFill>
            <a:round/>
            <a:headEnd/>
            <a:tailEnd/>
          </a:ln>
          <a:effectLst/>
        </p:spPr>
        <p:txBody>
          <a:bodyPr/>
          <a:lstStyle/>
          <a:p>
            <a:endParaRPr lang="en-US"/>
          </a:p>
        </p:txBody>
      </p:sp>
      <p:sp>
        <p:nvSpPr>
          <p:cNvPr id="9223" name="Line 7"/>
          <p:cNvSpPr>
            <a:spLocks noChangeShapeType="1"/>
          </p:cNvSpPr>
          <p:nvPr/>
        </p:nvSpPr>
        <p:spPr bwMode="auto">
          <a:xfrm>
            <a:off x="3886200" y="3200400"/>
            <a:ext cx="685800" cy="0"/>
          </a:xfrm>
          <a:prstGeom prst="line">
            <a:avLst/>
          </a:prstGeom>
          <a:noFill/>
          <a:ln w="9525">
            <a:solidFill>
              <a:schemeClr val="tx1"/>
            </a:solidFill>
            <a:round/>
            <a:headEnd/>
            <a:tailEnd/>
          </a:ln>
          <a:effectLst/>
        </p:spPr>
        <p:txBody>
          <a:bodyPr/>
          <a:lstStyle/>
          <a:p>
            <a:endParaRPr lang="en-US"/>
          </a:p>
        </p:txBody>
      </p:sp>
      <p:sp>
        <p:nvSpPr>
          <p:cNvPr id="9224" name="Line 8"/>
          <p:cNvSpPr>
            <a:spLocks noChangeShapeType="1"/>
          </p:cNvSpPr>
          <p:nvPr/>
        </p:nvSpPr>
        <p:spPr bwMode="auto">
          <a:xfrm>
            <a:off x="4724400" y="3200400"/>
            <a:ext cx="609600" cy="0"/>
          </a:xfrm>
          <a:prstGeom prst="line">
            <a:avLst/>
          </a:prstGeom>
          <a:noFill/>
          <a:ln w="9525">
            <a:solidFill>
              <a:schemeClr val="tx1"/>
            </a:solidFill>
            <a:round/>
            <a:headEnd/>
            <a:tailEnd/>
          </a:ln>
          <a:effectLst/>
        </p:spPr>
        <p:txBody>
          <a:bodyPr/>
          <a:lstStyle/>
          <a:p>
            <a:endParaRPr lang="en-US"/>
          </a:p>
        </p:txBody>
      </p:sp>
      <p:sp>
        <p:nvSpPr>
          <p:cNvPr id="9225" name="Rectangle 9"/>
          <p:cNvSpPr>
            <a:spLocks noChangeArrowheads="1"/>
          </p:cNvSpPr>
          <p:nvPr/>
        </p:nvSpPr>
        <p:spPr bwMode="auto">
          <a:xfrm>
            <a:off x="762000" y="304800"/>
            <a:ext cx="7620000" cy="457200"/>
          </a:xfrm>
          <a:prstGeom prst="rect">
            <a:avLst/>
          </a:prstGeom>
          <a:noFill/>
          <a:ln w="9525">
            <a:solidFill>
              <a:srgbClr val="0000FF"/>
            </a:solidFill>
            <a:miter lim="800000"/>
            <a:headEnd/>
            <a:tailEnd/>
          </a:ln>
          <a:effectLst/>
        </p:spPr>
        <p:txBody>
          <a:bodyPr anchor="ctr"/>
          <a:lstStyle/>
          <a:p>
            <a:pPr algn="ctr"/>
            <a:r>
              <a:rPr lang="en-US" sz="2000" b="1" dirty="0"/>
              <a:t>Structural effects of </a:t>
            </a:r>
            <a:r>
              <a:rPr lang="en-US" sz="2000" b="1" dirty="0" err="1"/>
              <a:t>Jahn</a:t>
            </a:r>
            <a:r>
              <a:rPr lang="en-US" sz="2000" b="1" dirty="0"/>
              <a:t>-Teller distortion on [Cu(en)</a:t>
            </a:r>
            <a:r>
              <a:rPr lang="en-US" sz="2000" b="1" baseline="-25000" dirty="0"/>
              <a:t>3</a:t>
            </a:r>
            <a:r>
              <a:rPr lang="en-US" sz="2000" b="1" dirty="0"/>
              <a:t>]</a:t>
            </a:r>
            <a:r>
              <a:rPr lang="en-US" sz="2000" b="1" baseline="30000" dirty="0"/>
              <a:t>2+</a:t>
            </a:r>
          </a:p>
        </p:txBody>
      </p:sp>
      <p:sp>
        <p:nvSpPr>
          <p:cNvPr id="9226" name="Line 10"/>
          <p:cNvSpPr>
            <a:spLocks noChangeShapeType="1"/>
          </p:cNvSpPr>
          <p:nvPr/>
        </p:nvSpPr>
        <p:spPr bwMode="auto">
          <a:xfrm flipH="1">
            <a:off x="3657600" y="3429000"/>
            <a:ext cx="76200" cy="304800"/>
          </a:xfrm>
          <a:prstGeom prst="line">
            <a:avLst/>
          </a:prstGeom>
          <a:noFill/>
          <a:ln w="9525">
            <a:solidFill>
              <a:schemeClr val="tx1"/>
            </a:solidFill>
            <a:round/>
            <a:headEnd/>
            <a:tailEnd/>
          </a:ln>
          <a:effectLst/>
        </p:spPr>
        <p:txBody>
          <a:bodyPr/>
          <a:lstStyle/>
          <a:p>
            <a:endParaRPr lang="en-US"/>
          </a:p>
        </p:txBody>
      </p:sp>
      <p:sp>
        <p:nvSpPr>
          <p:cNvPr id="9227" name="Line 11"/>
          <p:cNvSpPr>
            <a:spLocks noChangeShapeType="1"/>
          </p:cNvSpPr>
          <p:nvPr/>
        </p:nvSpPr>
        <p:spPr bwMode="auto">
          <a:xfrm flipV="1">
            <a:off x="3276600" y="4572000"/>
            <a:ext cx="1295400" cy="762000"/>
          </a:xfrm>
          <a:prstGeom prst="line">
            <a:avLst/>
          </a:prstGeom>
          <a:noFill/>
          <a:ln w="9525">
            <a:solidFill>
              <a:schemeClr val="tx1"/>
            </a:solidFill>
            <a:round/>
            <a:headEnd/>
            <a:tailEnd type="triangle" w="med" len="med"/>
          </a:ln>
          <a:effectLst/>
        </p:spPr>
        <p:txBody>
          <a:bodyPr/>
          <a:lstStyle/>
          <a:p>
            <a:endParaRPr lang="en-US"/>
          </a:p>
        </p:txBody>
      </p:sp>
      <p:sp>
        <p:nvSpPr>
          <p:cNvPr id="9228" name="Text Box 12"/>
          <p:cNvSpPr txBox="1">
            <a:spLocks noChangeArrowheads="1"/>
          </p:cNvSpPr>
          <p:nvPr/>
        </p:nvSpPr>
        <p:spPr bwMode="auto">
          <a:xfrm>
            <a:off x="4800600" y="3581400"/>
            <a:ext cx="574675" cy="457200"/>
          </a:xfrm>
          <a:prstGeom prst="rect">
            <a:avLst/>
          </a:prstGeom>
          <a:noFill/>
          <a:ln w="9525">
            <a:noFill/>
            <a:miter lim="800000"/>
            <a:headEnd/>
            <a:tailEnd/>
          </a:ln>
          <a:effectLst/>
        </p:spPr>
        <p:txBody>
          <a:bodyPr wrap="none">
            <a:spAutoFit/>
          </a:bodyPr>
          <a:lstStyle/>
          <a:p>
            <a:r>
              <a:rPr lang="en-US"/>
              <a:t>Cu</a:t>
            </a:r>
          </a:p>
        </p:txBody>
      </p:sp>
      <p:sp>
        <p:nvSpPr>
          <p:cNvPr id="9229" name="Text Box 13"/>
          <p:cNvSpPr txBox="1">
            <a:spLocks noChangeArrowheads="1"/>
          </p:cNvSpPr>
          <p:nvPr/>
        </p:nvSpPr>
        <p:spPr bwMode="auto">
          <a:xfrm>
            <a:off x="838200" y="5181600"/>
            <a:ext cx="2365375" cy="831850"/>
          </a:xfrm>
          <a:prstGeom prst="rect">
            <a:avLst/>
          </a:prstGeom>
          <a:noFill/>
          <a:ln w="9525">
            <a:solidFill>
              <a:schemeClr val="tx1"/>
            </a:solidFill>
            <a:miter lim="800000"/>
            <a:headEnd/>
            <a:tailEnd/>
          </a:ln>
          <a:effectLst/>
        </p:spPr>
        <p:txBody>
          <a:bodyPr wrap="none">
            <a:spAutoFit/>
          </a:bodyPr>
          <a:lstStyle/>
          <a:p>
            <a:r>
              <a:rPr lang="en-US"/>
              <a:t>long axial Cu-N </a:t>
            </a:r>
          </a:p>
          <a:p>
            <a:r>
              <a:rPr lang="en-US"/>
              <a:t>bonds of 2.70 </a:t>
            </a:r>
            <a:r>
              <a:rPr lang="en-US">
                <a:cs typeface="Arial" charset="0"/>
              </a:rPr>
              <a:t>Å</a:t>
            </a:r>
          </a:p>
        </p:txBody>
      </p:sp>
      <p:sp>
        <p:nvSpPr>
          <p:cNvPr id="9230" name="Text Box 14"/>
          <p:cNvSpPr txBox="1">
            <a:spLocks noChangeArrowheads="1"/>
          </p:cNvSpPr>
          <p:nvPr/>
        </p:nvSpPr>
        <p:spPr bwMode="auto">
          <a:xfrm>
            <a:off x="3124200" y="2895600"/>
            <a:ext cx="404813" cy="457200"/>
          </a:xfrm>
          <a:prstGeom prst="rect">
            <a:avLst/>
          </a:prstGeom>
          <a:noFill/>
          <a:ln w="9525">
            <a:noFill/>
            <a:miter lim="800000"/>
            <a:headEnd/>
            <a:tailEnd/>
          </a:ln>
          <a:effectLst/>
        </p:spPr>
        <p:txBody>
          <a:bodyPr wrap="none">
            <a:spAutoFit/>
          </a:bodyPr>
          <a:lstStyle/>
          <a:p>
            <a:r>
              <a:rPr lang="en-US"/>
              <a:t>N</a:t>
            </a:r>
          </a:p>
        </p:txBody>
      </p:sp>
      <p:sp>
        <p:nvSpPr>
          <p:cNvPr id="9231" name="Text Box 15"/>
          <p:cNvSpPr txBox="1">
            <a:spLocks noChangeArrowheads="1"/>
          </p:cNvSpPr>
          <p:nvPr/>
        </p:nvSpPr>
        <p:spPr bwMode="auto">
          <a:xfrm>
            <a:off x="4191000" y="2362200"/>
            <a:ext cx="404813" cy="457200"/>
          </a:xfrm>
          <a:prstGeom prst="rect">
            <a:avLst/>
          </a:prstGeom>
          <a:noFill/>
          <a:ln w="9525">
            <a:noFill/>
            <a:miter lim="800000"/>
            <a:headEnd/>
            <a:tailEnd/>
          </a:ln>
          <a:effectLst/>
        </p:spPr>
        <p:txBody>
          <a:bodyPr wrap="none">
            <a:spAutoFit/>
          </a:bodyPr>
          <a:lstStyle/>
          <a:p>
            <a:r>
              <a:rPr lang="en-US"/>
              <a:t>N</a:t>
            </a:r>
          </a:p>
        </p:txBody>
      </p:sp>
      <p:sp>
        <p:nvSpPr>
          <p:cNvPr id="9232" name="Text Box 16"/>
          <p:cNvSpPr txBox="1">
            <a:spLocks noChangeArrowheads="1"/>
          </p:cNvSpPr>
          <p:nvPr/>
        </p:nvSpPr>
        <p:spPr bwMode="auto">
          <a:xfrm>
            <a:off x="4114800" y="4800600"/>
            <a:ext cx="404813" cy="457200"/>
          </a:xfrm>
          <a:prstGeom prst="rect">
            <a:avLst/>
          </a:prstGeom>
          <a:noFill/>
          <a:ln w="9525">
            <a:noFill/>
            <a:miter lim="800000"/>
            <a:headEnd/>
            <a:tailEnd/>
          </a:ln>
          <a:effectLst/>
        </p:spPr>
        <p:txBody>
          <a:bodyPr wrap="none">
            <a:spAutoFit/>
          </a:bodyPr>
          <a:lstStyle/>
          <a:p>
            <a:r>
              <a:rPr lang="en-US"/>
              <a:t>N</a:t>
            </a:r>
          </a:p>
        </p:txBody>
      </p:sp>
      <p:sp>
        <p:nvSpPr>
          <p:cNvPr id="9236" name="Text Box 20"/>
          <p:cNvSpPr txBox="1">
            <a:spLocks noChangeArrowheads="1"/>
          </p:cNvSpPr>
          <p:nvPr/>
        </p:nvSpPr>
        <p:spPr bwMode="auto">
          <a:xfrm>
            <a:off x="5791200" y="2743200"/>
            <a:ext cx="404813" cy="457200"/>
          </a:xfrm>
          <a:prstGeom prst="rect">
            <a:avLst/>
          </a:prstGeom>
          <a:noFill/>
          <a:ln w="9525">
            <a:noFill/>
            <a:miter lim="800000"/>
            <a:headEnd/>
            <a:tailEnd/>
          </a:ln>
          <a:effectLst/>
        </p:spPr>
        <p:txBody>
          <a:bodyPr wrap="none">
            <a:spAutoFit/>
          </a:bodyPr>
          <a:lstStyle/>
          <a:p>
            <a:r>
              <a:rPr lang="en-US"/>
              <a:t>N</a:t>
            </a:r>
          </a:p>
        </p:txBody>
      </p:sp>
      <p:sp>
        <p:nvSpPr>
          <p:cNvPr id="9237" name="Text Box 21"/>
          <p:cNvSpPr txBox="1">
            <a:spLocks noChangeArrowheads="1"/>
          </p:cNvSpPr>
          <p:nvPr/>
        </p:nvSpPr>
        <p:spPr bwMode="auto">
          <a:xfrm>
            <a:off x="5486400" y="4495800"/>
            <a:ext cx="404813" cy="457200"/>
          </a:xfrm>
          <a:prstGeom prst="rect">
            <a:avLst/>
          </a:prstGeom>
          <a:noFill/>
          <a:ln w="9525">
            <a:noFill/>
            <a:miter lim="800000"/>
            <a:headEnd/>
            <a:tailEnd/>
          </a:ln>
          <a:effectLst/>
        </p:spPr>
        <p:txBody>
          <a:bodyPr wrap="none">
            <a:spAutoFit/>
          </a:bodyPr>
          <a:lstStyle/>
          <a:p>
            <a:r>
              <a:rPr lang="en-US"/>
              <a:t>N</a:t>
            </a:r>
          </a:p>
        </p:txBody>
      </p:sp>
      <p:sp>
        <p:nvSpPr>
          <p:cNvPr id="9238" name="Text Box 22"/>
          <p:cNvSpPr txBox="1">
            <a:spLocks noChangeArrowheads="1"/>
          </p:cNvSpPr>
          <p:nvPr/>
        </p:nvSpPr>
        <p:spPr bwMode="auto">
          <a:xfrm>
            <a:off x="3124200" y="4038600"/>
            <a:ext cx="404813" cy="457200"/>
          </a:xfrm>
          <a:prstGeom prst="rect">
            <a:avLst/>
          </a:prstGeom>
          <a:noFill/>
          <a:ln w="9525">
            <a:noFill/>
            <a:miter lim="800000"/>
            <a:headEnd/>
            <a:tailEnd/>
          </a:ln>
          <a:effectLst/>
        </p:spPr>
        <p:txBody>
          <a:bodyPr wrap="none">
            <a:spAutoFit/>
          </a:bodyPr>
          <a:lstStyle/>
          <a:p>
            <a:r>
              <a:rPr lang="en-US"/>
              <a:t>N</a:t>
            </a:r>
          </a:p>
        </p:txBody>
      </p:sp>
      <p:sp>
        <p:nvSpPr>
          <p:cNvPr id="9239" name="Text Box 23"/>
          <p:cNvSpPr txBox="1">
            <a:spLocks noChangeArrowheads="1"/>
          </p:cNvSpPr>
          <p:nvPr/>
        </p:nvSpPr>
        <p:spPr bwMode="auto">
          <a:xfrm>
            <a:off x="6705600" y="2895600"/>
            <a:ext cx="1363663" cy="1927225"/>
          </a:xfrm>
          <a:prstGeom prst="rect">
            <a:avLst/>
          </a:prstGeom>
          <a:noFill/>
          <a:ln w="9525">
            <a:solidFill>
              <a:schemeClr val="tx1"/>
            </a:solidFill>
            <a:miter lim="800000"/>
            <a:headEnd/>
            <a:tailEnd/>
          </a:ln>
          <a:effectLst/>
        </p:spPr>
        <p:txBody>
          <a:bodyPr wrap="none">
            <a:spAutoFit/>
          </a:bodyPr>
          <a:lstStyle/>
          <a:p>
            <a:r>
              <a:rPr lang="en-US"/>
              <a:t>Short</a:t>
            </a:r>
          </a:p>
          <a:p>
            <a:r>
              <a:rPr lang="en-US"/>
              <a:t>in-plane</a:t>
            </a:r>
          </a:p>
          <a:p>
            <a:r>
              <a:rPr lang="en-US"/>
              <a:t>Cu-N</a:t>
            </a:r>
          </a:p>
          <a:p>
            <a:r>
              <a:rPr lang="en-US"/>
              <a:t>bonds of</a:t>
            </a:r>
          </a:p>
          <a:p>
            <a:r>
              <a:rPr lang="en-US"/>
              <a:t>2.07 </a:t>
            </a:r>
            <a:r>
              <a:rPr lang="en-US">
                <a:cs typeface="Arial" charset="0"/>
              </a:rPr>
              <a:t>Å</a:t>
            </a:r>
          </a:p>
        </p:txBody>
      </p:sp>
      <p:sp>
        <p:nvSpPr>
          <p:cNvPr id="9240" name="Line 24"/>
          <p:cNvSpPr>
            <a:spLocks noChangeShapeType="1"/>
          </p:cNvSpPr>
          <p:nvPr/>
        </p:nvSpPr>
        <p:spPr bwMode="auto">
          <a:xfrm flipH="1">
            <a:off x="5105400" y="3810000"/>
            <a:ext cx="1524000" cy="304800"/>
          </a:xfrm>
          <a:prstGeom prst="line">
            <a:avLst/>
          </a:prstGeom>
          <a:noFill/>
          <a:ln w="9525">
            <a:solidFill>
              <a:schemeClr val="tx1"/>
            </a:solidFill>
            <a:round/>
            <a:headEnd/>
            <a:tailEnd type="triangle" w="med" len="med"/>
          </a:ln>
          <a:effectLst/>
        </p:spPr>
        <p:txBody>
          <a:bodyPr/>
          <a:lstStyle/>
          <a:p>
            <a:endParaRPr lang="en-US"/>
          </a:p>
        </p:txBody>
      </p:sp>
      <p:sp>
        <p:nvSpPr>
          <p:cNvPr id="20" name="TextBox 19"/>
          <p:cNvSpPr txBox="1"/>
          <p:nvPr/>
        </p:nvSpPr>
        <p:spPr>
          <a:xfrm>
            <a:off x="1905000" y="6211669"/>
            <a:ext cx="5943600" cy="646331"/>
          </a:xfrm>
          <a:prstGeom prst="rect">
            <a:avLst/>
          </a:prstGeom>
          <a:noFill/>
        </p:spPr>
        <p:txBody>
          <a:bodyPr wrap="square" rtlCol="0">
            <a:spAutoFit/>
          </a:bodyPr>
          <a:lstStyle/>
          <a:p>
            <a:r>
              <a:rPr lang="en-US" dirty="0" err="1" smtClean="0">
                <a:solidFill>
                  <a:srgbClr val="C00000"/>
                </a:solidFill>
              </a:rPr>
              <a:t>Chelation</a:t>
            </a:r>
            <a:r>
              <a:rPr lang="en-US" dirty="0" smtClean="0">
                <a:solidFill>
                  <a:srgbClr val="C00000"/>
                </a:solidFill>
              </a:rPr>
              <a:t> versus </a:t>
            </a:r>
            <a:r>
              <a:rPr lang="en-US" dirty="0" err="1" smtClean="0">
                <a:solidFill>
                  <a:srgbClr val="C00000"/>
                </a:solidFill>
              </a:rPr>
              <a:t>Jahn</a:t>
            </a:r>
            <a:r>
              <a:rPr lang="en-US" dirty="0" smtClean="0">
                <a:solidFill>
                  <a:srgbClr val="C00000"/>
                </a:solidFill>
              </a:rPr>
              <a:t> Teller distortion : Two opposing forces</a:t>
            </a:r>
          </a:p>
          <a:p>
            <a:r>
              <a:rPr lang="en-US" b="1" dirty="0" smtClean="0">
                <a:solidFill>
                  <a:srgbClr val="C00000"/>
                </a:solidFill>
              </a:rPr>
              <a:t>consequence: low stability of  such complexes</a:t>
            </a:r>
            <a:endParaRPr lang="en-US" b="1" dirty="0">
              <a:solidFill>
                <a:srgbClr val="C00000"/>
              </a:solidFill>
            </a:endParaRPr>
          </a:p>
        </p:txBody>
      </p:sp>
    </p:spTree>
    <p:extLst>
      <p:ext uri="{BB962C8B-B14F-4D97-AF65-F5344CB8AC3E}">
        <p14:creationId xmlns:p14="http://schemas.microsoft.com/office/powerpoint/2010/main" val="1180578924"/>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Users\admin\Desktop\55d7544959a0b6c30ca5edca946ca911 (2).jpg"/>
          <p:cNvPicPr>
            <a:picLocks noChangeAspect="1" noChangeArrowheads="1"/>
          </p:cNvPicPr>
          <p:nvPr/>
        </p:nvPicPr>
        <p:blipFill>
          <a:blip r:embed="rId2" cstate="print"/>
          <a:srcRect/>
          <a:stretch>
            <a:fillRect/>
          </a:stretch>
        </p:blipFill>
        <p:spPr bwMode="auto">
          <a:xfrm>
            <a:off x="1066800" y="1334814"/>
            <a:ext cx="7010400" cy="4925410"/>
          </a:xfrm>
          <a:prstGeom prst="rect">
            <a:avLst/>
          </a:prstGeom>
          <a:noFill/>
        </p:spPr>
      </p:pic>
      <p:sp>
        <p:nvSpPr>
          <p:cNvPr id="4" name="TextBox 3"/>
          <p:cNvSpPr txBox="1"/>
          <p:nvPr/>
        </p:nvSpPr>
        <p:spPr>
          <a:xfrm>
            <a:off x="1371600" y="457200"/>
            <a:ext cx="6781800" cy="369332"/>
          </a:xfrm>
          <a:prstGeom prst="rect">
            <a:avLst/>
          </a:prstGeom>
          <a:solidFill>
            <a:srgbClr val="FFFF00"/>
          </a:solidFill>
        </p:spPr>
        <p:txBody>
          <a:bodyPr wrap="square" rtlCol="0">
            <a:spAutoFit/>
          </a:bodyPr>
          <a:lstStyle/>
          <a:p>
            <a:pPr algn="ctr"/>
            <a:r>
              <a:rPr lang="en-US" b="1" dirty="0" smtClean="0"/>
              <a:t>Tetragonal  z out distortion extended : The Square Planar Case </a:t>
            </a:r>
            <a:endParaRPr lang="en-IN" b="1" dirty="0"/>
          </a:p>
        </p:txBody>
      </p:sp>
    </p:spTree>
    <p:extLst>
      <p:ext uri="{BB962C8B-B14F-4D97-AF65-F5344CB8AC3E}">
        <p14:creationId xmlns:p14="http://schemas.microsoft.com/office/powerpoint/2010/main" val="31788120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2057400"/>
          <a:ext cx="8534399" cy="2316480"/>
        </p:xfrm>
        <a:graphic>
          <a:graphicData uri="http://schemas.openxmlformats.org/drawingml/2006/table">
            <a:tbl>
              <a:tblPr/>
              <a:tblGrid>
                <a:gridCol w="2964580"/>
                <a:gridCol w="2445620"/>
                <a:gridCol w="3124199"/>
              </a:tblGrid>
              <a:tr h="914400">
                <a:tc>
                  <a:txBody>
                    <a:bodyPr/>
                    <a:lstStyle/>
                    <a:p>
                      <a:pPr marL="0" marR="0">
                        <a:spcBef>
                          <a:spcPts val="0"/>
                        </a:spcBef>
                        <a:spcAft>
                          <a:spcPts val="0"/>
                        </a:spcAft>
                      </a:pPr>
                      <a:r>
                        <a:rPr lang="en-US" sz="1800" b="1" dirty="0">
                          <a:latin typeface="Times New Roman"/>
                          <a:ea typeface="Times New Roman"/>
                        </a:rPr>
                        <a:t>Having no tetragonal distortion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latin typeface="Times New Roman"/>
                          <a:ea typeface="Times New Roman"/>
                        </a:rPr>
                        <a:t>Having slight tetragonal distortion which is seen from UV </a:t>
                      </a:r>
                      <a:r>
                        <a:rPr lang="en-US" sz="1800" b="1" dirty="0" smtClean="0">
                          <a:latin typeface="Times New Roman"/>
                          <a:ea typeface="Times New Roman"/>
                        </a:rPr>
                        <a:t>Visible </a:t>
                      </a:r>
                      <a:r>
                        <a:rPr lang="en-US" sz="1800" b="1" dirty="0">
                          <a:latin typeface="Times New Roman"/>
                          <a:ea typeface="Times New Roman"/>
                        </a:rPr>
                        <a:t>spectral studies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latin typeface="Times New Roman"/>
                          <a:ea typeface="Times New Roman"/>
                        </a:rPr>
                        <a:t>Having significant tetragonal distortion indicated as varying bond distances in their 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spcBef>
                          <a:spcPts val="0"/>
                        </a:spcBef>
                        <a:spcAft>
                          <a:spcPts val="0"/>
                        </a:spcAft>
                      </a:pPr>
                      <a:endParaRPr lang="en-US" sz="1200" dirty="0" smtClean="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dirty="0" smtClean="0">
                        <a:latin typeface="Times New Roman" pitchFamily="18" charset="0"/>
                        <a:ea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1" name="Rectangle 1"/>
          <p:cNvSpPr>
            <a:spLocks noChangeArrowheads="1"/>
          </p:cNvSpPr>
          <p:nvPr/>
        </p:nvSpPr>
        <p:spPr bwMode="auto">
          <a:xfrm>
            <a:off x="762000" y="1066800"/>
            <a:ext cx="6858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4" fontAlgn="base">
              <a:spcBef>
                <a:spcPct val="0"/>
              </a:spcBef>
              <a:spcAft>
                <a:spcPct val="0"/>
              </a:spcAft>
            </a:pP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Calibri" pitchFamily="34" charset="0"/>
                <a:sym typeface="Symbol" pitchFamily="18" charset="2"/>
              </a:rPr>
              <a:t>					</a:t>
            </a:r>
          </a:p>
        </p:txBody>
      </p:sp>
      <p:sp>
        <p:nvSpPr>
          <p:cNvPr id="4" name="Rectangle 3"/>
          <p:cNvSpPr/>
          <p:nvPr/>
        </p:nvSpPr>
        <p:spPr>
          <a:xfrm>
            <a:off x="762000" y="1295400"/>
            <a:ext cx="7543800" cy="830997"/>
          </a:xfrm>
          <a:prstGeom prst="rect">
            <a:avLst/>
          </a:prstGeom>
        </p:spPr>
        <p:txBody>
          <a:bodyPr wrap="square">
            <a:spAutoFit/>
          </a:bodyPr>
          <a:lstStyle/>
          <a:p>
            <a:pPr lvl="4" fontAlgn="base">
              <a:spcBef>
                <a:spcPct val="0"/>
              </a:spcBef>
              <a:spcAft>
                <a:spcPct val="0"/>
              </a:spcAft>
              <a:buFontTx/>
              <a:buChar char="•"/>
            </a:pPr>
            <a:endParaRPr lang="en-US" sz="800" baseline="30000" dirty="0" smtClean="0">
              <a:latin typeface="Arial" pitchFamily="34" charset="0"/>
              <a:cs typeface="Arial" pitchFamily="34" charset="0"/>
              <a:sym typeface="Symbol" pitchFamily="18" charset="2"/>
            </a:endParaRPr>
          </a:p>
          <a:p>
            <a:pPr lvl="0" eaLnBrk="0" fontAlgn="base" hangingPunct="0">
              <a:spcBef>
                <a:spcPct val="0"/>
              </a:spcBef>
              <a:spcAft>
                <a:spcPct val="0"/>
              </a:spcAft>
            </a:pPr>
            <a:r>
              <a:rPr lang="en-US" sz="2800" b="1" baseline="30000" dirty="0" smtClean="0">
                <a:latin typeface="Times New Roman" pitchFamily="18" charset="0"/>
                <a:ea typeface="Times New Roman" pitchFamily="18" charset="0"/>
                <a:cs typeface="Calibri" pitchFamily="34" charset="0"/>
                <a:sym typeface="Symbol" pitchFamily="18" charset="2"/>
              </a:rPr>
              <a:t>Classify the above given octahedral complexes and write in the boxes below as tho</a:t>
            </a:r>
            <a:r>
              <a:rPr lang="en-US" sz="2400" b="1" baseline="30000" dirty="0" smtClean="0">
                <a:latin typeface="Times New Roman" pitchFamily="18" charset="0"/>
                <a:ea typeface="Times New Roman" pitchFamily="18" charset="0"/>
                <a:cs typeface="Calibri" pitchFamily="34" charset="0"/>
                <a:sym typeface="Symbol" pitchFamily="18" charset="2"/>
              </a:rPr>
              <a:t>se</a:t>
            </a:r>
            <a:endParaRPr lang="en-US" sz="2400" b="1" dirty="0"/>
          </a:p>
        </p:txBody>
      </p:sp>
      <p:sp>
        <p:nvSpPr>
          <p:cNvPr id="5" name="Rectangle 4"/>
          <p:cNvSpPr/>
          <p:nvPr/>
        </p:nvSpPr>
        <p:spPr>
          <a:xfrm>
            <a:off x="1143000" y="762000"/>
            <a:ext cx="7315200" cy="461665"/>
          </a:xfrm>
          <a:prstGeom prst="rect">
            <a:avLst/>
          </a:prstGeom>
        </p:spPr>
        <p:txBody>
          <a:bodyPr wrap="square">
            <a:spAutoFit/>
          </a:bodyPr>
          <a:lstStyle/>
          <a:p>
            <a:r>
              <a:rPr lang="en-US" sz="2400" dirty="0" smtClean="0">
                <a:latin typeface="Times New Roman" pitchFamily="18" charset="0"/>
                <a:ea typeface="Times New Roman" pitchFamily="18" charset="0"/>
                <a:cs typeface="Times New Roman" pitchFamily="18" charset="0"/>
              </a:rPr>
              <a:t>[Co(en)</a:t>
            </a:r>
            <a:r>
              <a:rPr lang="en-US" sz="2400" baseline="-30000" dirty="0" smtClean="0">
                <a:latin typeface="Times New Roman" pitchFamily="18" charset="0"/>
                <a:ea typeface="Times New Roman" pitchFamily="18" charset="0"/>
                <a:cs typeface="Times New Roman" pitchFamily="18" charset="0"/>
              </a:rPr>
              <a:t>3</a:t>
            </a:r>
            <a:r>
              <a:rPr lang="en-US" sz="2400" dirty="0" smtClean="0">
                <a:latin typeface="Times New Roman" pitchFamily="18" charset="0"/>
                <a:ea typeface="Times New Roman" pitchFamily="18" charset="0"/>
                <a:cs typeface="Times New Roman" pitchFamily="18" charset="0"/>
              </a:rPr>
              <a:t>]</a:t>
            </a:r>
            <a:r>
              <a:rPr lang="en-US" sz="2400" baseline="30000" dirty="0" smtClean="0">
                <a:latin typeface="Times New Roman" pitchFamily="18" charset="0"/>
                <a:ea typeface="Times New Roman" pitchFamily="18" charset="0"/>
                <a:cs typeface="Times New Roman" pitchFamily="18" charset="0"/>
              </a:rPr>
              <a:t>2+</a:t>
            </a:r>
            <a:r>
              <a:rPr lang="en-US" sz="2400" dirty="0" smtClean="0">
                <a:latin typeface="Times New Roman" pitchFamily="18" charset="0"/>
                <a:ea typeface="Times New Roman" pitchFamily="18" charset="0"/>
                <a:cs typeface="Times New Roman" pitchFamily="18" charset="0"/>
              </a:rPr>
              <a:t>,     [Fe(CN)</a:t>
            </a:r>
            <a:r>
              <a:rPr lang="en-US" sz="2400" baseline="-30000" dirty="0" smtClean="0">
                <a:latin typeface="Times New Roman" pitchFamily="18" charset="0"/>
                <a:ea typeface="Times New Roman" pitchFamily="18" charset="0"/>
                <a:cs typeface="Times New Roman" pitchFamily="18" charset="0"/>
              </a:rPr>
              <a:t>6</a:t>
            </a:r>
            <a:r>
              <a:rPr lang="en-US" sz="2400" dirty="0" smtClean="0">
                <a:latin typeface="Times New Roman" pitchFamily="18" charset="0"/>
                <a:ea typeface="Times New Roman" pitchFamily="18" charset="0"/>
                <a:cs typeface="Times New Roman" pitchFamily="18" charset="0"/>
              </a:rPr>
              <a:t>]</a:t>
            </a:r>
            <a:r>
              <a:rPr lang="en-US" sz="2400" baseline="30000" dirty="0" smtClean="0">
                <a:latin typeface="Times New Roman" pitchFamily="18" charset="0"/>
                <a:ea typeface="Times New Roman" pitchFamily="18" charset="0"/>
                <a:cs typeface="Times New Roman" pitchFamily="18" charset="0"/>
              </a:rPr>
              <a:t>4</a:t>
            </a:r>
            <a:r>
              <a:rPr lang="en-US" sz="2400" baseline="30000" dirty="0" smtClean="0">
                <a:latin typeface="Times New Roman" pitchFamily="18" charset="0"/>
                <a:ea typeface="Times New Roman" pitchFamily="18" charset="0"/>
                <a:cs typeface="Calibri" pitchFamily="34" charset="0"/>
                <a:sym typeface="Symbol" pitchFamily="18" charset="2"/>
              </a:rPr>
              <a:t></a:t>
            </a:r>
            <a:r>
              <a:rPr lang="en-US" sz="2400" dirty="0" smtClean="0">
                <a:latin typeface="Times New Roman" pitchFamily="18" charset="0"/>
                <a:ea typeface="Times New Roman" pitchFamily="18" charset="0"/>
                <a:cs typeface="Times New Roman" pitchFamily="18" charset="0"/>
              </a:rPr>
              <a:t>,</a:t>
            </a:r>
            <a:r>
              <a:rPr lang="en-US" sz="2400" dirty="0" smtClean="0">
                <a:latin typeface="Times New Roman" pitchFamily="18" charset="0"/>
                <a:ea typeface="Times New Roman" pitchFamily="18" charset="0"/>
                <a:cs typeface="Times New Roman" pitchFamily="18" charset="0"/>
                <a:sym typeface="Symbol" pitchFamily="18" charset="2"/>
              </a:rPr>
              <a:t>      [Fe(CN)</a:t>
            </a:r>
            <a:r>
              <a:rPr lang="en-US" sz="2400" baseline="-25000" dirty="0" smtClean="0">
                <a:latin typeface="Times New Roman" pitchFamily="18" charset="0"/>
                <a:ea typeface="Times New Roman" pitchFamily="18" charset="0"/>
                <a:cs typeface="Times New Roman" pitchFamily="18" charset="0"/>
                <a:sym typeface="Symbol" pitchFamily="18" charset="2"/>
              </a:rPr>
              <a:t>6</a:t>
            </a:r>
            <a:r>
              <a:rPr lang="en-US" sz="2400" dirty="0" smtClean="0">
                <a:latin typeface="Times New Roman" pitchFamily="18" charset="0"/>
                <a:ea typeface="Times New Roman" pitchFamily="18" charset="0"/>
                <a:cs typeface="Times New Roman" pitchFamily="18" charset="0"/>
                <a:sym typeface="Symbol" pitchFamily="18" charset="2"/>
              </a:rPr>
              <a:t>]</a:t>
            </a:r>
            <a:r>
              <a:rPr lang="en-US" sz="2400" baseline="30000" dirty="0" smtClean="0">
                <a:latin typeface="Times New Roman" pitchFamily="18" charset="0"/>
                <a:ea typeface="Times New Roman" pitchFamily="18" charset="0"/>
                <a:cs typeface="Times New Roman" pitchFamily="18" charset="0"/>
                <a:sym typeface="Symbol" pitchFamily="18" charset="2"/>
              </a:rPr>
              <a:t>3-</a:t>
            </a:r>
            <a:r>
              <a:rPr lang="en-US" sz="2400" dirty="0" smtClean="0">
                <a:latin typeface="Times New Roman" pitchFamily="18" charset="0"/>
                <a:ea typeface="Times New Roman" pitchFamily="18" charset="0"/>
                <a:cs typeface="Times New Roman" pitchFamily="18" charset="0"/>
                <a:sym typeface="Symbol" pitchFamily="18" charset="2"/>
              </a:rPr>
              <a:t>,</a:t>
            </a:r>
            <a:r>
              <a:rPr lang="en-US" sz="2400" baseline="30000" dirty="0" smtClean="0">
                <a:latin typeface="Times New Roman" pitchFamily="18" charset="0"/>
                <a:ea typeface="Times New Roman" pitchFamily="18" charset="0"/>
                <a:cs typeface="Times New Roman" pitchFamily="18" charset="0"/>
                <a:sym typeface="Symbol" pitchFamily="18" charset="2"/>
              </a:rPr>
              <a:t>       </a:t>
            </a:r>
            <a:r>
              <a:rPr lang="en-US" sz="2400" dirty="0" smtClean="0">
                <a:latin typeface="Times New Roman" pitchFamily="18" charset="0"/>
                <a:ea typeface="Times New Roman" pitchFamily="18" charset="0"/>
                <a:cs typeface="Times New Roman" pitchFamily="18" charset="0"/>
                <a:sym typeface="Symbol" pitchFamily="18" charset="2"/>
              </a:rPr>
              <a:t>[CrF</a:t>
            </a:r>
            <a:r>
              <a:rPr lang="en-US" sz="2400" baseline="-25000" dirty="0" smtClean="0">
                <a:latin typeface="Times New Roman" pitchFamily="18" charset="0"/>
                <a:ea typeface="Times New Roman" pitchFamily="18" charset="0"/>
                <a:cs typeface="Times New Roman" pitchFamily="18" charset="0"/>
                <a:sym typeface="Symbol" pitchFamily="18" charset="2"/>
              </a:rPr>
              <a:t>6</a:t>
            </a:r>
            <a:r>
              <a:rPr lang="en-US" sz="2400" dirty="0" smtClean="0">
                <a:latin typeface="Times New Roman" pitchFamily="18" charset="0"/>
                <a:ea typeface="Times New Roman" pitchFamily="18" charset="0"/>
                <a:cs typeface="Times New Roman" pitchFamily="18" charset="0"/>
                <a:sym typeface="Symbol" pitchFamily="18" charset="2"/>
              </a:rPr>
              <a:t>]</a:t>
            </a:r>
            <a:r>
              <a:rPr lang="en-US" sz="2400" baseline="30000" dirty="0" smtClean="0">
                <a:latin typeface="Times New Roman" pitchFamily="18" charset="0"/>
                <a:ea typeface="Times New Roman" pitchFamily="18" charset="0"/>
                <a:cs typeface="Times New Roman" pitchFamily="18" charset="0"/>
                <a:sym typeface="Symbol" pitchFamily="18" charset="2"/>
              </a:rPr>
              <a:t>4</a:t>
            </a:r>
            <a:r>
              <a:rPr lang="en-US" sz="2400" baseline="30000" dirty="0" smtClean="0">
                <a:latin typeface="Times New Roman" pitchFamily="18" charset="0"/>
                <a:ea typeface="Times New Roman" pitchFamily="18" charset="0"/>
                <a:cs typeface="Calibri" pitchFamily="34" charset="0"/>
                <a:sym typeface="Symbol" pitchFamily="18" charset="2"/>
              </a:rPr>
              <a:t></a:t>
            </a:r>
            <a:r>
              <a:rPr lang="en-US" sz="2400" baseline="30000" dirty="0" smtClean="0">
                <a:latin typeface="Times New Roman" pitchFamily="18" charset="0"/>
                <a:ea typeface="Times New Roman" pitchFamily="18" charset="0"/>
                <a:cs typeface="Times New Roman" pitchFamily="18" charset="0"/>
              </a:rPr>
              <a:t> </a:t>
            </a:r>
            <a:endParaRPr lang="en-US" sz="2400" baseline="30000" dirty="0"/>
          </a:p>
        </p:txBody>
      </p:sp>
      <p:sp>
        <p:nvSpPr>
          <p:cNvPr id="6" name="TextBox 5"/>
          <p:cNvSpPr txBox="1"/>
          <p:nvPr/>
        </p:nvSpPr>
        <p:spPr>
          <a:xfrm>
            <a:off x="2590800" y="152400"/>
            <a:ext cx="3733800" cy="523220"/>
          </a:xfrm>
          <a:prstGeom prst="rect">
            <a:avLst/>
          </a:prstGeom>
          <a:noFill/>
        </p:spPr>
        <p:txBody>
          <a:bodyPr wrap="square" rtlCol="0">
            <a:spAutoFit/>
          </a:bodyPr>
          <a:lstStyle/>
          <a:p>
            <a:pPr algn="ctr"/>
            <a:r>
              <a:rPr lang="en-US" sz="2800" dirty="0" smtClean="0">
                <a:solidFill>
                  <a:srgbClr val="FF0000"/>
                </a:solidFill>
              </a:rPr>
              <a:t>Problem solving!</a:t>
            </a:r>
            <a:endParaRPr lang="en-US" sz="2800" dirty="0">
              <a:solidFill>
                <a:srgbClr val="FF0000"/>
              </a:solidFill>
            </a:endParaRPr>
          </a:p>
        </p:txBody>
      </p:sp>
      <p:sp>
        <p:nvSpPr>
          <p:cNvPr id="7" name="TextBox 6"/>
          <p:cNvSpPr txBox="1"/>
          <p:nvPr/>
        </p:nvSpPr>
        <p:spPr>
          <a:xfrm>
            <a:off x="1524000" y="4724400"/>
            <a:ext cx="1981200" cy="646331"/>
          </a:xfrm>
          <a:prstGeom prst="rect">
            <a:avLst/>
          </a:prstGeom>
          <a:noFill/>
        </p:spPr>
        <p:txBody>
          <a:bodyPr wrap="square" rtlCol="0">
            <a:spAutoFit/>
          </a:bodyPr>
          <a:lstStyle/>
          <a:p>
            <a:r>
              <a:rPr lang="en-US" dirty="0" smtClean="0"/>
              <a:t>Co</a:t>
            </a:r>
            <a:r>
              <a:rPr lang="en-US" baseline="30000" dirty="0" smtClean="0"/>
              <a:t>2+ </a:t>
            </a:r>
            <a:r>
              <a:rPr lang="en-US" dirty="0" smtClean="0"/>
              <a:t>= 3d</a:t>
            </a:r>
            <a:r>
              <a:rPr lang="en-US" baseline="30000" dirty="0" smtClean="0"/>
              <a:t>7</a:t>
            </a:r>
            <a:r>
              <a:rPr lang="en-US" dirty="0" smtClean="0"/>
              <a:t> </a:t>
            </a:r>
          </a:p>
          <a:p>
            <a:r>
              <a:rPr lang="en-US" dirty="0" smtClean="0"/>
              <a:t>en=strong field</a:t>
            </a:r>
            <a:endParaRPr lang="en-US" dirty="0"/>
          </a:p>
        </p:txBody>
      </p:sp>
      <p:sp>
        <p:nvSpPr>
          <p:cNvPr id="9" name="Flowchart: Process 8"/>
          <p:cNvSpPr/>
          <p:nvPr/>
        </p:nvSpPr>
        <p:spPr>
          <a:xfrm>
            <a:off x="3733800" y="48006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4114800" y="4800600"/>
            <a:ext cx="228600" cy="304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43434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Flowchart: Process 11"/>
          <p:cNvSpPr/>
          <p:nvPr/>
        </p:nvSpPr>
        <p:spPr>
          <a:xfrm>
            <a:off x="35814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Flowchart: Process 12"/>
          <p:cNvSpPr/>
          <p:nvPr/>
        </p:nvSpPr>
        <p:spPr>
          <a:xfrm>
            <a:off x="3962400" y="5998029"/>
            <a:ext cx="228600" cy="3048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4419600" y="48006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15" name="TextBox 14"/>
          <p:cNvSpPr txBox="1"/>
          <p:nvPr/>
        </p:nvSpPr>
        <p:spPr>
          <a:xfrm>
            <a:off x="4648200" y="59436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cxnSp>
        <p:nvCxnSpPr>
          <p:cNvPr id="16" name="Straight Connector 15"/>
          <p:cNvCxnSpPr/>
          <p:nvPr/>
        </p:nvCxnSpPr>
        <p:spPr>
          <a:xfrm>
            <a:off x="3276600" y="5562600"/>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Up Arrow 16"/>
          <p:cNvSpPr/>
          <p:nvPr/>
        </p:nvSpPr>
        <p:spPr>
          <a:xfrm>
            <a:off x="4402015" y="6060831"/>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18" name="Rectangle 17"/>
          <p:cNvSpPr/>
          <p:nvPr/>
        </p:nvSpPr>
        <p:spPr>
          <a:xfrm>
            <a:off x="3200400" y="4572000"/>
            <a:ext cx="1981200" cy="1981200"/>
          </a:xfrm>
          <a:prstGeom prst="rect">
            <a:avLst/>
          </a:prstGeom>
          <a:solidFill>
            <a:schemeClr val="accent5">
              <a:lumMod val="7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Up Arrow 18"/>
          <p:cNvSpPr/>
          <p:nvPr/>
        </p:nvSpPr>
        <p:spPr>
          <a:xfrm>
            <a:off x="4015154" y="6025662"/>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0" name="Up Arrow 19"/>
          <p:cNvSpPr/>
          <p:nvPr/>
        </p:nvSpPr>
        <p:spPr>
          <a:xfrm>
            <a:off x="3644201" y="6041572"/>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1" name="Up Arrow 20"/>
          <p:cNvSpPr/>
          <p:nvPr/>
        </p:nvSpPr>
        <p:spPr>
          <a:xfrm rot="10800000">
            <a:off x="3733800" y="6049108"/>
            <a:ext cx="76200"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2" name="Up Arrow 21"/>
          <p:cNvSpPr/>
          <p:nvPr/>
        </p:nvSpPr>
        <p:spPr>
          <a:xfrm>
            <a:off x="3810000" y="4876800"/>
            <a:ext cx="45719"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4" name="Up Arrow 23"/>
          <p:cNvSpPr/>
          <p:nvPr/>
        </p:nvSpPr>
        <p:spPr>
          <a:xfrm rot="10800000">
            <a:off x="4478215" y="6043247"/>
            <a:ext cx="76200"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5" name="Up Arrow 24"/>
          <p:cNvSpPr/>
          <p:nvPr/>
        </p:nvSpPr>
        <p:spPr>
          <a:xfrm rot="10800000">
            <a:off x="4079630" y="6043247"/>
            <a:ext cx="76200" cy="228600"/>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26" name="TextBox 25"/>
          <p:cNvSpPr txBox="1"/>
          <p:nvPr/>
        </p:nvSpPr>
        <p:spPr>
          <a:xfrm>
            <a:off x="5486400" y="4876800"/>
            <a:ext cx="3276600" cy="923330"/>
          </a:xfrm>
          <a:prstGeom prst="rect">
            <a:avLst/>
          </a:prstGeom>
          <a:noFill/>
        </p:spPr>
        <p:txBody>
          <a:bodyPr wrap="square" rtlCol="0">
            <a:spAutoFit/>
          </a:bodyPr>
          <a:lstStyle/>
          <a:p>
            <a:r>
              <a:rPr lang="en-US" dirty="0" smtClean="0"/>
              <a:t>Electronic degeneracy in the </a:t>
            </a:r>
            <a:r>
              <a:rPr lang="en-US" dirty="0" err="1" smtClean="0"/>
              <a:t>e</a:t>
            </a:r>
            <a:r>
              <a:rPr lang="en-US" baseline="-25000" dirty="0" err="1" smtClean="0"/>
              <a:t>g</a:t>
            </a:r>
            <a:r>
              <a:rPr lang="en-US" dirty="0" smtClean="0"/>
              <a:t> orbital = </a:t>
            </a:r>
          </a:p>
          <a:p>
            <a:r>
              <a:rPr lang="en-US" dirty="0" smtClean="0"/>
              <a:t>Significant </a:t>
            </a:r>
            <a:r>
              <a:rPr lang="en-US" dirty="0" err="1" smtClean="0"/>
              <a:t>Jahn</a:t>
            </a:r>
            <a:r>
              <a:rPr lang="en-US" dirty="0" smtClean="0"/>
              <a:t> Teller distortion</a:t>
            </a:r>
            <a:endParaRPr lang="en-US" dirty="0"/>
          </a:p>
        </p:txBody>
      </p:sp>
      <p:sp>
        <p:nvSpPr>
          <p:cNvPr id="27" name="Rectangle 26"/>
          <p:cNvSpPr/>
          <p:nvPr/>
        </p:nvSpPr>
        <p:spPr>
          <a:xfrm>
            <a:off x="304800" y="4800600"/>
            <a:ext cx="1220206" cy="369332"/>
          </a:xfrm>
          <a:prstGeom prst="rect">
            <a:avLst/>
          </a:prstGeom>
        </p:spPr>
        <p:txBody>
          <a:bodyPr wrap="none">
            <a:spAutoFit/>
          </a:bodyPr>
          <a:lstStyle/>
          <a:p>
            <a:r>
              <a:rPr lang="en-US" dirty="0" smtClean="0">
                <a:latin typeface="Times New Roman" pitchFamily="18" charset="0"/>
                <a:ea typeface="Times New Roman" pitchFamily="18" charset="0"/>
                <a:cs typeface="Times New Roman" pitchFamily="18" charset="0"/>
              </a:rPr>
              <a:t>[Co(en)</a:t>
            </a:r>
            <a:r>
              <a:rPr lang="en-US" baseline="-30000" dirty="0" smtClean="0">
                <a:latin typeface="Times New Roman" pitchFamily="18" charset="0"/>
                <a:ea typeface="Times New Roman" pitchFamily="18" charset="0"/>
                <a:cs typeface="Times New Roman" pitchFamily="18" charset="0"/>
              </a:rPr>
              <a:t>3</a:t>
            </a:r>
            <a:r>
              <a:rPr lang="en-US" dirty="0" smtClean="0">
                <a:latin typeface="Times New Roman" pitchFamily="18" charset="0"/>
                <a:ea typeface="Times New Roman" pitchFamily="18" charset="0"/>
                <a:cs typeface="Times New Roman" pitchFamily="18" charset="0"/>
              </a:rPr>
              <a:t>]</a:t>
            </a:r>
            <a:r>
              <a:rPr lang="en-US" baseline="30000" dirty="0" smtClean="0">
                <a:latin typeface="Times New Roman" pitchFamily="18" charset="0"/>
                <a:ea typeface="Times New Roman" pitchFamily="18" charset="0"/>
                <a:cs typeface="Times New Roman" pitchFamily="18" charset="0"/>
              </a:rPr>
              <a:t>2+</a:t>
            </a:r>
            <a:endParaRPr lang="en-US" dirty="0">
              <a:latin typeface="Times New Roman"/>
              <a:ea typeface="Times New Roman"/>
            </a:endParaRPr>
          </a:p>
        </p:txBody>
      </p:sp>
    </p:spTree>
    <p:extLst>
      <p:ext uri="{BB962C8B-B14F-4D97-AF65-F5344CB8AC3E}">
        <p14:creationId xmlns:p14="http://schemas.microsoft.com/office/powerpoint/2010/main" val="35339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1"/>
                                        </p:tgtEl>
                                        <p:attrNameLst>
                                          <p:attrName>style.visibility</p:attrName>
                                        </p:attrNameLst>
                                      </p:cBhvr>
                                      <p:to>
                                        <p:strVal val="visible"/>
                                      </p:to>
                                    </p:set>
                                    <p:animEffect transition="in" filter="blinds(horizontal)">
                                      <p:cBhvr>
                                        <p:cTn id="10" dur="500"/>
                                        <p:tgtEl>
                                          <p:spTgt spid="2048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par>
                                <p:cTn id="46" presetID="3"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linds(horizontal)">
                                      <p:cBhvr>
                                        <p:cTn id="69" dur="500"/>
                                        <p:tgtEl>
                                          <p:spTgt spid="2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checkerboard(across)">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grpId="1" nodeType="clickEffect">
                                  <p:stCondLst>
                                    <p:cond delay="0"/>
                                  </p:stCondLst>
                                  <p:childTnLst>
                                    <p:animMotion origin="layout" path="M 0 0 C 0.25972 -0.07431 0.51945 -0.14862 0.64097 -0.18311 C 0.7625 -0.2176 0.71545 -0.20348 0.72951 -0.20695 " pathEditMode="relative" ptsTypes="aaA">
                                      <p:cBhvr>
                                        <p:cTn id="84" dur="2000" fill="hold"/>
                                        <p:tgtEl>
                                          <p:spTgt spid="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4" grpId="0"/>
      <p:bldP spid="5" grpId="0"/>
      <p:bldP spid="6" grpId="0"/>
      <p:bldP spid="7" grpId="0"/>
      <p:bldP spid="9" grpId="0" animBg="1"/>
      <p:bldP spid="10" grpId="0" animBg="1"/>
      <p:bldP spid="11" grpId="0" animBg="1"/>
      <p:bldP spid="12" grpId="0" animBg="1"/>
      <p:bldP spid="13" grpId="0" animBg="1"/>
      <p:bldP spid="14" grpId="0"/>
      <p:bldP spid="15" grpId="0"/>
      <p:bldP spid="17" grpId="0" animBg="1"/>
      <p:bldP spid="18" grpId="0" animBg="1"/>
      <p:bldP spid="19" grpId="0" animBg="1"/>
      <p:bldP spid="20" grpId="0" animBg="1"/>
      <p:bldP spid="21" grpId="0" animBg="1"/>
      <p:bldP spid="22" grpId="0" animBg="1"/>
      <p:bldP spid="24" grpId="0" animBg="1"/>
      <p:bldP spid="25" grpId="0" animBg="1"/>
      <p:bldP spid="26" grpId="0"/>
      <p:bldP spid="27" grpId="0"/>
      <p:bldP spid="27"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19200"/>
            <a:ext cx="3276600" cy="369332"/>
          </a:xfrm>
          <a:prstGeom prst="rect">
            <a:avLst/>
          </a:prstGeom>
          <a:noFill/>
        </p:spPr>
        <p:txBody>
          <a:bodyPr wrap="square" rtlCol="0">
            <a:spAutoFit/>
          </a:bodyPr>
          <a:lstStyle/>
          <a:p>
            <a:endParaRPr lang="en-IN" dirty="0"/>
          </a:p>
        </p:txBody>
      </p:sp>
      <p:sp>
        <p:nvSpPr>
          <p:cNvPr id="78849" name="Rectangle 1"/>
          <p:cNvSpPr>
            <a:spLocks noChangeArrowheads="1"/>
          </p:cNvSpPr>
          <p:nvPr/>
        </p:nvSpPr>
        <p:spPr bwMode="auto">
          <a:xfrm>
            <a:off x="0" y="46032"/>
            <a:ext cx="65" cy="365136"/>
          </a:xfrm>
          <a:prstGeom prst="rect">
            <a:avLst/>
          </a:prstGeom>
          <a:solidFill>
            <a:srgbClr val="FFFFFF"/>
          </a:solidFill>
          <a:ln w="9525">
            <a:noFill/>
            <a:miter lim="800000"/>
            <a:headEnd/>
            <a:tailEnd/>
          </a:ln>
          <a:effectLst/>
        </p:spPr>
        <p:txBody>
          <a:bodyPr vert="horz" wrap="none" lIns="0" tIns="66654" rIns="0" bIns="2063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1" name="AutoShape 3" descr="Twitter"/>
          <p:cNvSpPr>
            <a:spLocks noChangeAspect="1" noChangeArrowheads="1"/>
          </p:cNvSpPr>
          <p:nvPr/>
        </p:nvSpPr>
        <p:spPr bwMode="auto">
          <a:xfrm>
            <a:off x="71438" y="-136525"/>
            <a:ext cx="152400" cy="1524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7" name="Rectangle 6"/>
          <p:cNvSpPr/>
          <p:nvPr/>
        </p:nvSpPr>
        <p:spPr>
          <a:xfrm>
            <a:off x="152400" y="-152400"/>
            <a:ext cx="3886200" cy="5293757"/>
          </a:xfrm>
          <a:prstGeom prst="rect">
            <a:avLst/>
          </a:prstGeom>
        </p:spPr>
        <p:txBody>
          <a:bodyPr wrap="square">
            <a:spAutoFit/>
          </a:bodyPr>
          <a:lstStyle/>
          <a:p>
            <a:pPr lvl="0" fontAlgn="base">
              <a:spcBef>
                <a:spcPct val="0"/>
              </a:spcBef>
              <a:spcAft>
                <a:spcPct val="0"/>
              </a:spcAft>
            </a:pPr>
            <a:r>
              <a:rPr lang="en-US" sz="2800" dirty="0" smtClean="0">
                <a:solidFill>
                  <a:srgbClr val="000000"/>
                </a:solidFill>
                <a:latin typeface="Georgia" pitchFamily="18" charset="0"/>
                <a:cs typeface="Arial" pitchFamily="34" charset="0"/>
              </a:rPr>
              <a:t>Color</a:t>
            </a:r>
          </a:p>
          <a:p>
            <a:pPr lvl="0" eaLnBrk="0" fontAlgn="base" hangingPunct="0">
              <a:spcBef>
                <a:spcPct val="0"/>
              </a:spcBef>
              <a:spcAft>
                <a:spcPct val="0"/>
              </a:spcAft>
            </a:pPr>
            <a:r>
              <a:rPr lang="en-US" sz="1100" dirty="0" smtClean="0">
                <a:solidFill>
                  <a:srgbClr val="4D493F"/>
                </a:solidFill>
                <a:latin typeface="Arial" pitchFamily="34" charset="0"/>
                <a:cs typeface="Arial" pitchFamily="34" charset="0"/>
              </a:rPr>
              <a:t>BY </a:t>
            </a:r>
            <a:r>
              <a:rPr lang="en-US" sz="1100" dirty="0" smtClean="0">
                <a:solidFill>
                  <a:srgbClr val="043D6E"/>
                </a:solidFill>
                <a:latin typeface="Arial" pitchFamily="34" charset="0"/>
                <a:cs typeface="Arial" pitchFamily="34" charset="0"/>
                <a:hlinkClick r:id="rId2"/>
              </a:rPr>
              <a:t>CHRISTINA ROSSETTI</a:t>
            </a:r>
            <a:r>
              <a:rPr lang="en-IN" sz="1100" dirty="0" smtClean="0"/>
              <a:t> 1830–1894</a:t>
            </a:r>
            <a:endParaRPr lang="en-US" sz="1100" dirty="0" smtClean="0">
              <a:solidFill>
                <a:srgbClr val="043D6E"/>
              </a:solidFill>
              <a:latin typeface="Arial" pitchFamily="34" charset="0"/>
              <a:cs typeface="Arial" pitchFamily="34" charset="0"/>
            </a:endParaRPr>
          </a:p>
          <a:p>
            <a:pPr lvl="0" eaLnBrk="0" fontAlgn="base" hangingPunct="0">
              <a:spcBef>
                <a:spcPct val="0"/>
              </a:spcBef>
              <a:spcAft>
                <a:spcPct val="0"/>
              </a:spcAft>
            </a:pPr>
            <a:endParaRPr lang="en-US" sz="1100" dirty="0" smtClean="0">
              <a:latin typeface="Arial" pitchFamily="34" charset="0"/>
              <a:cs typeface="Arial" pitchFamily="34" charset="0"/>
            </a:endParaRP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pink? a rose is pink</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By a fountain's brink.</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red? a poppy's red</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In its barley bed.</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blue? the sky is blue</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Where the clouds float thro'.</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white? a swan is white</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Sailing in the light.</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yellow? pears are yellow,</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Rich and ripe and mellow.</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green? the grass is green,</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With small flowers between.</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violet? clouds are violet</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In the summer twilight.</a:t>
            </a: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What is orange? Why, an orange,</a:t>
            </a:r>
            <a:endParaRPr lang="en-US" sz="1600" dirty="0" smtClean="0">
              <a:solidFill>
                <a:srgbClr val="505050"/>
              </a:solidFill>
              <a:latin typeface="Georgia" pitchFamily="18" charset="0"/>
              <a:cs typeface="Arial" pitchFamily="34" charset="0"/>
            </a:endParaRPr>
          </a:p>
          <a:p>
            <a:pPr lvl="0" eaLnBrk="0" fontAlgn="base" hangingPunct="0">
              <a:spcBef>
                <a:spcPct val="0"/>
              </a:spcBef>
              <a:spcAft>
                <a:spcPct val="0"/>
              </a:spcAft>
            </a:pPr>
            <a:r>
              <a:rPr lang="en-US" sz="1600" i="1" dirty="0" smtClean="0">
                <a:solidFill>
                  <a:srgbClr val="505050"/>
                </a:solidFill>
                <a:latin typeface="Georgia" pitchFamily="18" charset="0"/>
                <a:cs typeface="Arial" pitchFamily="34" charset="0"/>
              </a:rPr>
              <a:t>Just an orange!</a:t>
            </a:r>
            <a:r>
              <a:rPr lang="en-US" sz="1600" dirty="0" smtClean="0">
                <a:solidFill>
                  <a:srgbClr val="7F7F7F"/>
                </a:solidFill>
                <a:latin typeface="Arial" pitchFamily="34" charset="0"/>
                <a:cs typeface="Arial" pitchFamily="34" charset="0"/>
              </a:rPr>
              <a:t> </a:t>
            </a:r>
          </a:p>
          <a:p>
            <a:pPr lvl="0" eaLnBrk="0" fontAlgn="base" hangingPunct="0">
              <a:spcBef>
                <a:spcPct val="0"/>
              </a:spcBef>
              <a:spcAft>
                <a:spcPct val="0"/>
              </a:spcAft>
            </a:pPr>
            <a:r>
              <a:rPr lang="en-US" sz="1600" dirty="0" smtClean="0">
                <a:solidFill>
                  <a:srgbClr val="7F7F7F"/>
                </a:solidFill>
                <a:latin typeface="Arial" pitchFamily="34" charset="0"/>
                <a:cs typeface="Arial" pitchFamily="34" charset="0"/>
              </a:rPr>
              <a:t>Source: </a:t>
            </a:r>
            <a:r>
              <a:rPr lang="en-US" sz="1600" i="1" dirty="0" smtClean="0">
                <a:solidFill>
                  <a:srgbClr val="7F7F7F"/>
                </a:solidFill>
                <a:latin typeface="Arial" pitchFamily="34" charset="0"/>
                <a:cs typeface="Arial" pitchFamily="34" charset="0"/>
              </a:rPr>
              <a:t>The Golden Book of Poetry</a:t>
            </a:r>
            <a:r>
              <a:rPr lang="en-US" sz="1600" dirty="0" smtClean="0">
                <a:solidFill>
                  <a:srgbClr val="7F7F7F"/>
                </a:solidFill>
                <a:latin typeface="Arial" pitchFamily="34" charset="0"/>
                <a:cs typeface="Arial" pitchFamily="34" charset="0"/>
              </a:rPr>
              <a:t> (1947)</a:t>
            </a:r>
            <a:endParaRPr lang="en-US" sz="1600" dirty="0" smtClean="0">
              <a:solidFill>
                <a:srgbClr val="000000"/>
              </a:solidFill>
              <a:latin typeface="Arial" pitchFamily="34" charset="0"/>
              <a:cs typeface="Arial" pitchFamily="34" charset="0"/>
            </a:endParaRPr>
          </a:p>
        </p:txBody>
      </p:sp>
      <p:pic>
        <p:nvPicPr>
          <p:cNvPr id="8" name="Picture 7" descr="encyc_colorwheel.gif"/>
          <p:cNvPicPr>
            <a:picLocks noChangeAspect="1"/>
          </p:cNvPicPr>
          <p:nvPr/>
        </p:nvPicPr>
        <p:blipFill>
          <a:blip r:embed="rId3" cstate="print"/>
          <a:stretch>
            <a:fillRect/>
          </a:stretch>
        </p:blipFill>
        <p:spPr>
          <a:xfrm>
            <a:off x="5181600" y="1371600"/>
            <a:ext cx="2727084" cy="2438400"/>
          </a:xfrm>
          <a:prstGeom prst="rect">
            <a:avLst/>
          </a:prstGeom>
        </p:spPr>
      </p:pic>
      <p:pic>
        <p:nvPicPr>
          <p:cNvPr id="9" name="Picture 8" descr="images (7).jpg"/>
          <p:cNvPicPr>
            <a:picLocks noChangeAspect="1"/>
          </p:cNvPicPr>
          <p:nvPr/>
        </p:nvPicPr>
        <p:blipFill>
          <a:blip r:embed="rId4" cstate="print"/>
          <a:stretch>
            <a:fillRect/>
          </a:stretch>
        </p:blipFill>
        <p:spPr>
          <a:xfrm>
            <a:off x="0" y="5071767"/>
            <a:ext cx="3733800" cy="1786233"/>
          </a:xfrm>
          <a:prstGeom prst="rect">
            <a:avLst/>
          </a:prstGeom>
        </p:spPr>
      </p:pic>
      <p:sp>
        <p:nvSpPr>
          <p:cNvPr id="10" name="TextBox 9"/>
          <p:cNvSpPr txBox="1"/>
          <p:nvPr/>
        </p:nvSpPr>
        <p:spPr>
          <a:xfrm>
            <a:off x="4419600" y="381000"/>
            <a:ext cx="4191000" cy="923330"/>
          </a:xfrm>
          <a:prstGeom prst="rect">
            <a:avLst/>
          </a:prstGeom>
          <a:solidFill>
            <a:srgbClr val="FFFF00"/>
          </a:solidFill>
        </p:spPr>
        <p:txBody>
          <a:bodyPr wrap="square" rtlCol="0">
            <a:spAutoFit/>
          </a:bodyPr>
          <a:lstStyle/>
          <a:p>
            <a:r>
              <a:rPr lang="en-US" dirty="0" smtClean="0"/>
              <a:t>Factors to be explained</a:t>
            </a:r>
          </a:p>
          <a:p>
            <a:r>
              <a:rPr lang="en-US" b="1" dirty="0" smtClean="0"/>
              <a:t>1. Frequency /Wavelength of color   </a:t>
            </a:r>
          </a:p>
          <a:p>
            <a:r>
              <a:rPr lang="en-US" b="1" dirty="0" smtClean="0"/>
              <a:t>2. Intensity of the color</a:t>
            </a:r>
            <a:endParaRPr lang="en-US" b="1" dirty="0"/>
          </a:p>
        </p:txBody>
      </p:sp>
      <p:pic>
        <p:nvPicPr>
          <p:cNvPr id="29698" name="Picture 2" descr="http://webstyleguide.com/wsg2/graphics/graphics/7.04.gif"/>
          <p:cNvPicPr>
            <a:picLocks noChangeAspect="1" noChangeArrowheads="1"/>
          </p:cNvPicPr>
          <p:nvPr/>
        </p:nvPicPr>
        <p:blipFill>
          <a:blip r:embed="rId5"/>
          <a:srcRect/>
          <a:stretch>
            <a:fillRect/>
          </a:stretch>
        </p:blipFill>
        <p:spPr bwMode="auto">
          <a:xfrm>
            <a:off x="4495800" y="3886200"/>
            <a:ext cx="4286250" cy="2724151"/>
          </a:xfrm>
          <a:prstGeom prst="rect">
            <a:avLst/>
          </a:prstGeom>
          <a:noFill/>
        </p:spPr>
      </p:pic>
    </p:spTree>
    <p:extLst>
      <p:ext uri="{BB962C8B-B14F-4D97-AF65-F5344CB8AC3E}">
        <p14:creationId xmlns:p14="http://schemas.microsoft.com/office/powerpoint/2010/main" val="2714771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orlwheel aje.png"/>
          <p:cNvPicPr>
            <a:picLocks noChangeAspect="1"/>
          </p:cNvPicPr>
          <p:nvPr/>
        </p:nvPicPr>
        <p:blipFill>
          <a:blip r:embed="rId2" cstate="print"/>
          <a:srcRect l="6451" t="8694" r="8077" b="21750"/>
          <a:stretch>
            <a:fillRect/>
          </a:stretch>
        </p:blipFill>
        <p:spPr>
          <a:xfrm>
            <a:off x="381000" y="609600"/>
            <a:ext cx="3432810" cy="2590800"/>
          </a:xfrm>
          <a:prstGeom prst="rect">
            <a:avLst/>
          </a:prstGeom>
        </p:spPr>
      </p:pic>
      <p:sp>
        <p:nvSpPr>
          <p:cNvPr id="3" name="TextBox 2"/>
          <p:cNvSpPr txBox="1"/>
          <p:nvPr/>
        </p:nvSpPr>
        <p:spPr>
          <a:xfrm>
            <a:off x="0" y="0"/>
            <a:ext cx="8763000" cy="461665"/>
          </a:xfrm>
          <a:prstGeom prst="rect">
            <a:avLst/>
          </a:prstGeom>
          <a:noFill/>
        </p:spPr>
        <p:txBody>
          <a:bodyPr wrap="square" rtlCol="0">
            <a:spAutoFit/>
          </a:bodyPr>
          <a:lstStyle/>
          <a:p>
            <a:pPr algn="ctr"/>
            <a:r>
              <a:rPr lang="en-US" sz="2400" b="1" dirty="0" smtClean="0"/>
              <a:t>Colors and complementary  colors of  transition metal complexes</a:t>
            </a:r>
            <a:endParaRPr lang="en-IN" sz="2400" b="1" dirty="0"/>
          </a:p>
        </p:txBody>
      </p:sp>
      <p:pic>
        <p:nvPicPr>
          <p:cNvPr id="4" name="Picture 3" descr="complementary colour.jpg"/>
          <p:cNvPicPr>
            <a:picLocks noChangeAspect="1"/>
          </p:cNvPicPr>
          <p:nvPr/>
        </p:nvPicPr>
        <p:blipFill>
          <a:blip r:embed="rId3" cstate="print"/>
          <a:stretch>
            <a:fillRect/>
          </a:stretch>
        </p:blipFill>
        <p:spPr>
          <a:xfrm rot="18187579" flipH="1">
            <a:off x="6880648" y="971328"/>
            <a:ext cx="1895475" cy="1905000"/>
          </a:xfrm>
          <a:prstGeom prst="rect">
            <a:avLst/>
          </a:prstGeom>
        </p:spPr>
      </p:pic>
      <p:pic>
        <p:nvPicPr>
          <p:cNvPr id="6" name="Picture 5" descr="color_wheel1.gif"/>
          <p:cNvPicPr>
            <a:picLocks noChangeAspect="1"/>
          </p:cNvPicPr>
          <p:nvPr/>
        </p:nvPicPr>
        <p:blipFill>
          <a:blip r:embed="rId4" cstate="print"/>
          <a:srcRect l="10188" r="13405"/>
          <a:stretch>
            <a:fillRect/>
          </a:stretch>
        </p:blipFill>
        <p:spPr>
          <a:xfrm>
            <a:off x="4419600" y="838200"/>
            <a:ext cx="2286000" cy="2286000"/>
          </a:xfrm>
          <a:prstGeom prst="rect">
            <a:avLst/>
          </a:prstGeom>
        </p:spPr>
      </p:pic>
      <p:pic>
        <p:nvPicPr>
          <p:cNvPr id="8" name="Picture 7" descr="chemic19.gif"/>
          <p:cNvPicPr>
            <a:picLocks noChangeAspect="1"/>
          </p:cNvPicPr>
          <p:nvPr/>
        </p:nvPicPr>
        <p:blipFill>
          <a:blip r:embed="rId5" cstate="print"/>
          <a:stretch>
            <a:fillRect/>
          </a:stretch>
        </p:blipFill>
        <p:spPr>
          <a:xfrm>
            <a:off x="4876800" y="3505200"/>
            <a:ext cx="3952875" cy="1981200"/>
          </a:xfrm>
          <a:prstGeom prst="rect">
            <a:avLst/>
          </a:prstGeom>
        </p:spPr>
      </p:pic>
      <p:sp>
        <p:nvSpPr>
          <p:cNvPr id="11" name="TextBox 10"/>
          <p:cNvSpPr txBox="1"/>
          <p:nvPr/>
        </p:nvSpPr>
        <p:spPr>
          <a:xfrm>
            <a:off x="4419600" y="5657671"/>
            <a:ext cx="4343400" cy="1200329"/>
          </a:xfrm>
          <a:prstGeom prst="rect">
            <a:avLst/>
          </a:prstGeom>
          <a:noFill/>
        </p:spPr>
        <p:txBody>
          <a:bodyPr wrap="square" rtlCol="0">
            <a:spAutoFit/>
          </a:bodyPr>
          <a:lstStyle/>
          <a:p>
            <a:r>
              <a:rPr lang="en-US" dirty="0" smtClean="0"/>
              <a:t>Complementary color is the color generated from the left over wavelengths  of light after certain wavelengths are absorbed by the compound under study. </a:t>
            </a:r>
            <a:endParaRPr lang="en-US" dirty="0"/>
          </a:p>
        </p:txBody>
      </p:sp>
      <p:sp>
        <p:nvSpPr>
          <p:cNvPr id="12" name="TextBox 11"/>
          <p:cNvSpPr txBox="1"/>
          <p:nvPr/>
        </p:nvSpPr>
        <p:spPr>
          <a:xfrm>
            <a:off x="533400" y="5486400"/>
            <a:ext cx="2819400" cy="1169551"/>
          </a:xfrm>
          <a:prstGeom prst="rect">
            <a:avLst/>
          </a:prstGeom>
          <a:noFill/>
        </p:spPr>
        <p:txBody>
          <a:bodyPr wrap="square" rtlCol="0">
            <a:spAutoFit/>
          </a:bodyPr>
          <a:lstStyle/>
          <a:p>
            <a:r>
              <a:rPr lang="en-US" sz="1400" dirty="0" smtClean="0"/>
              <a:t>Yellow-------Violet</a:t>
            </a:r>
          </a:p>
          <a:p>
            <a:r>
              <a:rPr lang="en-US" sz="1400" dirty="0" smtClean="0"/>
              <a:t>Green--------Purple</a:t>
            </a:r>
          </a:p>
          <a:p>
            <a:r>
              <a:rPr lang="en-US" sz="1400" dirty="0" smtClean="0"/>
              <a:t>Blue green----Red</a:t>
            </a:r>
          </a:p>
          <a:p>
            <a:r>
              <a:rPr lang="en-US" sz="1400" dirty="0" smtClean="0"/>
              <a:t>Blue------orange</a:t>
            </a:r>
          </a:p>
          <a:p>
            <a:r>
              <a:rPr lang="en-US" sz="1400" dirty="0" smtClean="0"/>
              <a:t>Yellow green----purple violet</a:t>
            </a:r>
            <a:endParaRPr lang="en-US" sz="1400" dirty="0"/>
          </a:p>
        </p:txBody>
      </p:sp>
      <p:pic>
        <p:nvPicPr>
          <p:cNvPr id="10" name="Picture 9" descr="transition ion solutions.png"/>
          <p:cNvPicPr>
            <a:picLocks noChangeAspect="1"/>
          </p:cNvPicPr>
          <p:nvPr/>
        </p:nvPicPr>
        <p:blipFill>
          <a:blip r:embed="rId6" cstate="print"/>
          <a:stretch>
            <a:fillRect/>
          </a:stretch>
        </p:blipFill>
        <p:spPr>
          <a:xfrm>
            <a:off x="381000" y="3124200"/>
            <a:ext cx="3048000" cy="2280422"/>
          </a:xfrm>
          <a:prstGeom prst="rect">
            <a:avLst/>
          </a:prstGeom>
        </p:spPr>
      </p:pic>
      <p:pic>
        <p:nvPicPr>
          <p:cNvPr id="269314" name="Picture 2" descr="http://www.dolna.in/images/Vibgyor.gif"/>
          <p:cNvPicPr>
            <a:picLocks noChangeAspect="1" noChangeArrowheads="1"/>
          </p:cNvPicPr>
          <p:nvPr/>
        </p:nvPicPr>
        <p:blipFill>
          <a:blip r:embed="rId7" cstate="print"/>
          <a:srcRect b="24814"/>
          <a:stretch>
            <a:fillRect/>
          </a:stretch>
        </p:blipFill>
        <p:spPr bwMode="auto">
          <a:xfrm>
            <a:off x="3733800" y="3200400"/>
            <a:ext cx="2736850" cy="381000"/>
          </a:xfrm>
          <a:prstGeom prst="rect">
            <a:avLst/>
          </a:prstGeom>
          <a:noFill/>
        </p:spPr>
      </p:pic>
      <p:sp>
        <p:nvSpPr>
          <p:cNvPr id="14" name="Rectangle 13"/>
          <p:cNvSpPr/>
          <p:nvPr/>
        </p:nvSpPr>
        <p:spPr>
          <a:xfrm>
            <a:off x="4191000" y="2819400"/>
            <a:ext cx="1524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02008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cstate="print"/>
          <a:srcRect/>
          <a:stretch>
            <a:fillRect/>
          </a:stretch>
        </p:blipFill>
        <p:spPr bwMode="auto">
          <a:xfrm>
            <a:off x="1066800" y="4724400"/>
            <a:ext cx="1895475" cy="1352550"/>
          </a:xfrm>
          <a:prstGeom prst="rect">
            <a:avLst/>
          </a:prstGeom>
          <a:noFill/>
        </p:spPr>
      </p:pic>
      <p:pic>
        <p:nvPicPr>
          <p:cNvPr id="40964" name="Picture 4"/>
          <p:cNvPicPr>
            <a:picLocks noChangeAspect="1" noChangeArrowheads="1"/>
          </p:cNvPicPr>
          <p:nvPr/>
        </p:nvPicPr>
        <p:blipFill>
          <a:blip r:embed="rId4" cstate="print"/>
          <a:srcRect/>
          <a:stretch>
            <a:fillRect/>
          </a:stretch>
        </p:blipFill>
        <p:spPr bwMode="auto">
          <a:xfrm>
            <a:off x="5181600" y="4648200"/>
            <a:ext cx="1846263" cy="1352550"/>
          </a:xfrm>
          <a:prstGeom prst="rect">
            <a:avLst/>
          </a:prstGeom>
          <a:noFill/>
        </p:spPr>
      </p:pic>
      <p:pic>
        <p:nvPicPr>
          <p:cNvPr id="40965" name="Picture 5"/>
          <p:cNvPicPr>
            <a:picLocks noChangeAspect="1" noChangeArrowheads="1"/>
          </p:cNvPicPr>
          <p:nvPr/>
        </p:nvPicPr>
        <p:blipFill>
          <a:blip r:embed="rId5" cstate="print"/>
          <a:srcRect/>
          <a:stretch>
            <a:fillRect/>
          </a:stretch>
        </p:blipFill>
        <p:spPr bwMode="auto">
          <a:xfrm>
            <a:off x="2590800" y="1905000"/>
            <a:ext cx="3786188" cy="2627313"/>
          </a:xfrm>
          <a:prstGeom prst="rect">
            <a:avLst/>
          </a:prstGeom>
          <a:noFill/>
        </p:spPr>
      </p:pic>
      <p:sp>
        <p:nvSpPr>
          <p:cNvPr id="40966" name="Text Box 6"/>
          <p:cNvSpPr txBox="1">
            <a:spLocks noChangeArrowheads="1"/>
          </p:cNvSpPr>
          <p:nvPr/>
        </p:nvSpPr>
        <p:spPr bwMode="auto">
          <a:xfrm>
            <a:off x="762000" y="381000"/>
            <a:ext cx="8001000" cy="400110"/>
          </a:xfrm>
          <a:prstGeom prst="rect">
            <a:avLst/>
          </a:prstGeom>
          <a:noFill/>
          <a:ln w="9525">
            <a:noFill/>
            <a:miter lim="800000"/>
            <a:headEnd/>
            <a:tailEnd/>
          </a:ln>
          <a:effectLst/>
        </p:spPr>
        <p:txBody>
          <a:bodyPr wrap="square">
            <a:spAutoFit/>
          </a:bodyPr>
          <a:lstStyle/>
          <a:p>
            <a:pPr>
              <a:spcBef>
                <a:spcPct val="50000"/>
              </a:spcBef>
            </a:pPr>
            <a:r>
              <a:rPr lang="en-US" sz="2000" b="1" dirty="0"/>
              <a:t>Effects of the metal oxidation state and of </a:t>
            </a:r>
            <a:r>
              <a:rPr lang="en-US" sz="2000" b="1" dirty="0" err="1"/>
              <a:t>ligand</a:t>
            </a:r>
            <a:r>
              <a:rPr lang="en-US" sz="2000" b="1" dirty="0"/>
              <a:t> </a:t>
            </a:r>
            <a:r>
              <a:rPr lang="en-US" sz="2000" b="1" dirty="0" smtClean="0"/>
              <a:t>strength </a:t>
            </a:r>
            <a:r>
              <a:rPr lang="en-US" sz="2000" b="1" dirty="0"/>
              <a:t>on color.</a:t>
            </a:r>
          </a:p>
        </p:txBody>
      </p:sp>
      <p:sp>
        <p:nvSpPr>
          <p:cNvPr id="40967" name="Text Box 7"/>
          <p:cNvSpPr txBox="1">
            <a:spLocks noChangeArrowheads="1"/>
          </p:cNvSpPr>
          <p:nvPr/>
        </p:nvSpPr>
        <p:spPr bwMode="auto">
          <a:xfrm>
            <a:off x="990600" y="2667000"/>
            <a:ext cx="1524000" cy="366713"/>
          </a:xfrm>
          <a:prstGeom prst="rect">
            <a:avLst/>
          </a:prstGeom>
          <a:noFill/>
          <a:ln w="9525">
            <a:noFill/>
            <a:miter lim="800000"/>
            <a:headEnd/>
            <a:tailEnd/>
          </a:ln>
          <a:effectLst/>
        </p:spPr>
        <p:txBody>
          <a:bodyPr>
            <a:spAutoFit/>
          </a:bodyPr>
          <a:lstStyle/>
          <a:p>
            <a:pPr>
              <a:spcBef>
                <a:spcPct val="50000"/>
              </a:spcBef>
            </a:pPr>
            <a:r>
              <a:rPr lang="en-US"/>
              <a:t>[V(H</a:t>
            </a:r>
            <a:r>
              <a:rPr lang="en-US" baseline="-25000"/>
              <a:t>2</a:t>
            </a:r>
            <a:r>
              <a:rPr lang="en-US"/>
              <a:t>O)</a:t>
            </a:r>
            <a:r>
              <a:rPr lang="en-US" baseline="-25000"/>
              <a:t>6</a:t>
            </a:r>
            <a:r>
              <a:rPr lang="en-US"/>
              <a:t>]</a:t>
            </a:r>
            <a:r>
              <a:rPr lang="en-US" baseline="30000"/>
              <a:t>2+</a:t>
            </a:r>
            <a:endParaRPr lang="en-US"/>
          </a:p>
        </p:txBody>
      </p:sp>
      <p:sp>
        <p:nvSpPr>
          <p:cNvPr id="40968" name="Text Box 8"/>
          <p:cNvSpPr txBox="1">
            <a:spLocks noChangeArrowheads="1"/>
          </p:cNvSpPr>
          <p:nvPr/>
        </p:nvSpPr>
        <p:spPr bwMode="auto">
          <a:xfrm>
            <a:off x="6400800" y="2590800"/>
            <a:ext cx="1524000" cy="366713"/>
          </a:xfrm>
          <a:prstGeom prst="rect">
            <a:avLst/>
          </a:prstGeom>
          <a:noFill/>
          <a:ln w="9525">
            <a:noFill/>
            <a:miter lim="800000"/>
            <a:headEnd/>
            <a:tailEnd/>
          </a:ln>
          <a:effectLst/>
        </p:spPr>
        <p:txBody>
          <a:bodyPr>
            <a:spAutoFit/>
          </a:bodyPr>
          <a:lstStyle/>
          <a:p>
            <a:pPr algn="r">
              <a:spcBef>
                <a:spcPct val="50000"/>
              </a:spcBef>
            </a:pPr>
            <a:r>
              <a:rPr lang="en-US"/>
              <a:t>[V(H</a:t>
            </a:r>
            <a:r>
              <a:rPr lang="en-US" baseline="-25000"/>
              <a:t>2</a:t>
            </a:r>
            <a:r>
              <a:rPr lang="en-US"/>
              <a:t>O)</a:t>
            </a:r>
            <a:r>
              <a:rPr lang="en-US" baseline="-25000"/>
              <a:t>6</a:t>
            </a:r>
            <a:r>
              <a:rPr lang="en-US"/>
              <a:t>]</a:t>
            </a:r>
            <a:r>
              <a:rPr lang="en-US" baseline="30000"/>
              <a:t>3+</a:t>
            </a:r>
            <a:endParaRPr lang="en-US"/>
          </a:p>
        </p:txBody>
      </p:sp>
      <p:sp>
        <p:nvSpPr>
          <p:cNvPr id="40969" name="Text Box 9"/>
          <p:cNvSpPr txBox="1">
            <a:spLocks noChangeArrowheads="1"/>
          </p:cNvSpPr>
          <p:nvPr/>
        </p:nvSpPr>
        <p:spPr bwMode="auto">
          <a:xfrm>
            <a:off x="5638800" y="6019800"/>
            <a:ext cx="1524000" cy="366713"/>
          </a:xfrm>
          <a:prstGeom prst="rect">
            <a:avLst/>
          </a:prstGeom>
          <a:noFill/>
          <a:ln w="9525">
            <a:noFill/>
            <a:miter lim="800000"/>
            <a:headEnd/>
            <a:tailEnd/>
          </a:ln>
          <a:effectLst/>
        </p:spPr>
        <p:txBody>
          <a:bodyPr>
            <a:spAutoFit/>
          </a:bodyPr>
          <a:lstStyle/>
          <a:p>
            <a:pPr>
              <a:spcBef>
                <a:spcPct val="50000"/>
              </a:spcBef>
            </a:pPr>
            <a:r>
              <a:rPr lang="en-US" dirty="0"/>
              <a:t>[Cr(NH</a:t>
            </a:r>
            <a:r>
              <a:rPr lang="en-US" baseline="-25000" dirty="0"/>
              <a:t>3</a:t>
            </a:r>
            <a:r>
              <a:rPr lang="en-US" dirty="0"/>
              <a:t>)</a:t>
            </a:r>
            <a:r>
              <a:rPr lang="en-US" baseline="-25000" dirty="0"/>
              <a:t>6</a:t>
            </a:r>
            <a:r>
              <a:rPr lang="en-US" dirty="0"/>
              <a:t>]</a:t>
            </a:r>
            <a:r>
              <a:rPr lang="en-US" baseline="30000" dirty="0"/>
              <a:t>3+</a:t>
            </a:r>
            <a:endParaRPr lang="en-US" dirty="0"/>
          </a:p>
        </p:txBody>
      </p:sp>
      <p:sp>
        <p:nvSpPr>
          <p:cNvPr id="40970" name="Text Box 10"/>
          <p:cNvSpPr txBox="1">
            <a:spLocks noChangeArrowheads="1"/>
          </p:cNvSpPr>
          <p:nvPr/>
        </p:nvSpPr>
        <p:spPr bwMode="auto">
          <a:xfrm>
            <a:off x="1295400" y="6172200"/>
            <a:ext cx="1676400" cy="366713"/>
          </a:xfrm>
          <a:prstGeom prst="rect">
            <a:avLst/>
          </a:prstGeom>
          <a:noFill/>
          <a:ln w="9525">
            <a:noFill/>
            <a:miter lim="800000"/>
            <a:headEnd/>
            <a:tailEnd/>
          </a:ln>
          <a:effectLst/>
        </p:spPr>
        <p:txBody>
          <a:bodyPr>
            <a:spAutoFit/>
          </a:bodyPr>
          <a:lstStyle/>
          <a:p>
            <a:pPr>
              <a:spcBef>
                <a:spcPct val="50000"/>
              </a:spcBef>
            </a:pPr>
            <a:r>
              <a:rPr lang="en-US" dirty="0"/>
              <a:t>[Cr(NH</a:t>
            </a:r>
            <a:r>
              <a:rPr lang="en-US" baseline="-25000" dirty="0"/>
              <a:t>3</a:t>
            </a:r>
            <a:r>
              <a:rPr lang="en-US" dirty="0"/>
              <a:t>)</a:t>
            </a:r>
            <a:r>
              <a:rPr lang="en-US" baseline="-25000" dirty="0"/>
              <a:t>5</a:t>
            </a:r>
            <a:r>
              <a:rPr lang="en-US" dirty="0"/>
              <a:t>Cl</a:t>
            </a:r>
            <a:r>
              <a:rPr lang="en-US" baseline="-25000" dirty="0"/>
              <a:t> </a:t>
            </a:r>
            <a:r>
              <a:rPr lang="en-US" dirty="0"/>
              <a:t>]</a:t>
            </a:r>
            <a:r>
              <a:rPr lang="en-US" baseline="30000" dirty="0"/>
              <a:t>2+</a:t>
            </a:r>
            <a:endParaRPr lang="en-US" dirty="0"/>
          </a:p>
        </p:txBody>
      </p:sp>
      <p:pic>
        <p:nvPicPr>
          <p:cNvPr id="11" name="Picture 10" descr="color_wheel1.gif"/>
          <p:cNvPicPr>
            <a:picLocks noChangeAspect="1"/>
          </p:cNvPicPr>
          <p:nvPr/>
        </p:nvPicPr>
        <p:blipFill>
          <a:blip r:embed="rId6" cstate="print"/>
          <a:srcRect l="10188" r="13405"/>
          <a:stretch>
            <a:fillRect/>
          </a:stretch>
        </p:blipFill>
        <p:spPr>
          <a:xfrm>
            <a:off x="7467600" y="1066800"/>
            <a:ext cx="1371600" cy="1371600"/>
          </a:xfrm>
          <a:prstGeom prst="rect">
            <a:avLst/>
          </a:prstGeom>
        </p:spPr>
      </p:pic>
      <p:sp>
        <p:nvSpPr>
          <p:cNvPr id="12" name="Oval 11"/>
          <p:cNvSpPr/>
          <p:nvPr/>
        </p:nvSpPr>
        <p:spPr>
          <a:xfrm>
            <a:off x="1524000" y="3276600"/>
            <a:ext cx="3810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3429000"/>
            <a:ext cx="3810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95400" y="3810000"/>
            <a:ext cx="1219200" cy="584775"/>
          </a:xfrm>
          <a:prstGeom prst="rect">
            <a:avLst/>
          </a:prstGeom>
          <a:noFill/>
        </p:spPr>
        <p:txBody>
          <a:bodyPr wrap="square" rtlCol="0">
            <a:spAutoFit/>
          </a:bodyPr>
          <a:lstStyle/>
          <a:p>
            <a:r>
              <a:rPr lang="en-US" sz="1600" dirty="0" smtClean="0"/>
              <a:t>560 nm</a:t>
            </a:r>
          </a:p>
          <a:p>
            <a:r>
              <a:rPr lang="en-US" sz="1600" dirty="0" smtClean="0"/>
              <a:t>17900 cm</a:t>
            </a:r>
            <a:r>
              <a:rPr lang="en-US" sz="1600" baseline="30000" dirty="0" smtClean="0"/>
              <a:t>-1</a:t>
            </a:r>
            <a:endParaRPr lang="en-US" sz="1600" dirty="0"/>
          </a:p>
        </p:txBody>
      </p:sp>
      <p:sp>
        <p:nvSpPr>
          <p:cNvPr id="15" name="TextBox 14"/>
          <p:cNvSpPr txBox="1"/>
          <p:nvPr/>
        </p:nvSpPr>
        <p:spPr>
          <a:xfrm>
            <a:off x="6629400" y="3886200"/>
            <a:ext cx="1143000" cy="584775"/>
          </a:xfrm>
          <a:prstGeom prst="rect">
            <a:avLst/>
          </a:prstGeom>
          <a:noFill/>
        </p:spPr>
        <p:txBody>
          <a:bodyPr wrap="square" rtlCol="0">
            <a:spAutoFit/>
          </a:bodyPr>
          <a:lstStyle/>
          <a:p>
            <a:r>
              <a:rPr lang="en-US" sz="1600" dirty="0" smtClean="0"/>
              <a:t>460 nm</a:t>
            </a:r>
          </a:p>
          <a:p>
            <a:r>
              <a:rPr lang="en-US" sz="1600" dirty="0" smtClean="0"/>
              <a:t>21700 cm</a:t>
            </a:r>
            <a:r>
              <a:rPr lang="en-US" sz="1600" baseline="30000" dirty="0" smtClean="0"/>
              <a:t>-1</a:t>
            </a:r>
            <a:endParaRPr lang="en-US" sz="1600" dirty="0" smtClean="0"/>
          </a:p>
        </p:txBody>
      </p:sp>
      <p:sp>
        <p:nvSpPr>
          <p:cNvPr id="16" name="Oval 15"/>
          <p:cNvSpPr/>
          <p:nvPr/>
        </p:nvSpPr>
        <p:spPr>
          <a:xfrm>
            <a:off x="3124200" y="5486400"/>
            <a:ext cx="381000" cy="4572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91400" y="5562600"/>
            <a:ext cx="381000" cy="4572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24200" y="6019800"/>
            <a:ext cx="1295400" cy="584775"/>
          </a:xfrm>
          <a:prstGeom prst="rect">
            <a:avLst/>
          </a:prstGeom>
          <a:noFill/>
        </p:spPr>
        <p:txBody>
          <a:bodyPr wrap="square" rtlCol="0">
            <a:spAutoFit/>
          </a:bodyPr>
          <a:lstStyle/>
          <a:p>
            <a:r>
              <a:rPr lang="en-US" sz="1600" dirty="0" smtClean="0"/>
              <a:t>540 nm</a:t>
            </a:r>
          </a:p>
          <a:p>
            <a:r>
              <a:rPr lang="en-US" sz="1600" dirty="0" smtClean="0"/>
              <a:t>18500 cm</a:t>
            </a:r>
            <a:r>
              <a:rPr lang="en-US" sz="1600" baseline="30000" dirty="0" smtClean="0"/>
              <a:t>-1</a:t>
            </a:r>
            <a:endParaRPr lang="en-US" sz="1600" dirty="0" smtClean="0"/>
          </a:p>
        </p:txBody>
      </p:sp>
      <p:pic>
        <p:nvPicPr>
          <p:cNvPr id="20" name="Picture 19" descr="TM37.GIF"/>
          <p:cNvPicPr>
            <a:picLocks noChangeAspect="1"/>
          </p:cNvPicPr>
          <p:nvPr/>
        </p:nvPicPr>
        <p:blipFill>
          <a:blip r:embed="rId7" cstate="print"/>
          <a:srcRect l="53571" t="11905" r="14286" b="47619"/>
          <a:stretch>
            <a:fillRect/>
          </a:stretch>
        </p:blipFill>
        <p:spPr>
          <a:xfrm>
            <a:off x="7620000" y="2971800"/>
            <a:ext cx="1371600" cy="1295400"/>
          </a:xfrm>
          <a:prstGeom prst="rect">
            <a:avLst/>
          </a:prstGeom>
        </p:spPr>
      </p:pic>
      <p:pic>
        <p:nvPicPr>
          <p:cNvPr id="21" name="Picture 20" descr="TM37.GIF"/>
          <p:cNvPicPr>
            <a:picLocks noChangeAspect="1"/>
          </p:cNvPicPr>
          <p:nvPr/>
        </p:nvPicPr>
        <p:blipFill>
          <a:blip r:embed="rId7" cstate="print"/>
          <a:srcRect l="12500" t="29762" r="50000" b="40476"/>
          <a:stretch>
            <a:fillRect/>
          </a:stretch>
        </p:blipFill>
        <p:spPr>
          <a:xfrm>
            <a:off x="0" y="3200400"/>
            <a:ext cx="1066800" cy="838200"/>
          </a:xfrm>
          <a:prstGeom prst="rect">
            <a:avLst/>
          </a:prstGeom>
        </p:spPr>
      </p:pic>
      <p:sp>
        <p:nvSpPr>
          <p:cNvPr id="22" name="TextBox 21"/>
          <p:cNvSpPr txBox="1"/>
          <p:nvPr/>
        </p:nvSpPr>
        <p:spPr>
          <a:xfrm>
            <a:off x="7315200" y="6096000"/>
            <a:ext cx="1143000" cy="584775"/>
          </a:xfrm>
          <a:prstGeom prst="rect">
            <a:avLst/>
          </a:prstGeom>
          <a:noFill/>
        </p:spPr>
        <p:txBody>
          <a:bodyPr wrap="square" rtlCol="0">
            <a:spAutoFit/>
          </a:bodyPr>
          <a:lstStyle/>
          <a:p>
            <a:r>
              <a:rPr lang="en-US" sz="1600" dirty="0" smtClean="0"/>
              <a:t>460 nm</a:t>
            </a:r>
          </a:p>
          <a:p>
            <a:r>
              <a:rPr lang="en-US" sz="1600" dirty="0" smtClean="0"/>
              <a:t>21700 cm</a:t>
            </a:r>
            <a:r>
              <a:rPr lang="en-US" sz="1600" baseline="30000" dirty="0" smtClean="0"/>
              <a:t>-1</a:t>
            </a:r>
            <a:endParaRPr lang="en-US" sz="1600" dirty="0" smtClean="0"/>
          </a:p>
        </p:txBody>
      </p:sp>
    </p:spTree>
    <p:extLst>
      <p:ext uri="{BB962C8B-B14F-4D97-AF65-F5344CB8AC3E}">
        <p14:creationId xmlns:p14="http://schemas.microsoft.com/office/powerpoint/2010/main" val="94593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0965"/>
                                        </p:tgtEl>
                                        <p:attrNameLst>
                                          <p:attrName>style.visibility</p:attrName>
                                        </p:attrNameLst>
                                      </p:cBhvr>
                                      <p:to>
                                        <p:strVal val="visible"/>
                                      </p:to>
                                    </p:set>
                                    <p:animEffect transition="in" filter="dissolve">
                                      <p:cBhvr>
                                        <p:cTn id="11" dur="500"/>
                                        <p:tgtEl>
                                          <p:spTgt spid="409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67">
                                            <p:txEl>
                                              <p:pRg st="0" end="0"/>
                                            </p:txEl>
                                          </p:spTgt>
                                        </p:tgtEl>
                                        <p:attrNameLst>
                                          <p:attrName>style.visibility</p:attrName>
                                        </p:attrNameLst>
                                      </p:cBhvr>
                                      <p:to>
                                        <p:strVal val="visible"/>
                                      </p:to>
                                    </p:set>
                                    <p:animEffect transition="in" filter="wipe(left)">
                                      <p:cBhvr>
                                        <p:cTn id="16" dur="500"/>
                                        <p:tgtEl>
                                          <p:spTgt spid="409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0968">
                                            <p:txEl>
                                              <p:pRg st="0" end="0"/>
                                            </p:txEl>
                                          </p:spTgt>
                                        </p:tgtEl>
                                        <p:attrNameLst>
                                          <p:attrName>style.visibility</p:attrName>
                                        </p:attrNameLst>
                                      </p:cBhvr>
                                      <p:to>
                                        <p:strVal val="visible"/>
                                      </p:to>
                                    </p:set>
                                    <p:animEffect transition="in" filter="wipe(left)">
                                      <p:cBhvr>
                                        <p:cTn id="21" dur="500"/>
                                        <p:tgtEl>
                                          <p:spTgt spid="4096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0963"/>
                                        </p:tgtEl>
                                        <p:attrNameLst>
                                          <p:attrName>style.visibility</p:attrName>
                                        </p:attrNameLst>
                                      </p:cBhvr>
                                      <p:to>
                                        <p:strVal val="visible"/>
                                      </p:to>
                                    </p:set>
                                    <p:animEffect transition="in" filter="dissolve">
                                      <p:cBhvr>
                                        <p:cTn id="26" dur="500"/>
                                        <p:tgtEl>
                                          <p:spTgt spid="4096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0964"/>
                                        </p:tgtEl>
                                        <p:attrNameLst>
                                          <p:attrName>style.visibility</p:attrName>
                                        </p:attrNameLst>
                                      </p:cBhvr>
                                      <p:to>
                                        <p:strVal val="visible"/>
                                      </p:to>
                                    </p:set>
                                    <p:animEffect transition="in" filter="dissolve">
                                      <p:cBhvr>
                                        <p:cTn id="31" dur="500"/>
                                        <p:tgtEl>
                                          <p:spTgt spid="409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0970">
                                            <p:txEl>
                                              <p:pRg st="0" end="0"/>
                                            </p:txEl>
                                          </p:spTgt>
                                        </p:tgtEl>
                                        <p:attrNameLst>
                                          <p:attrName>style.visibility</p:attrName>
                                        </p:attrNameLst>
                                      </p:cBhvr>
                                      <p:to>
                                        <p:strVal val="visible"/>
                                      </p:to>
                                    </p:set>
                                    <p:animEffect transition="in" filter="wipe(left)">
                                      <p:cBhvr>
                                        <p:cTn id="36" dur="500"/>
                                        <p:tgtEl>
                                          <p:spTgt spid="4097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0969">
                                            <p:txEl>
                                              <p:pRg st="0" end="0"/>
                                            </p:txEl>
                                          </p:spTgt>
                                        </p:tgtEl>
                                        <p:attrNameLst>
                                          <p:attrName>style.visibility</p:attrName>
                                        </p:attrNameLst>
                                      </p:cBhvr>
                                      <p:to>
                                        <p:strVal val="visible"/>
                                      </p:to>
                                    </p:set>
                                    <p:animEffect transition="in" filter="wipe(left)">
                                      <p:cBhvr>
                                        <p:cTn id="41" dur="500"/>
                                        <p:tgtEl>
                                          <p:spTgt spid="4096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linds(horizontal)">
                                      <p:cBhvr>
                                        <p:cTn id="54" dur="500"/>
                                        <p:tgtEl>
                                          <p:spTgt spid="1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build="p" autoUpdateAnimBg="0"/>
      <p:bldP spid="40968" grpId="0" build="p" autoUpdateAnimBg="0"/>
      <p:bldP spid="40969" grpId="0" build="p" autoUpdateAnimBg="0"/>
      <p:bldP spid="40970" grpId="0" build="p" autoUpdateAnimBg="0"/>
      <p:bldP spid="12" grpId="0" animBg="1"/>
      <p:bldP spid="13" grpId="0" animBg="1"/>
      <p:bldP spid="14" grpId="0"/>
      <p:bldP spid="15" grpId="0"/>
      <p:bldP spid="16" grpId="0" animBg="1"/>
      <p:bldP spid="17" grpId="0" animBg="1"/>
      <p:bldP spid="19"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DELL\Downloads\tumblr_m37kiangLJ1rrktezo1_128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648200" y="4343400"/>
            <a:ext cx="1447800" cy="461665"/>
          </a:xfrm>
          <a:prstGeom prst="rect">
            <a:avLst/>
          </a:prstGeom>
          <a:noFill/>
        </p:spPr>
        <p:txBody>
          <a:bodyPr wrap="square" rtlCol="0">
            <a:spAutoFit/>
          </a:bodyPr>
          <a:lstStyle/>
          <a:p>
            <a:r>
              <a:rPr lang="en-US" sz="2400" dirty="0" smtClean="0">
                <a:solidFill>
                  <a:srgbClr val="FFFF00"/>
                </a:solidFill>
              </a:rPr>
              <a:t>Ni(NH</a:t>
            </a:r>
            <a:r>
              <a:rPr lang="en-US" sz="2400" baseline="-25000" dirty="0" smtClean="0">
                <a:solidFill>
                  <a:srgbClr val="FFFF00"/>
                </a:solidFill>
              </a:rPr>
              <a:t>3</a:t>
            </a:r>
            <a:r>
              <a:rPr lang="en-US" sz="2400" dirty="0" smtClean="0">
                <a:solidFill>
                  <a:srgbClr val="FFFF00"/>
                </a:solidFill>
              </a:rPr>
              <a:t>)</a:t>
            </a:r>
            <a:r>
              <a:rPr lang="en-US" sz="2400" baseline="-25000" dirty="0" smtClean="0">
                <a:solidFill>
                  <a:srgbClr val="FFFF00"/>
                </a:solidFill>
              </a:rPr>
              <a:t>6</a:t>
            </a:r>
            <a:endParaRPr lang="en-US" sz="2400" baseline="-25000" dirty="0">
              <a:solidFill>
                <a:srgbClr val="FFFF00"/>
              </a:solidFill>
            </a:endParaRPr>
          </a:p>
        </p:txBody>
      </p:sp>
      <p:sp>
        <p:nvSpPr>
          <p:cNvPr id="4" name="TextBox 3"/>
          <p:cNvSpPr txBox="1"/>
          <p:nvPr/>
        </p:nvSpPr>
        <p:spPr>
          <a:xfrm>
            <a:off x="7772400" y="4419600"/>
            <a:ext cx="1371600" cy="461665"/>
          </a:xfrm>
          <a:prstGeom prst="rect">
            <a:avLst/>
          </a:prstGeom>
          <a:noFill/>
        </p:spPr>
        <p:txBody>
          <a:bodyPr wrap="square" rtlCol="0">
            <a:spAutoFit/>
          </a:bodyPr>
          <a:lstStyle/>
          <a:p>
            <a:r>
              <a:rPr lang="en-US" sz="2400" dirty="0" smtClean="0">
                <a:solidFill>
                  <a:srgbClr val="FFFF00"/>
                </a:solidFill>
              </a:rPr>
              <a:t>Ni(H</a:t>
            </a:r>
            <a:r>
              <a:rPr lang="en-US" sz="2400" baseline="-25000" dirty="0" smtClean="0">
                <a:solidFill>
                  <a:srgbClr val="FFFF00"/>
                </a:solidFill>
              </a:rPr>
              <a:t>2</a:t>
            </a:r>
            <a:r>
              <a:rPr lang="en-US" sz="2400" dirty="0" smtClean="0">
                <a:solidFill>
                  <a:srgbClr val="FFFF00"/>
                </a:solidFill>
              </a:rPr>
              <a:t>O)</a:t>
            </a:r>
            <a:r>
              <a:rPr lang="en-US" sz="2400" baseline="-25000" dirty="0" smtClean="0">
                <a:solidFill>
                  <a:srgbClr val="FFFF00"/>
                </a:solidFill>
              </a:rPr>
              <a:t>6</a:t>
            </a:r>
            <a:endParaRPr lang="en-US" sz="2400" baseline="-25000" dirty="0">
              <a:solidFill>
                <a:srgbClr val="FFFF00"/>
              </a:solidFill>
            </a:endParaRPr>
          </a:p>
        </p:txBody>
      </p:sp>
      <p:sp>
        <p:nvSpPr>
          <p:cNvPr id="5" name="TextBox 4"/>
          <p:cNvSpPr txBox="1"/>
          <p:nvPr/>
        </p:nvSpPr>
        <p:spPr>
          <a:xfrm>
            <a:off x="1905000" y="4343400"/>
            <a:ext cx="1295400" cy="523220"/>
          </a:xfrm>
          <a:prstGeom prst="rect">
            <a:avLst/>
          </a:prstGeom>
          <a:noFill/>
        </p:spPr>
        <p:txBody>
          <a:bodyPr wrap="square" rtlCol="0">
            <a:spAutoFit/>
          </a:bodyPr>
          <a:lstStyle/>
          <a:p>
            <a:r>
              <a:rPr lang="en-US" sz="2800" dirty="0" smtClean="0">
                <a:solidFill>
                  <a:srgbClr val="FFFF00"/>
                </a:solidFill>
              </a:rPr>
              <a:t>Ni(en)</a:t>
            </a:r>
            <a:r>
              <a:rPr lang="en-US" sz="2800" baseline="-25000" dirty="0" smtClean="0">
                <a:solidFill>
                  <a:srgbClr val="FFFF00"/>
                </a:solidFill>
              </a:rPr>
              <a:t>3</a:t>
            </a:r>
            <a:endParaRPr lang="en-US" sz="2800" baseline="-25000" dirty="0">
              <a:solidFill>
                <a:srgbClr val="FFFF00"/>
              </a:solidFill>
            </a:endParaRPr>
          </a:p>
        </p:txBody>
      </p:sp>
      <p:pic>
        <p:nvPicPr>
          <p:cNvPr id="7" name="Picture 6" descr="colorlwheel aje.png"/>
          <p:cNvPicPr>
            <a:picLocks noChangeAspect="1"/>
          </p:cNvPicPr>
          <p:nvPr/>
        </p:nvPicPr>
        <p:blipFill>
          <a:blip r:embed="rId3" cstate="print"/>
          <a:srcRect l="6451" t="8694" r="8077" b="21750"/>
          <a:stretch>
            <a:fillRect/>
          </a:stretch>
        </p:blipFill>
        <p:spPr>
          <a:xfrm>
            <a:off x="0" y="5362755"/>
            <a:ext cx="1981200" cy="1495245"/>
          </a:xfrm>
          <a:prstGeom prst="rect">
            <a:avLst/>
          </a:prstGeom>
        </p:spPr>
      </p:pic>
      <p:sp>
        <p:nvSpPr>
          <p:cNvPr id="8" name="Rectangle 4"/>
          <p:cNvSpPr txBox="1">
            <a:spLocks noChangeArrowheads="1"/>
          </p:cNvSpPr>
          <p:nvPr/>
        </p:nvSpPr>
        <p:spPr>
          <a:xfrm>
            <a:off x="2362200" y="5562600"/>
            <a:ext cx="6553200" cy="838200"/>
          </a:xfrm>
          <a:prstGeom prst="rect">
            <a:avLst/>
          </a:prstGeom>
          <a:noFill/>
          <a:ln/>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tab pos="693738" algn="l"/>
                <a:tab pos="1371600" algn="l"/>
              </a:tabLst>
              <a:defRPr/>
            </a:pPr>
            <a:r>
              <a:rPr kumimoji="0" lang="en-US" sz="1800" b="1" i="0" u="none" strike="noStrike" kern="1200" cap="none" spc="0" normalizeH="0" baseline="30000" noProof="0" dirty="0" smtClean="0">
                <a:ln>
                  <a:noFill/>
                </a:ln>
                <a:solidFill>
                  <a:srgbClr val="0070C0"/>
                </a:solidFill>
                <a:effectLst>
                  <a:outerShdw blurRad="38100" dist="38100" dir="2700000" algn="tl">
                    <a:srgbClr val="C0C0C0"/>
                  </a:outerShdw>
                </a:effectLst>
                <a:uLnTx/>
                <a:uFillTx/>
                <a:latin typeface="Book Antiqua" charset="0"/>
                <a:ea typeface="+mn-ea"/>
                <a:cs typeface="+mn-cs"/>
                <a:sym typeface="Symbol"/>
              </a:rPr>
              <a:t> </a:t>
            </a:r>
            <a:r>
              <a:rPr kumimoji="0" lang="en-US" sz="1800" b="1"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Book Antiqua" charset="0"/>
                <a:ea typeface="+mn-ea"/>
                <a:cs typeface="+mn-cs"/>
              </a:rPr>
              <a:t>Cl</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F</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Ox &lt; ONO</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a:t>
            </a:r>
            <a:r>
              <a:rPr kumimoji="0" lang="en-US" sz="1800" b="1" i="0"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H</a:t>
            </a:r>
            <a:r>
              <a:rPr kumimoji="0" lang="en-US" sz="1800" b="1" i="0" u="none" strike="noStrike" kern="1200" cap="none" spc="0" normalizeH="0" baseline="-2500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2</a:t>
            </a:r>
            <a:r>
              <a:rPr kumimoji="0" lang="en-US" sz="1800" b="1" i="0"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O</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a:t>
            </a:r>
            <a:r>
              <a:rPr kumimoji="0" lang="en-US" sz="1800" b="1"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Book Antiqua" charset="0"/>
                <a:ea typeface="+mn-ea"/>
                <a:cs typeface="+mn-cs"/>
              </a:rPr>
              <a:t>edta</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4</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a:t>
            </a:r>
            <a:r>
              <a:rPr kumimoji="0" lang="en-US" sz="1800" b="1" i="0"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&lt; NH</a:t>
            </a:r>
            <a:r>
              <a:rPr kumimoji="0" lang="en-US" sz="1800" b="1" i="0" u="none" strike="noStrike" kern="1200" cap="none" spc="0" normalizeH="0" baseline="-2500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3</a:t>
            </a:r>
            <a:r>
              <a:rPr kumimoji="0" lang="en-US" sz="1800" b="1" i="0"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a:t>
            </a:r>
            <a:r>
              <a:rPr kumimoji="0" lang="en-US" sz="1800" b="1"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Py</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&lt; </a:t>
            </a:r>
            <a:r>
              <a:rPr kumimoji="0" lang="en-US" sz="1800" b="1" i="0" u="none" strike="noStrike" kern="1200" cap="none" spc="0" normalizeH="0" baseline="0" noProof="0" dirty="0" smtClean="0">
                <a:ln>
                  <a:noFill/>
                </a:ln>
                <a:solidFill>
                  <a:srgbClr val="FFFF00"/>
                </a:solidFill>
                <a:effectLst>
                  <a:outerShdw blurRad="38100" dist="38100" dir="2700000" algn="tl">
                    <a:srgbClr val="C0C0C0"/>
                  </a:outerShdw>
                </a:effectLst>
                <a:uLnTx/>
                <a:uFillTx/>
                <a:latin typeface="Book Antiqua" charset="0"/>
                <a:ea typeface="+mn-ea"/>
                <a:cs typeface="+mn-cs"/>
              </a:rPr>
              <a:t>en</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a:t>
            </a:r>
            <a:r>
              <a:rPr kumimoji="0" lang="en-US" sz="1800" b="1"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Book Antiqua" charset="0"/>
                <a:ea typeface="+mn-ea"/>
                <a:cs typeface="+mn-cs"/>
              </a:rPr>
              <a:t>bipy</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a:t>
            </a:r>
            <a:r>
              <a:rPr kumimoji="0" lang="en-US" sz="1800" b="1"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Book Antiqua" charset="0"/>
                <a:ea typeface="+mn-ea"/>
                <a:cs typeface="+mn-cs"/>
              </a:rPr>
              <a:t>Phen</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PPh</a:t>
            </a:r>
            <a:r>
              <a:rPr kumimoji="0" lang="en-US" sz="1800" b="1" i="0" u="none" strike="noStrike" kern="1200" cap="none" spc="0" normalizeH="0" baseline="-2500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3</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&lt;  CN</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a:t>
            </a:r>
            <a:r>
              <a:rPr kumimoji="0" lang="en-US" sz="1800" b="1" i="0" u="none" strike="noStrike" kern="1200" cap="none" spc="0" normalizeH="0" baseline="30000" noProof="0" dirty="0" smtClean="0">
                <a:ln>
                  <a:noFill/>
                </a:ln>
                <a:solidFill>
                  <a:srgbClr val="FF0000"/>
                </a:solidFill>
                <a:effectLst>
                  <a:outerShdw blurRad="38100" dist="38100" dir="2700000" algn="tl">
                    <a:srgbClr val="C0C0C0"/>
                  </a:outerShdw>
                </a:effectLst>
                <a:uLnTx/>
                <a:uFillTx/>
                <a:latin typeface="Book Antiqua" charset="0"/>
                <a:ea typeface="+mn-ea"/>
                <a:cs typeface="+mn-cs"/>
                <a:sym typeface="Symbol"/>
              </a:rPr>
              <a:t> </a:t>
            </a:r>
            <a:r>
              <a:rPr kumimoji="0" lang="en-US" sz="1800" b="1"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Book Antiqua" charset="0"/>
                <a:ea typeface="+mn-ea"/>
                <a:cs typeface="+mn-cs"/>
              </a:rPr>
              <a:t>CO </a:t>
            </a:r>
          </a:p>
        </p:txBody>
      </p:sp>
    </p:spTree>
    <p:extLst>
      <p:ext uri="{BB962C8B-B14F-4D97-AF65-F5344CB8AC3E}">
        <p14:creationId xmlns:p14="http://schemas.microsoft.com/office/powerpoint/2010/main" val="3686479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762000" y="2038350"/>
            <a:ext cx="7932738" cy="4819650"/>
          </a:xfrm>
          <a:prstGeom prst="rect">
            <a:avLst/>
          </a:prstGeom>
          <a:noFill/>
        </p:spPr>
      </p:pic>
      <p:sp>
        <p:nvSpPr>
          <p:cNvPr id="3078" name="Line 6"/>
          <p:cNvSpPr>
            <a:spLocks noChangeShapeType="1"/>
          </p:cNvSpPr>
          <p:nvPr/>
        </p:nvSpPr>
        <p:spPr bwMode="auto">
          <a:xfrm>
            <a:off x="2743200" y="2057400"/>
            <a:ext cx="0" cy="3733800"/>
          </a:xfrm>
          <a:prstGeom prst="line">
            <a:avLst/>
          </a:prstGeom>
          <a:noFill/>
          <a:ln w="25400">
            <a:solidFill>
              <a:schemeClr val="tx1"/>
            </a:solidFill>
            <a:prstDash val="dash"/>
            <a:round/>
            <a:headEnd/>
            <a:tailEnd/>
          </a:ln>
          <a:effectLst/>
        </p:spPr>
        <p:txBody>
          <a:bodyPr/>
          <a:lstStyle/>
          <a:p>
            <a:endParaRPr lang="en-IN"/>
          </a:p>
        </p:txBody>
      </p:sp>
      <p:sp>
        <p:nvSpPr>
          <p:cNvPr id="3079" name="Line 7"/>
          <p:cNvSpPr>
            <a:spLocks noChangeShapeType="1"/>
          </p:cNvSpPr>
          <p:nvPr/>
        </p:nvSpPr>
        <p:spPr bwMode="auto">
          <a:xfrm>
            <a:off x="5105400" y="2133600"/>
            <a:ext cx="0" cy="3733800"/>
          </a:xfrm>
          <a:prstGeom prst="line">
            <a:avLst/>
          </a:prstGeom>
          <a:noFill/>
          <a:ln w="25400">
            <a:solidFill>
              <a:schemeClr val="tx1"/>
            </a:solidFill>
            <a:prstDash val="dash"/>
            <a:round/>
            <a:headEnd/>
            <a:tailEnd/>
          </a:ln>
          <a:effectLst/>
        </p:spPr>
        <p:txBody>
          <a:bodyPr/>
          <a:lstStyle/>
          <a:p>
            <a:endParaRPr lang="en-IN"/>
          </a:p>
        </p:txBody>
      </p:sp>
      <p:sp>
        <p:nvSpPr>
          <p:cNvPr id="3081" name="Text Box 9"/>
          <p:cNvSpPr txBox="1">
            <a:spLocks noChangeArrowheads="1"/>
          </p:cNvSpPr>
          <p:nvPr/>
        </p:nvSpPr>
        <p:spPr bwMode="auto">
          <a:xfrm>
            <a:off x="3352800" y="2362200"/>
            <a:ext cx="892175" cy="396875"/>
          </a:xfrm>
          <a:prstGeom prst="rect">
            <a:avLst/>
          </a:prstGeom>
          <a:noFill/>
          <a:ln w="9525">
            <a:noFill/>
            <a:miter lim="800000"/>
            <a:headEnd/>
            <a:tailEnd/>
          </a:ln>
          <a:effectLst/>
        </p:spPr>
        <p:txBody>
          <a:bodyPr wrap="none">
            <a:spAutoFit/>
          </a:bodyPr>
          <a:lstStyle/>
          <a:p>
            <a:r>
              <a:rPr lang="en-US"/>
              <a:t>visible</a:t>
            </a:r>
          </a:p>
        </p:txBody>
      </p:sp>
      <p:sp>
        <p:nvSpPr>
          <p:cNvPr id="3082" name="Line 10"/>
          <p:cNvSpPr>
            <a:spLocks noChangeShapeType="1"/>
          </p:cNvSpPr>
          <p:nvPr/>
        </p:nvSpPr>
        <p:spPr bwMode="auto">
          <a:xfrm>
            <a:off x="4267200" y="2590800"/>
            <a:ext cx="762000" cy="0"/>
          </a:xfrm>
          <a:prstGeom prst="line">
            <a:avLst/>
          </a:prstGeom>
          <a:noFill/>
          <a:ln w="9525">
            <a:solidFill>
              <a:schemeClr val="tx1"/>
            </a:solidFill>
            <a:round/>
            <a:headEnd/>
            <a:tailEnd type="triangle" w="med" len="med"/>
          </a:ln>
          <a:effectLst/>
        </p:spPr>
        <p:txBody>
          <a:bodyPr/>
          <a:lstStyle/>
          <a:p>
            <a:endParaRPr lang="en-IN"/>
          </a:p>
        </p:txBody>
      </p:sp>
      <p:sp>
        <p:nvSpPr>
          <p:cNvPr id="3083" name="Line 11"/>
          <p:cNvSpPr>
            <a:spLocks noChangeShapeType="1"/>
          </p:cNvSpPr>
          <p:nvPr/>
        </p:nvSpPr>
        <p:spPr bwMode="auto">
          <a:xfrm flipH="1">
            <a:off x="2743200" y="2590800"/>
            <a:ext cx="609600" cy="0"/>
          </a:xfrm>
          <a:prstGeom prst="line">
            <a:avLst/>
          </a:prstGeom>
          <a:noFill/>
          <a:ln w="9525">
            <a:solidFill>
              <a:schemeClr val="tx1"/>
            </a:solidFill>
            <a:round/>
            <a:headEnd/>
            <a:tailEnd type="triangle" w="med" len="med"/>
          </a:ln>
          <a:effectLst/>
        </p:spPr>
        <p:txBody>
          <a:bodyPr/>
          <a:lstStyle/>
          <a:p>
            <a:endParaRPr lang="en-IN"/>
          </a:p>
        </p:txBody>
      </p:sp>
      <p:sp>
        <p:nvSpPr>
          <p:cNvPr id="3084" name="Text Box 12"/>
          <p:cNvSpPr txBox="1">
            <a:spLocks noChangeArrowheads="1"/>
          </p:cNvSpPr>
          <p:nvPr/>
        </p:nvSpPr>
        <p:spPr bwMode="auto">
          <a:xfrm>
            <a:off x="6172200" y="2362200"/>
            <a:ext cx="1044575" cy="396875"/>
          </a:xfrm>
          <a:prstGeom prst="rect">
            <a:avLst/>
          </a:prstGeom>
          <a:noFill/>
          <a:ln w="9525">
            <a:noFill/>
            <a:miter lim="800000"/>
            <a:headEnd/>
            <a:tailEnd/>
          </a:ln>
          <a:effectLst/>
        </p:spPr>
        <p:txBody>
          <a:bodyPr wrap="none">
            <a:spAutoFit/>
          </a:bodyPr>
          <a:lstStyle/>
          <a:p>
            <a:r>
              <a:rPr lang="en-US"/>
              <a:t>infrared</a:t>
            </a:r>
          </a:p>
        </p:txBody>
      </p:sp>
      <p:sp>
        <p:nvSpPr>
          <p:cNvPr id="3085" name="Text Box 13"/>
          <p:cNvSpPr txBox="1">
            <a:spLocks noChangeArrowheads="1"/>
          </p:cNvSpPr>
          <p:nvPr/>
        </p:nvSpPr>
        <p:spPr bwMode="auto">
          <a:xfrm>
            <a:off x="1905000" y="2362200"/>
            <a:ext cx="538163" cy="396875"/>
          </a:xfrm>
          <a:prstGeom prst="rect">
            <a:avLst/>
          </a:prstGeom>
          <a:noFill/>
          <a:ln w="9525">
            <a:noFill/>
            <a:miter lim="800000"/>
            <a:headEnd/>
            <a:tailEnd/>
          </a:ln>
          <a:effectLst/>
        </p:spPr>
        <p:txBody>
          <a:bodyPr wrap="none">
            <a:spAutoFit/>
          </a:bodyPr>
          <a:lstStyle/>
          <a:p>
            <a:r>
              <a:rPr lang="en-US"/>
              <a:t>UV</a:t>
            </a:r>
          </a:p>
        </p:txBody>
      </p:sp>
      <p:sp>
        <p:nvSpPr>
          <p:cNvPr id="3086" name="Line 14"/>
          <p:cNvSpPr>
            <a:spLocks noChangeShapeType="1"/>
          </p:cNvSpPr>
          <p:nvPr/>
        </p:nvSpPr>
        <p:spPr bwMode="auto">
          <a:xfrm>
            <a:off x="3429000" y="4191000"/>
            <a:ext cx="0" cy="1219200"/>
          </a:xfrm>
          <a:prstGeom prst="line">
            <a:avLst/>
          </a:prstGeom>
          <a:noFill/>
          <a:ln w="25400">
            <a:solidFill>
              <a:srgbClr val="99CC00"/>
            </a:solidFill>
            <a:round/>
            <a:headEnd/>
            <a:tailEnd type="triangle" w="med" len="med"/>
          </a:ln>
          <a:effectLst/>
        </p:spPr>
        <p:txBody>
          <a:bodyPr/>
          <a:lstStyle/>
          <a:p>
            <a:endParaRPr lang="en-IN"/>
          </a:p>
        </p:txBody>
      </p:sp>
      <p:sp>
        <p:nvSpPr>
          <p:cNvPr id="3087" name="Text Box 15"/>
          <p:cNvSpPr txBox="1">
            <a:spLocks noChangeArrowheads="1"/>
          </p:cNvSpPr>
          <p:nvPr/>
        </p:nvSpPr>
        <p:spPr bwMode="auto">
          <a:xfrm>
            <a:off x="3124200" y="3733800"/>
            <a:ext cx="723468" cy="369332"/>
          </a:xfrm>
          <a:prstGeom prst="rect">
            <a:avLst/>
          </a:prstGeom>
          <a:noFill/>
          <a:ln w="25400">
            <a:solidFill>
              <a:srgbClr val="00B050"/>
            </a:solidFill>
            <a:miter lim="800000"/>
            <a:headEnd/>
            <a:tailEnd/>
          </a:ln>
          <a:effectLst/>
        </p:spPr>
        <p:txBody>
          <a:bodyPr wrap="none">
            <a:spAutoFit/>
          </a:bodyPr>
          <a:lstStyle/>
          <a:p>
            <a:r>
              <a:rPr lang="en-US" dirty="0">
                <a:solidFill>
                  <a:srgbClr val="00B050"/>
                </a:solidFill>
              </a:rPr>
              <a:t>green</a:t>
            </a:r>
          </a:p>
        </p:txBody>
      </p:sp>
      <p:sp>
        <p:nvSpPr>
          <p:cNvPr id="3091" name="Text Box 19"/>
          <p:cNvSpPr txBox="1">
            <a:spLocks noChangeArrowheads="1"/>
          </p:cNvSpPr>
          <p:nvPr/>
        </p:nvSpPr>
        <p:spPr bwMode="auto">
          <a:xfrm>
            <a:off x="3657600" y="3124200"/>
            <a:ext cx="1497013" cy="406400"/>
          </a:xfrm>
          <a:prstGeom prst="rect">
            <a:avLst/>
          </a:prstGeom>
          <a:noFill/>
          <a:ln w="9525">
            <a:solidFill>
              <a:schemeClr val="tx1"/>
            </a:solidFill>
            <a:miter lim="800000"/>
            <a:headEnd/>
            <a:tailEnd/>
          </a:ln>
          <a:effectLst/>
        </p:spPr>
        <p:txBody>
          <a:bodyPr wrap="none">
            <a:spAutoFit/>
          </a:bodyPr>
          <a:lstStyle/>
          <a:p>
            <a:r>
              <a:rPr lang="en-US" dirty="0"/>
              <a:t>[Ni(H</a:t>
            </a:r>
            <a:r>
              <a:rPr lang="en-US" baseline="-25000" dirty="0"/>
              <a:t>2</a:t>
            </a:r>
            <a:r>
              <a:rPr lang="en-US" dirty="0"/>
              <a:t>O)</a:t>
            </a:r>
            <a:r>
              <a:rPr lang="en-US" baseline="-25000" dirty="0"/>
              <a:t>6</a:t>
            </a:r>
            <a:r>
              <a:rPr lang="en-US" dirty="0"/>
              <a:t>]</a:t>
            </a:r>
            <a:r>
              <a:rPr lang="en-US" baseline="30000" dirty="0"/>
              <a:t>2+</a:t>
            </a:r>
          </a:p>
        </p:txBody>
      </p:sp>
      <p:sp>
        <p:nvSpPr>
          <p:cNvPr id="3093" name="Rectangle 21"/>
          <p:cNvSpPr>
            <a:spLocks noChangeArrowheads="1"/>
          </p:cNvSpPr>
          <p:nvPr/>
        </p:nvSpPr>
        <p:spPr bwMode="auto">
          <a:xfrm>
            <a:off x="1600200" y="228601"/>
            <a:ext cx="5486400" cy="533400"/>
          </a:xfrm>
          <a:prstGeom prst="rect">
            <a:avLst/>
          </a:prstGeom>
          <a:solidFill>
            <a:srgbClr val="0FF736">
              <a:alpha val="31000"/>
            </a:srgbClr>
          </a:solidFill>
          <a:ln w="9525">
            <a:noFill/>
            <a:miter lim="800000"/>
            <a:headEnd/>
            <a:tailEnd/>
          </a:ln>
          <a:effectLst/>
        </p:spPr>
        <p:txBody>
          <a:bodyPr anchor="ctr"/>
          <a:lstStyle/>
          <a:p>
            <a:pPr algn="ctr"/>
            <a:r>
              <a:rPr lang="en-US" sz="2000" b="1" dirty="0">
                <a:solidFill>
                  <a:srgbClr val="3333CC"/>
                </a:solidFill>
              </a:rPr>
              <a:t>The electronic spectrum of [Ni(H</a:t>
            </a:r>
            <a:r>
              <a:rPr lang="en-US" sz="2000" b="1" baseline="-25000" dirty="0">
                <a:solidFill>
                  <a:srgbClr val="3333CC"/>
                </a:solidFill>
              </a:rPr>
              <a:t>2</a:t>
            </a:r>
            <a:r>
              <a:rPr lang="en-US" sz="2000" b="1" dirty="0">
                <a:solidFill>
                  <a:srgbClr val="3333CC"/>
                </a:solidFill>
              </a:rPr>
              <a:t>O)</a:t>
            </a:r>
            <a:r>
              <a:rPr lang="en-US" sz="2000" b="1" baseline="-25000" dirty="0">
                <a:solidFill>
                  <a:srgbClr val="3333CC"/>
                </a:solidFill>
              </a:rPr>
              <a:t>6</a:t>
            </a:r>
            <a:r>
              <a:rPr lang="en-US" sz="2000" b="1" dirty="0">
                <a:solidFill>
                  <a:srgbClr val="3333CC"/>
                </a:solidFill>
              </a:rPr>
              <a:t>]</a:t>
            </a:r>
            <a:r>
              <a:rPr lang="en-US" sz="2000" b="1" baseline="30000" dirty="0">
                <a:solidFill>
                  <a:srgbClr val="3333CC"/>
                </a:solidFill>
              </a:rPr>
              <a:t>2+</a:t>
            </a:r>
            <a:r>
              <a:rPr lang="en-US" sz="2000" b="1" dirty="0">
                <a:solidFill>
                  <a:srgbClr val="3333CC"/>
                </a:solidFill>
              </a:rPr>
              <a:t>:</a:t>
            </a:r>
          </a:p>
        </p:txBody>
      </p:sp>
      <p:sp>
        <p:nvSpPr>
          <p:cNvPr id="3094" name="Text Box 22"/>
          <p:cNvSpPr txBox="1">
            <a:spLocks noChangeArrowheads="1"/>
          </p:cNvSpPr>
          <p:nvPr/>
        </p:nvSpPr>
        <p:spPr bwMode="auto">
          <a:xfrm>
            <a:off x="3048000" y="6248400"/>
            <a:ext cx="409575" cy="457200"/>
          </a:xfrm>
          <a:prstGeom prst="rect">
            <a:avLst/>
          </a:prstGeom>
          <a:noFill/>
          <a:ln w="9525">
            <a:noFill/>
            <a:miter lim="800000"/>
            <a:headEnd/>
            <a:tailEnd/>
          </a:ln>
          <a:effectLst/>
        </p:spPr>
        <p:txBody>
          <a:bodyPr wrap="none">
            <a:spAutoFit/>
          </a:bodyPr>
          <a:lstStyle/>
          <a:p>
            <a:r>
              <a:rPr lang="el-GR" sz="2400" b="1">
                <a:latin typeface="Times New Roman" pitchFamily="18" charset="0"/>
                <a:cs typeface="Times New Roman" pitchFamily="18" charset="0"/>
              </a:rPr>
              <a:t>λ</a:t>
            </a:r>
            <a:r>
              <a:rPr lang="en-US" sz="2400" b="1">
                <a:latin typeface="Times New Roman" pitchFamily="18" charset="0"/>
                <a:cs typeface="Times New Roman" pitchFamily="18" charset="0"/>
              </a:rPr>
              <a:t>,</a:t>
            </a:r>
            <a:endParaRPr lang="el-GR" sz="2400" b="1">
              <a:latin typeface="Times New Roman" pitchFamily="18" charset="0"/>
              <a:cs typeface="Times New Roman" pitchFamily="18" charset="0"/>
            </a:endParaRPr>
          </a:p>
        </p:txBody>
      </p:sp>
      <p:sp>
        <p:nvSpPr>
          <p:cNvPr id="3095" name="Text Box 23"/>
          <p:cNvSpPr txBox="1">
            <a:spLocks noChangeArrowheads="1"/>
          </p:cNvSpPr>
          <p:nvPr/>
        </p:nvSpPr>
        <p:spPr bwMode="auto">
          <a:xfrm>
            <a:off x="609600" y="1143000"/>
            <a:ext cx="7938455" cy="923330"/>
          </a:xfrm>
          <a:prstGeom prst="rect">
            <a:avLst/>
          </a:prstGeom>
          <a:noFill/>
          <a:ln w="9525">
            <a:noFill/>
            <a:miter lim="800000"/>
            <a:headEnd/>
            <a:tailEnd/>
          </a:ln>
          <a:effectLst/>
        </p:spPr>
        <p:txBody>
          <a:bodyPr wrap="none">
            <a:spAutoFit/>
          </a:bodyPr>
          <a:lstStyle/>
          <a:p>
            <a:r>
              <a:rPr lang="en-US" dirty="0"/>
              <a:t>The complex looks green, because it absorbs only weakly at 500 nm,</a:t>
            </a:r>
          </a:p>
          <a:p>
            <a:r>
              <a:rPr lang="en-US" dirty="0"/>
              <a:t>the wavelength of </a:t>
            </a:r>
            <a:r>
              <a:rPr lang="en-US" dirty="0">
                <a:solidFill>
                  <a:srgbClr val="00B050"/>
                </a:solidFill>
              </a:rPr>
              <a:t>green</a:t>
            </a:r>
            <a:r>
              <a:rPr lang="en-US" dirty="0"/>
              <a:t> light</a:t>
            </a:r>
            <a:r>
              <a:rPr lang="en-US" dirty="0" smtClean="0"/>
              <a:t>. It absorbs in the </a:t>
            </a:r>
            <a:r>
              <a:rPr lang="en-US" dirty="0" smtClean="0">
                <a:solidFill>
                  <a:srgbClr val="C00000"/>
                </a:solidFill>
              </a:rPr>
              <a:t>red </a:t>
            </a:r>
            <a:r>
              <a:rPr lang="en-US" dirty="0" smtClean="0"/>
              <a:t>region 620-750 nm which is the</a:t>
            </a:r>
          </a:p>
          <a:p>
            <a:r>
              <a:rPr lang="en-US" dirty="0" smtClean="0"/>
              <a:t> complimentary color of green</a:t>
            </a:r>
            <a:endParaRPr lang="en-US" dirty="0"/>
          </a:p>
        </p:txBody>
      </p:sp>
      <p:cxnSp>
        <p:nvCxnSpPr>
          <p:cNvPr id="20" name="Straight Arrow Connector 19"/>
          <p:cNvCxnSpPr/>
          <p:nvPr/>
        </p:nvCxnSpPr>
        <p:spPr>
          <a:xfrm flipH="1" flipV="1">
            <a:off x="4495800" y="4191000"/>
            <a:ext cx="76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67200" y="5029200"/>
            <a:ext cx="609600" cy="369332"/>
          </a:xfrm>
          <a:prstGeom prst="rect">
            <a:avLst/>
          </a:prstGeom>
          <a:noFill/>
          <a:ln>
            <a:solidFill>
              <a:srgbClr val="C00000"/>
            </a:solidFill>
          </a:ln>
        </p:spPr>
        <p:txBody>
          <a:bodyPr wrap="square" rtlCol="0">
            <a:spAutoFit/>
          </a:bodyPr>
          <a:lstStyle/>
          <a:p>
            <a:r>
              <a:rPr lang="en-US" dirty="0" smtClean="0">
                <a:solidFill>
                  <a:srgbClr val="FF0000"/>
                </a:solidFill>
              </a:rPr>
              <a:t>red</a:t>
            </a:r>
            <a:endParaRPr lang="en-IN" dirty="0">
              <a:solidFill>
                <a:srgbClr val="FF0000"/>
              </a:solidFill>
            </a:endParaRPr>
          </a:p>
        </p:txBody>
      </p:sp>
      <p:pic>
        <p:nvPicPr>
          <p:cNvPr id="23" name="Picture 22" descr="transelm.jpg"/>
          <p:cNvPicPr>
            <a:picLocks noChangeAspect="1"/>
          </p:cNvPicPr>
          <p:nvPr/>
        </p:nvPicPr>
        <p:blipFill>
          <a:blip r:embed="rId3" cstate="print"/>
          <a:srcRect l="60537" t="20000" r="28456" b="5000"/>
          <a:stretch>
            <a:fillRect/>
          </a:stretch>
        </p:blipFill>
        <p:spPr>
          <a:xfrm>
            <a:off x="2971800" y="2743200"/>
            <a:ext cx="457200" cy="990600"/>
          </a:xfrm>
          <a:prstGeom prst="rect">
            <a:avLst/>
          </a:prstGeom>
        </p:spPr>
      </p:pic>
      <p:sp>
        <p:nvSpPr>
          <p:cNvPr id="22" name="TextBox 21"/>
          <p:cNvSpPr txBox="1"/>
          <p:nvPr/>
        </p:nvSpPr>
        <p:spPr>
          <a:xfrm>
            <a:off x="6705600" y="3352800"/>
            <a:ext cx="685800" cy="523220"/>
          </a:xfrm>
          <a:prstGeom prst="rect">
            <a:avLst/>
          </a:prstGeom>
          <a:noFill/>
        </p:spPr>
        <p:txBody>
          <a:bodyPr wrap="square" rtlCol="0">
            <a:spAutoFit/>
          </a:bodyPr>
          <a:lstStyle/>
          <a:p>
            <a:r>
              <a:rPr lang="en-US" sz="2800" dirty="0" smtClean="0">
                <a:sym typeface="Symbol"/>
              </a:rPr>
              <a:t></a:t>
            </a:r>
            <a:r>
              <a:rPr lang="en-US" sz="2800" baseline="-25000" dirty="0" smtClean="0">
                <a:sym typeface="Symbol"/>
              </a:rPr>
              <a:t></a:t>
            </a:r>
            <a:endParaRPr lang="en-US" sz="2800" baseline="-25000" dirty="0"/>
          </a:p>
        </p:txBody>
      </p:sp>
      <p:cxnSp>
        <p:nvCxnSpPr>
          <p:cNvPr id="26" name="Straight Arrow Connector 25"/>
          <p:cNvCxnSpPr/>
          <p:nvPr/>
        </p:nvCxnSpPr>
        <p:spPr>
          <a:xfrm rot="16200000" flipH="1">
            <a:off x="6972300" y="3924300"/>
            <a:ext cx="304800"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91096"/>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26"/>
          <p:cNvPicPr>
            <a:picLocks noChangeAspect="1" noChangeArrowheads="1"/>
          </p:cNvPicPr>
          <p:nvPr/>
        </p:nvPicPr>
        <p:blipFill>
          <a:blip r:embed="rId3" cstate="print"/>
          <a:srcRect b="3030"/>
          <a:stretch>
            <a:fillRect/>
          </a:stretch>
        </p:blipFill>
        <p:spPr bwMode="auto">
          <a:xfrm>
            <a:off x="381000" y="914400"/>
            <a:ext cx="3760946" cy="4038600"/>
          </a:xfrm>
          <a:prstGeom prst="rect">
            <a:avLst/>
          </a:prstGeom>
          <a:noFill/>
        </p:spPr>
      </p:pic>
      <p:sp>
        <p:nvSpPr>
          <p:cNvPr id="56324" name="Rectangle 1028"/>
          <p:cNvSpPr>
            <a:spLocks noChangeArrowheads="1"/>
          </p:cNvSpPr>
          <p:nvPr/>
        </p:nvSpPr>
        <p:spPr bwMode="auto">
          <a:xfrm>
            <a:off x="990600" y="5257800"/>
            <a:ext cx="7924800" cy="646331"/>
          </a:xfrm>
          <a:prstGeom prst="rect">
            <a:avLst/>
          </a:prstGeom>
          <a:noFill/>
          <a:ln w="9525">
            <a:noFill/>
            <a:miter lim="800000"/>
            <a:headEnd/>
            <a:tailEnd/>
          </a:ln>
          <a:effectLst/>
        </p:spPr>
        <p:txBody>
          <a:bodyPr wrap="square">
            <a:spAutoFit/>
          </a:bodyPr>
          <a:lstStyle/>
          <a:p>
            <a:r>
              <a:rPr lang="en-US" dirty="0"/>
              <a:t>In real systems there are regions of different light absorptions leading to a wide range of </a:t>
            </a:r>
            <a:r>
              <a:rPr lang="en-US" dirty="0" smtClean="0"/>
              <a:t>colors. Strong transmission can dominate a weak transmission. </a:t>
            </a:r>
          </a:p>
        </p:txBody>
      </p:sp>
      <p:sp>
        <p:nvSpPr>
          <p:cNvPr id="56326" name="Rectangle 1030"/>
          <p:cNvSpPr>
            <a:spLocks noChangeArrowheads="1"/>
          </p:cNvSpPr>
          <p:nvPr/>
        </p:nvSpPr>
        <p:spPr bwMode="auto">
          <a:xfrm>
            <a:off x="228600" y="184150"/>
            <a:ext cx="8610600" cy="646331"/>
          </a:xfrm>
          <a:prstGeom prst="rect">
            <a:avLst/>
          </a:prstGeom>
          <a:noFill/>
          <a:ln w="9525">
            <a:noFill/>
            <a:miter lim="800000"/>
            <a:headEnd/>
            <a:tailEnd/>
          </a:ln>
          <a:effectLst/>
        </p:spPr>
        <p:txBody>
          <a:bodyPr>
            <a:spAutoFit/>
          </a:bodyPr>
          <a:lstStyle/>
          <a:p>
            <a:pPr algn="ctr"/>
            <a:r>
              <a:rPr lang="en-US" dirty="0"/>
              <a:t>Visualization of color as transmitted light which is not absorbed </a:t>
            </a:r>
            <a:endParaRPr lang="en-US" dirty="0" smtClean="0"/>
          </a:p>
          <a:p>
            <a:pPr algn="ctr"/>
            <a:r>
              <a:rPr lang="en-US" dirty="0" smtClean="0"/>
              <a:t>Gem Stones  : Ruby  and Emerald</a:t>
            </a:r>
            <a:endParaRPr lang="en-US" dirty="0"/>
          </a:p>
        </p:txBody>
      </p:sp>
      <p:sp>
        <p:nvSpPr>
          <p:cNvPr id="143366" name="AutoShape 6" descr="data:image/jpeg;base64,/9j/4AAQSkZJRgABAQAAAQABAAD/2wCEAAkGBhISERUUEhQVFBQWGBcXFhgXFRUXGRUUFxQXFxQWGBQXHCYeGBojGRUUIC8gIycpLCwsFR4xNTAqNSYrLCkBCQoKDgwOGg8PGiwlHyUsKSwpLywpLCkpLCwsLCksLCwsLCwsLCwsLCwsLCwsLCwsKSwsLCwsLCwsLCwsLCwsLP/AABEIAOEA4QMBIgACEQEDEQH/xAAcAAEAAgMBAQEAAAAAAAAAAAAABQYBAwQCBwj/xAA+EAABAgMGAgcGBAUEAwAAAAABAAIDBBEFEiExQVFhcQYTIoGRobEyQlLB0eEHgpLwIzNicqIVQ7LxFFPC/8QAGgEBAAMBAQEAAAAAAAAAAAAAAAMEBQIBBv/EACoRAAICAQQBAwQCAwEAAAAAAAABAgMRBBIhMUETIkIFMlFhcYGhscGR/9oADAMBAAIRAxEAPwD4aiIgCIiAIiIAiIgCIiAIiIAiIgCIiAIiIAiIgCIiAIiIAiIgCIiAzVFhEAREQBERAERZogMIs0SiAwiIgCIiAIiIAiIgCIiAIiIAiIgCIiAIiIAiIgCIiAIiIAtstKviOusa57tmtLj4BddiWJGmozYUFt5xqTs1o9p7jo0b92JIC+19FeizZGAerbfikVe44OeR7ozoBoFXvvjUv2VNTqo0L8v8Hy2T/DWfe0OdDEFpy6110n8gq7xGqt/R78G4T30jx3O1IY0NH6jUnyVsdNmIQ465cBsu6zJ8QnFxqcMhnjksp/UJzljpGC/q1k546R5i/hzZ0GDdbLQzu54L3nM+27EY7KrWh+FUlE/l9ZCP9Lqj9Lq+qu3+ruihxcA1rchXHHMkqFnbfaMIeJ30HLdeS1Ms7oNietnu3Qk8Hz6d/ByOP5UeG/g9roZ7qXhVV20egU/B9qXe4bsHWD/CpHeF9tsW1RGaWv8A5jdfibv3fReI1qxIL6RmUhH2YjTeA2v4VH7zU8dbNd8lmH1K1fdh/wCD88RIRaSHAgjMEUPgV5ov0fOyUKK3+JDhxWn4mtOG+Kq9o9ALPiVIhuhu0MNxAH5T2fJTL6hX8lgsx+rVdTTR8XRWq2vw/jwqmERGaNsHgcWnPuJ5KsPhkEgggjMEEEcwr0LI2LMXk0qroWrMHk8IsrC7JQiIgCIiAIiIAiIgCIiAIiIAiIgC2y0u6I9rGC85xDWjdzjQDvJWpdtjTIhzEGITS5EhurtdeDXyQM++dHOiEOQk7rT/ABKB0V2HbfqK/CKkAcOJUtAcVtMW/Di8QSOV3D0XE+PdY45UavnrZ5luZ8hfY5T3sjLRg3H1b7D6kU913vDhv47LS6PgdsPVdNjSxjzDRSrRi7agGXp4qzzfRuXPuBvFuA/Tl5KGNErVuRXhppXJzRSp5+QzBGI3x+yiJmWI7TTVuo1H24qydJbIMOjmEkAUJpgObRzzCrxc7XD0PIrxRcHg5UHW8M6LMlo1REhilManAcRuVYJm1Loq+gbsMSeAJz8FASVouhk0xBzHz4FRk7PPc6rs9BoBwXqy2dpNvgukaSYGNdC/lkVABNBXGoGgxXJSi09D7UDgYD8jUsr/AJN+fiuuZZdiFhzzH9Tdx6H7hcWw+RFfV8kcM1D8Cq1aljwohuxWB2zsnAaUcMVbYzKtKiZyDebXUemq8qscHwzyi2Vcsp4PndqdCHsqYJ6wfCaB3jkfJVmJBc0kOBaRmCKEdxX1tpUZbMjDiDttB9RyOYWvVrJdTPoNP9Rl9tiz+z5oin7Y6Luhi/Cq9uo94fUKAWlGcZrMTYrsjYsxYREXRIEREAREQBERAEREAREQBEWaoD9O9HIgiScF4x6yCxxO5LBXzUbOS7nQxo00qfNRP4e2yXWVAAdV0MuY7hSI4taaZdgt8lbYhESCac+RGa+fvit7ivB8nqop2SgvGTisg9X7OGQPL7q0RDVVaU1VnrhXgutN9uDrRv2tEZOEFxrlry1VUmLPut6xg/hEkEfBjhX+n0UxbE8ASwHtHP8AtWej8W82I04ioNOBFPkoJNTntKs2rLNhAtkYb/6Twy8FCzTGEkA1pk6lK/ZWm2LIMOrmCsM5j4a6clVJyAWOpocQdwuIpxeGcVxcXtZzS8d0N4INHNII5j5K9zEMTku17DdiDFh+CIMC08DiORUR0T6uJfgxWteD22hwrTR1NvdU/LWWyXDzDvXTiW1qARqK45egU/jJZ8ZK9Zlq9ZVjxciswc07jMhdUaUqKt7x9Fw9J5ERaTECoiNpfAwJAycNyMuXJYsO3hF7LuzEHg7lx4KvKv5R6Kk6l90Ov9HBNQrruBxHzC4ZwVBVrtGQERpLcHDEceCqkwKFwOH/AEpK3klplk0QjgFDWz0bbEq6HRr/APF3PY8VLS5zXt5VmE5QlmJerslVLMT5vMS7mOLXgtI0K1K92nJsjCjhlkdRyKqVoWU+EccW6OGXfstWq5T/AJN2jURtWHwzhRZKwpyyEREAREQBERAEREAREQFo6B9I/wDxo4a8nqYhAeNiMnDiF96k4jGgXaFjhmNQRgar8vtcRkvrf4cdLLzWwIhz/lnY6w/mO/gs7V1c+ojH+oafn1YrnyXqA264jmFOujdlvEDzUNc7QK3zU5S7wGA4hZ1ctiZj1T9NMqttwS2ZeScH9ocxgR5DxUl0ci0iOHxN9CPqua2mF8O9qw3vynB317lrsKNSKznTxFAoc+5SK+73qRbnZKoWtZocCG4AHs8DtyVvK42SIDqHHEqaxN4wWLouTTRQLMnDBjMecLrqO5HB3kfJfQy6rTqCCqf0tstsOLVmoq4bbKZ6Pz9+XaT7TeyebcB5UPen6C/B7hS3V4bYlRFs9GGRf4kE3H54YAnOuGRUzbMW7Bc8e0BTvOA8yovo9PXmFp9uGbp4j3Se70UeNvRGkoZwzhsm2HV6qL2Yg3yd9/VerWk2uOIpXI7HUclunpRkQuacCCaHUY6HZRkG0CQYb8SCQHbEZVGx34rlJSeYkcYqT3Q/8IRjC11D47rzGiaL1aU1cqPeqacMc1HwrQbk43TvorsYtrJpQg5LcdF1HwwQQQCDmDkVrfOQx7wPLH0Wl1qs4nu+q6UZeCVRl4RDWt0eLauhYjMt1HLdQSuJtgaNPiq/actUl7G0BzA31IWhTZJ8TNXT2yftmRqIislwIiIAiIgCIiAIiIApKxZotfSpFcQRo4ZEfvZRq9NdTEZrmUdywcyipLDPs8p0xMaWaK3Y4ID6bDEOHPDzUxZVo9difaHtD5jhmvk1mzx7L256j1CuNiTLjEESGcGjtcjm08a+ldFh307WfL6vT7G2XNzKYaH0OBCr8k+5GI+E4flNQfBSES1r7SLtDoa5d3JaRZMR7mRWUIIIcK0OGAND3+CpL8GdFdomY9tC+1kPtEuaCdBUitNypyXGJceP1VTkZFzIzC5pHaBrpnXNWK2I9yAQDi7sjv8AaPhXxViEuG34LVU+HJ+CtTkfrHuefeJp/bkPKizYb2w4ph1ADxeaNnDMDmP+K5pmOGNJPcNyoOPMEuvVxzw02pso68vLIadzyy09Jo9AxlczePIZear9lT1yNrdf2Tz0Pj6qOti24j3CovOoGmmBoMq7LNnwHvhuvUDga4aCmHoVahBKOWX660oNy8k9Px7pcRXfyUFFnWsN92FRTnspKenawg44EijubTj6eao1rW028amugaNOey8qqcnweaehzlhE/PSUCYob5a8jMOwO1W1+ir9pdGYsPGge3dpx/ScfVRVozb4gbQGlMhU6BSVjW5GYAyK1zmaE1vN8cwtD0p1rKf8ARrejbUsxef0/+Mi2xy00NR+9l1w5gHPxVpiyMKO2paHbOGfiFCTfRdzcYTvyuz8fsuVdCXD4ZzHUVz4lwzQGA5LyYS5Xw3sNHAsPHI8jkVsbNnVSYfgk2vwR8/I3cRl6LjVh68EUIqFDzspdNW+z6KeueeGWqrM8M5URFKThERAEREAREQBERASNjzNHXTkcuasshbT5ckDFjqX2/McVSmuoaqwS8cRGjiP+1VvrUuylqalLlrjyfQZWda9oew1B/dCrP0bmA6GW17QJNOB18ar41Z9pxID6ty95uh+h4r6TYE/DiMESEcRnXNp2I/dVk3Uur3eD5/U6d0PcuUWidOH73XDPPuwuLvnn5LbCmesoD7Vct1xW47thnwjHmcfSiqPnkovn3EVFgh5F7GijrSggCjSQ7XWgUlMzAY2vgNyoRzy6pOpU1Sf9FihN/wAHALOeDUPFcxmCDvXHFWaQtZ7mUitq9vvDG8N+BUWxuy2xo1wCmdddaZqxNqSw0W7JKa2tHm0ZqBFox4eKn3SW9rAVO6j4lgS0OpaDhj7LfmF12tLNLA9oxLhjTIU+q5p6ZDwKZ0xFNszyXUOko5R3DOEoNpeTgn2BrQWu1oRShoaYrzBsgOFXEgZkk0AHNcc1FAxJx0GSg5q0o0bslznDRorTwGauxrlLzg0YUzn5wTMfpI2AaS1XY9pzibp5N+akpDpsH0ESE4H4mAuHeMx5qtS3RuZiZQnAbuo2nGjsVZbGsCNBaQ97SDjdFTQ8yvLo0qPPL/nk8vhpox5w3/PJNiIyI2oAcDoR6giqi5ro5BflWGeGI/SfkVtEB1cAT3FdMKDF/wCz9FRUnD7WZik637ZFbnui8xCF9resh/HDN4D+5vtNPMd6jGlzh2W3txhlrmr/AAZiLCdeY4V1prwI1Wm3I0OK9rhDax9DfLcLxNKHwHmrENS/KLdesfyR82nJe46mNDiK58lzq2W9ZYdDvNzb6KqLRqs3xya9FqtjkwiIpCYIiIAiIgCIiALts2PQ3d8ua4llpoV41lYOZLcsE3FzW+zbTiQH34ZodRo4bELniC/DDm8+R1C0Qo+jlWccrDKTgmnFn0RnStsSDehktiZFtcWHUg7bFb5G2+sJ609s41+L6HgvnocWUc094UxJToiDY6j5hUJ6WKXBl26KMV7eiwzUa+6py0HBe5OSc/HBra0L3YNGXieC4pKOCQHGm3E7EqXtBhbDBOuDR3bKvnb7So3se019Yy84MILW0F6o7R34DYfVRs4+r6Vrp98P3gtssQGuK0QBiu1hNskjhNs33iYLm7Co7jioZsWryBkB8wpOamrmAzPpqoSTwc6ugU1fTZYp6bOlkhAvGJEhtccMMqnlkVYLO6kikINb/SAGkdwVbMSuPgvXXBuNaHhmvJxlNYyLYTsWNzLZ/wCO7QYrLbPfrQKGs3pY8YRRebuPaHyPkrTCjNcKg1/eyo2KdfZl3Rsq7RydSWjXmtbmA5qSIXHFg0KiUskEZ57OR0q08FDTouxCM8vRTzoR4KBnG9t3P0wVqp8l2h5fZ4Lajcaql23IdXENPZdiPmFcACMly2vICNCI94Yt57d6vUWbJfo1NNb6c+emUhF6c2mBXlahuBERAEREAREQBERASdizIDrhyd6rfMyuJ4fsKGa6hqNFOmbvNa7uPAqGaw8orWxaluRHtiFuXgu6Tj1ywI8loiQgStNC13FctKSPGlNFnlpkuGIxHgeK7hakQsENxvNBqK5jClAdsclxSsMhornrzWwtVCSTZkzUWzvEwCyg3x8MP3wWWxAxl45nLjso4VC9xIhdSumCj2EXpmW9o3itU3BJ7QGGAd8l6a8lwa3M4claZSzWvYWEdmlDzI9dV5Oz08NnllvpYbKTEmKZYn0WiprU5qchdFHBxD3gAGmGJI+XmpWVsmFDyaCd3Yn7dykd0I9ckstVXHrkgrMkXvcDdN2uJyGHPNWeA0t1xXpZulVLLHMz7rnY+TqgznxeP2XUWhwwxUZcK9w6jI0VZx/BTlBdo2ubQ0VajirnHifVWSYm2htXkNI1yqqQ634RNGkvPAYeJVrTwlLLSL2krnLLSO+6gChZrpARW60DicfJREza8V+byBs3D0V+OnlLs1K9JOXfB09JpENeHtoA/MbO+/yUEpB0A9Q6Ifja2vcSfl4KPWhXxHBr1LEcN5wERF2SBERAEREAREQBdkjFzbvlzC41lrqZLxrKPGsrBIwHDXL0UnZkpedVwq1uI56UUOTXEa7b6jxVws2WuQw3XM8zmqlz2ooamWyPBksWA5dBh7eH0WssqqOTLUjwF5uo/BYY5dHZ0wXXSHACo9FYLOtBjgGg0dqDqeG6rQKw4UPoop1qfZBZUrFyXB7K4rz1ShrPt8t7MQXm7+8Pr6rfH6RQm5Ev5CniSqvpTTxgouixPCRKdWvMRzWiriANyaKtxbfjxMIYDBvmfE/RaBLVNYji93EqRUP5MlWla+9k3Gt2GMGAvPAUHiVxxbUiu1DBs3P9R+S5agZLBepFXFE0aox6RqtCLdhvdmbpzxJwwzVTY3qxXh4FWW1MIR40HiVFykJpBLsjhTPDVXqXtiaene2H9kHEi1Xiq2TMENcQMRodwtVyuWavI1FjBOTMG7IN4uDvEmnlRV5XK3oAbKXfhuDwICpqjoluTf7ZDppbot/thERTloIiIAiIgCIiAIiIDss6aax1XgkDEU0KsEvb0DWI5vNhPoSqosKKdUZ9kFlELPuPocC0JZw/nsB44epXa2QDh2XtcN2kH5r5hVA7ZVno14kU5fT18ZNH0o2Kfi8W/dehYf8AX/j918+hWxHb7MWIPzup4VXZD6WTQ/3K82tPyUctJZ4kQy0F3iSLv/ox+L/H7rJsvCla933VWgdP449pjHeLT6rug/iC0+3BI/tdXyIChenvRXlo9Sv2SjrGNCA/lUfOqi5izojcCMNS3H7roZ02l3Zh7ObQf+JK6Ydvy7sorRzNPVeJWx7ieKOoh90f8EY20iMsRxXVCnmuz7PP6rsfDgxMatPEEV8lxx7Ipiw14H6he5i++D3MH2sM6WgL0oermbhdEvPEmhHevHB9njqfaMW3ixrd3egUPHiU7IVgmbOixQDCYXZitQAMq5kbKNd0XmtYdOb2fIqaucUsNlimcIxw2iFjQ6hYsqBejw2/1Ank3E+imx0UmNm/q+y4bQlnyjqlzesc0gBpJLQc3HDDCtFZjZGXti+S7C2M/bF8nrpPa949U32R7R3cNO715KvLJKwrEIKCwizXWq4qKCIi6JAiIgCIiAIiIAiIgCIiAIiIAiIgCIiAzVYREBlb4doRW5RHj8xXOidnjSfZIC3Y/wAdeYB+S2wekDgaljD4j0KikXDri/Bw6oPwWs/iJHAAZDhNA0o4/wD0tEXp9NO/9Y5NPzJVbRcLT1L4oiWkoXwRNu6ZTZ/3AOTW/RRUzNuiOL3kuc7MlaUUkYRj0iaNcIfakgiIujsIiIAiIgCIiAIiIAiIgCIiAIiIAiIgCIiAIiIAiIgCIiAIiIAiIgCIiAIiIDJWERAEREAREQBERAEREAREQBERAEREAREQBERAEREAREQBERAEREBsRE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 name="TextBox 11"/>
          <p:cNvSpPr txBox="1"/>
          <p:nvPr/>
        </p:nvSpPr>
        <p:spPr>
          <a:xfrm>
            <a:off x="4648200" y="2514600"/>
            <a:ext cx="4495800" cy="261610"/>
          </a:xfrm>
          <a:prstGeom prst="rect">
            <a:avLst/>
          </a:prstGeom>
          <a:noFill/>
        </p:spPr>
        <p:txBody>
          <a:bodyPr wrap="square" rtlCol="0">
            <a:spAutoFit/>
          </a:bodyPr>
          <a:lstStyle/>
          <a:p>
            <a:r>
              <a:rPr lang="en-IN" sz="1100" dirty="0" smtClean="0"/>
              <a:t>corundum (Al</a:t>
            </a:r>
            <a:r>
              <a:rPr lang="en-IN" sz="1100" baseline="-25000" dirty="0" smtClean="0"/>
              <a:t>2</a:t>
            </a:r>
            <a:r>
              <a:rPr lang="en-IN" sz="1100" dirty="0" smtClean="0"/>
              <a:t>O</a:t>
            </a:r>
            <a:r>
              <a:rPr lang="en-IN" sz="1100" baseline="-25000" dirty="0" smtClean="0"/>
              <a:t>3</a:t>
            </a:r>
            <a:r>
              <a:rPr lang="en-IN" sz="1100" dirty="0" smtClean="0"/>
              <a:t>)      and         </a:t>
            </a:r>
            <a:r>
              <a:rPr lang="en-IN" sz="1100" b="1" dirty="0" smtClean="0">
                <a:solidFill>
                  <a:srgbClr val="C00000"/>
                </a:solidFill>
              </a:rPr>
              <a:t>Ruby</a:t>
            </a:r>
            <a:r>
              <a:rPr lang="en-IN" sz="1100" dirty="0" smtClean="0"/>
              <a:t>: corundum with chromium as impurity.</a:t>
            </a:r>
            <a:endParaRPr lang="en-IN" sz="1100" dirty="0"/>
          </a:p>
        </p:txBody>
      </p:sp>
      <p:sp>
        <p:nvSpPr>
          <p:cNvPr id="13" name="TextBox 12"/>
          <p:cNvSpPr txBox="1"/>
          <p:nvPr/>
        </p:nvSpPr>
        <p:spPr>
          <a:xfrm>
            <a:off x="4724400" y="4648200"/>
            <a:ext cx="4114800" cy="430887"/>
          </a:xfrm>
          <a:prstGeom prst="rect">
            <a:avLst/>
          </a:prstGeom>
          <a:noFill/>
        </p:spPr>
        <p:txBody>
          <a:bodyPr wrap="square" rtlCol="0">
            <a:spAutoFit/>
          </a:bodyPr>
          <a:lstStyle/>
          <a:p>
            <a:r>
              <a:rPr lang="en-IN" sz="1100" dirty="0" smtClean="0"/>
              <a:t>Mineral beryl (Be</a:t>
            </a:r>
            <a:r>
              <a:rPr lang="en-IN" sz="1100" baseline="-25000" dirty="0" smtClean="0"/>
              <a:t>3</a:t>
            </a:r>
            <a:r>
              <a:rPr lang="en-IN" sz="1100" dirty="0" smtClean="0"/>
              <a:t>Al</a:t>
            </a:r>
            <a:r>
              <a:rPr lang="en-IN" sz="1100" baseline="-25000" dirty="0" smtClean="0"/>
              <a:t>2</a:t>
            </a:r>
            <a:r>
              <a:rPr lang="en-IN" sz="1100" dirty="0" smtClean="0"/>
              <a:t>(SiO</a:t>
            </a:r>
            <a:r>
              <a:rPr lang="en-IN" sz="1100" baseline="-25000" dirty="0" smtClean="0"/>
              <a:t>3</a:t>
            </a:r>
            <a:r>
              <a:rPr lang="en-IN" sz="1100" dirty="0" smtClean="0"/>
              <a:t>)</a:t>
            </a:r>
            <a:r>
              <a:rPr lang="en-IN" sz="1100" baseline="-25000" dirty="0" smtClean="0"/>
              <a:t>6</a:t>
            </a:r>
            <a:r>
              <a:rPr lang="en-IN" sz="1100" dirty="0" smtClean="0"/>
              <a:t>),  and  </a:t>
            </a:r>
            <a:r>
              <a:rPr lang="en-IN" sz="1100" b="1" dirty="0" smtClean="0">
                <a:solidFill>
                  <a:srgbClr val="00B050"/>
                </a:solidFill>
              </a:rPr>
              <a:t>Emerald:</a:t>
            </a:r>
            <a:r>
              <a:rPr lang="en-IN" sz="1100" dirty="0" smtClean="0"/>
              <a:t> Beryl  </a:t>
            </a:r>
            <a:r>
              <a:rPr lang="en-IN" sz="1100" dirty="0" err="1" smtClean="0"/>
              <a:t>colored</a:t>
            </a:r>
            <a:r>
              <a:rPr lang="en-IN" sz="1100" dirty="0" smtClean="0"/>
              <a:t>  green by trace amounts of chromium and/ or vanadium</a:t>
            </a:r>
            <a:endParaRPr lang="en-IN" sz="1100" dirty="0"/>
          </a:p>
        </p:txBody>
      </p:sp>
      <p:pic>
        <p:nvPicPr>
          <p:cNvPr id="14" name="Picture 13" descr="d06-236a.jpg"/>
          <p:cNvPicPr>
            <a:picLocks noChangeAspect="1"/>
          </p:cNvPicPr>
          <p:nvPr/>
        </p:nvPicPr>
        <p:blipFill>
          <a:blip r:embed="rId4" cstate="print"/>
          <a:stretch>
            <a:fillRect/>
          </a:stretch>
        </p:blipFill>
        <p:spPr>
          <a:xfrm>
            <a:off x="4800600" y="990600"/>
            <a:ext cx="1303401" cy="1524000"/>
          </a:xfrm>
          <a:prstGeom prst="rect">
            <a:avLst/>
          </a:prstGeom>
        </p:spPr>
      </p:pic>
      <p:pic>
        <p:nvPicPr>
          <p:cNvPr id="15" name="Picture 14" descr="dtn14a.jpg"/>
          <p:cNvPicPr>
            <a:picLocks noChangeAspect="1"/>
          </p:cNvPicPr>
          <p:nvPr/>
        </p:nvPicPr>
        <p:blipFill>
          <a:blip r:embed="rId5" cstate="print"/>
          <a:srcRect l="8967" t="12082" r="23784"/>
          <a:stretch>
            <a:fillRect/>
          </a:stretch>
        </p:blipFill>
        <p:spPr>
          <a:xfrm>
            <a:off x="6477000" y="914400"/>
            <a:ext cx="1143000" cy="1663394"/>
          </a:xfrm>
          <a:prstGeom prst="rect">
            <a:avLst/>
          </a:prstGeom>
        </p:spPr>
      </p:pic>
      <p:pic>
        <p:nvPicPr>
          <p:cNvPr id="16" name="Picture 15" descr="denv08-39a.jpg"/>
          <p:cNvPicPr>
            <a:picLocks noChangeAspect="1"/>
          </p:cNvPicPr>
          <p:nvPr/>
        </p:nvPicPr>
        <p:blipFill>
          <a:blip r:embed="rId6" cstate="print"/>
          <a:stretch>
            <a:fillRect/>
          </a:stretch>
        </p:blipFill>
        <p:spPr>
          <a:xfrm>
            <a:off x="4876800" y="2895600"/>
            <a:ext cx="1241870" cy="1579484"/>
          </a:xfrm>
          <a:prstGeom prst="rect">
            <a:avLst/>
          </a:prstGeom>
        </p:spPr>
      </p:pic>
      <p:pic>
        <p:nvPicPr>
          <p:cNvPr id="17" name="Picture 16" descr="dtn28a.jpg"/>
          <p:cNvPicPr>
            <a:picLocks noChangeAspect="1"/>
          </p:cNvPicPr>
          <p:nvPr/>
        </p:nvPicPr>
        <p:blipFill>
          <a:blip r:embed="rId7" cstate="print"/>
          <a:srcRect t="11111" r="21677"/>
          <a:stretch>
            <a:fillRect/>
          </a:stretch>
        </p:blipFill>
        <p:spPr>
          <a:xfrm>
            <a:off x="6400800" y="2895600"/>
            <a:ext cx="1166050" cy="1523999"/>
          </a:xfrm>
          <a:prstGeom prst="rect">
            <a:avLst/>
          </a:prstGeom>
        </p:spPr>
      </p:pic>
      <p:pic>
        <p:nvPicPr>
          <p:cNvPr id="18" name="Picture 17" descr="gemfields-emerald-in-teardrop-cut.jpg"/>
          <p:cNvPicPr>
            <a:picLocks noChangeAspect="1"/>
          </p:cNvPicPr>
          <p:nvPr/>
        </p:nvPicPr>
        <p:blipFill>
          <a:blip r:embed="rId8" cstate="print"/>
          <a:srcRect l="10660" r="11168"/>
          <a:stretch>
            <a:fillRect/>
          </a:stretch>
        </p:blipFill>
        <p:spPr>
          <a:xfrm>
            <a:off x="7696200" y="2971800"/>
            <a:ext cx="1066800" cy="1501139"/>
          </a:xfrm>
          <a:prstGeom prst="rect">
            <a:avLst/>
          </a:prstGeom>
        </p:spPr>
      </p:pic>
      <p:pic>
        <p:nvPicPr>
          <p:cNvPr id="20" name="Picture 19" descr="images (3).jpg"/>
          <p:cNvPicPr>
            <a:picLocks noChangeAspect="1"/>
          </p:cNvPicPr>
          <p:nvPr/>
        </p:nvPicPr>
        <p:blipFill>
          <a:blip r:embed="rId9" cstate="print"/>
          <a:srcRect l="18380" t="5779" r="18379" b="5779"/>
          <a:stretch>
            <a:fillRect/>
          </a:stretch>
        </p:blipFill>
        <p:spPr>
          <a:xfrm>
            <a:off x="7696200" y="990600"/>
            <a:ext cx="1219200" cy="1490133"/>
          </a:xfrm>
          <a:prstGeom prst="rect">
            <a:avLst/>
          </a:prstGeom>
        </p:spPr>
      </p:pic>
    </p:spTree>
    <p:extLst>
      <p:ext uri="{BB962C8B-B14F-4D97-AF65-F5344CB8AC3E}">
        <p14:creationId xmlns:p14="http://schemas.microsoft.com/office/powerpoint/2010/main" val="34398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3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85800"/>
            <a:ext cx="8534400" cy="954107"/>
          </a:xfrm>
          <a:prstGeom prst="rect">
            <a:avLst/>
          </a:prstGeom>
        </p:spPr>
        <p:txBody>
          <a:bodyPr wrap="square">
            <a:spAutoFit/>
          </a:bodyPr>
          <a:lstStyle/>
          <a:p>
            <a:pPr lvl="0"/>
            <a:r>
              <a:rPr lang="en-US" sz="2800" dirty="0" smtClean="0"/>
              <a:t>[Co(NH</a:t>
            </a:r>
            <a:r>
              <a:rPr lang="en-US" sz="2800" baseline="-25000" dirty="0" smtClean="0"/>
              <a:t>3</a:t>
            </a:r>
            <a:r>
              <a:rPr lang="en-US" sz="2800" dirty="0" smtClean="0"/>
              <a:t>)</a:t>
            </a:r>
            <a:r>
              <a:rPr lang="en-US" sz="2800" baseline="-25000" dirty="0" smtClean="0"/>
              <a:t>6</a:t>
            </a:r>
            <a:r>
              <a:rPr lang="en-US" sz="2800" dirty="0" smtClean="0"/>
              <a:t>]</a:t>
            </a:r>
            <a:r>
              <a:rPr lang="en-US" sz="2800" baseline="30000" dirty="0" smtClean="0"/>
              <a:t>3+</a:t>
            </a:r>
            <a:r>
              <a:rPr lang="en-US" sz="2800" dirty="0" smtClean="0"/>
              <a:t> is diamagnetic and </a:t>
            </a:r>
            <a:r>
              <a:rPr lang="en-US" sz="2800" dirty="0" smtClean="0">
                <a:solidFill>
                  <a:schemeClr val="accent6"/>
                </a:solidFill>
              </a:rPr>
              <a:t>orange yellow</a:t>
            </a:r>
            <a:r>
              <a:rPr lang="en-US" sz="2800" dirty="0" smtClean="0"/>
              <a:t>. [CoF</a:t>
            </a:r>
            <a:r>
              <a:rPr lang="en-US" sz="2800" baseline="-25000" dirty="0" smtClean="0"/>
              <a:t>6</a:t>
            </a:r>
            <a:r>
              <a:rPr lang="en-US" sz="2800" dirty="0" smtClean="0"/>
              <a:t>]</a:t>
            </a:r>
            <a:r>
              <a:rPr lang="en-US" sz="2800" baseline="30000" dirty="0" smtClean="0"/>
              <a:t>3- </a:t>
            </a:r>
            <a:r>
              <a:rPr lang="en-US" sz="2800" dirty="0" smtClean="0"/>
              <a:t>on the other hand is</a:t>
            </a:r>
            <a:r>
              <a:rPr lang="en-US" sz="2800" baseline="30000" dirty="0" smtClean="0"/>
              <a:t> </a:t>
            </a:r>
            <a:r>
              <a:rPr lang="en-US" sz="2800" dirty="0" smtClean="0"/>
              <a:t>paramagnetic and </a:t>
            </a:r>
            <a:r>
              <a:rPr lang="en-US" sz="2800" dirty="0" smtClean="0">
                <a:solidFill>
                  <a:srgbClr val="0070C0"/>
                </a:solidFill>
              </a:rPr>
              <a:t>blue</a:t>
            </a:r>
            <a:r>
              <a:rPr lang="en-US" sz="2800" dirty="0" smtClean="0"/>
              <a:t> . Why ?</a:t>
            </a:r>
            <a:endParaRPr lang="en-US" sz="2800" dirty="0"/>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4837559" y="4648200"/>
          <a:ext cx="4306441" cy="1981200"/>
        </p:xfrm>
        <a:graphic>
          <a:graphicData uri="http://schemas.openxmlformats.org/presentationml/2006/ole">
            <mc:AlternateContent xmlns:mc="http://schemas.openxmlformats.org/markup-compatibility/2006">
              <mc:Choice xmlns:v="urn:schemas-microsoft-com:vml" Requires="v">
                <p:oleObj spid="_x0000_s10246" name="CS ChemDraw Drawing" r:id="rId3" imgW="4088160" imgH="1878120" progId="ChemDraw.Document.6.0">
                  <p:embed/>
                </p:oleObj>
              </mc:Choice>
              <mc:Fallback>
                <p:oleObj name="CS ChemDraw Drawing" r:id="rId3" imgW="4088160" imgH="18781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559" y="4648200"/>
                        <a:ext cx="4306441"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3" name="Rectangle 3"/>
          <p:cNvSpPr>
            <a:spLocks noChangeArrowheads="1"/>
          </p:cNvSpPr>
          <p:nvPr/>
        </p:nvSpPr>
        <p:spPr bwMode="auto">
          <a:xfrm>
            <a:off x="0" y="2333685"/>
            <a:ext cx="472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[Co(NH</a:t>
            </a:r>
            <a:r>
              <a:rPr kumimoji="0" lang="en-US" sz="2400" b="0" i="0" u="none" strike="noStrike" cap="none" normalizeH="0" baseline="-30000" dirty="0" smtClean="0">
                <a:ln>
                  <a:noFill/>
                </a:ln>
                <a:solidFill>
                  <a:schemeClr val="accent6"/>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a:t>
            </a:r>
            <a:r>
              <a:rPr kumimoji="0" lang="en-US" sz="2400" b="0" i="0" u="none" strike="noStrike" cap="none" normalizeH="0" baseline="-30000" dirty="0" smtClean="0">
                <a:ln>
                  <a:noFill/>
                </a:ln>
                <a:solidFill>
                  <a:schemeClr val="accent6"/>
                </a:solidFill>
                <a:effectLst/>
                <a:latin typeface="Arial" pitchFamily="34" charset="0"/>
                <a:ea typeface="Times New Roman" pitchFamily="18" charset="0"/>
                <a:cs typeface="Arial" pitchFamily="34" charset="0"/>
              </a:rPr>
              <a:t>6</a:t>
            </a:r>
            <a:r>
              <a:rPr kumimoji="0" lang="en-US" sz="2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a:t>
            </a:r>
            <a:r>
              <a:rPr kumimoji="0" lang="en-US" sz="2400" b="0" i="0" u="none" strike="noStrike" cap="none" normalizeH="0" baseline="30000" dirty="0" smtClean="0">
                <a:ln>
                  <a:noFill/>
                </a:ln>
                <a:solidFill>
                  <a:schemeClr val="accent6"/>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 t</a:t>
            </a:r>
            <a:r>
              <a:rPr kumimoji="0" lang="en-US" sz="2400" b="0" i="0" u="none" strike="noStrike" cap="none" normalizeH="0" baseline="-25000" dirty="0" smtClean="0">
                <a:ln>
                  <a:noFill/>
                </a:ln>
                <a:solidFill>
                  <a:schemeClr val="accent6"/>
                </a:solidFill>
                <a:effectLst/>
                <a:latin typeface="Arial" pitchFamily="34" charset="0"/>
                <a:ea typeface="Times New Roman" pitchFamily="18" charset="0"/>
                <a:cs typeface="Arial" pitchFamily="34" charset="0"/>
              </a:rPr>
              <a:t>2g</a:t>
            </a:r>
            <a:r>
              <a:rPr kumimoji="0" lang="en-US" sz="2400" b="0" i="0" u="none" strike="noStrike" cap="none" normalizeH="0" baseline="30000" dirty="0" smtClean="0">
                <a:ln>
                  <a:noFill/>
                </a:ln>
                <a:solidFill>
                  <a:schemeClr val="accent6"/>
                </a:solidFill>
                <a:effectLst/>
                <a:latin typeface="Arial" pitchFamily="34" charset="0"/>
                <a:ea typeface="Times New Roman" pitchFamily="18" charset="0"/>
                <a:cs typeface="Arial" pitchFamily="34" charset="0"/>
              </a:rPr>
              <a:t>6</a:t>
            </a:r>
            <a:r>
              <a:rPr kumimoji="0" lang="en-US" sz="2400" b="0"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diamagnetic</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 no unpaired electrons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Orange yellow means absorption in the Violet-blue region (higher frequency,</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larger </a:t>
            </a:r>
            <a:r>
              <a:rPr lang="en-US" sz="2400" dirty="0" smtClean="0">
                <a:ea typeface="Times New Roman" pitchFamily="18" charset="0"/>
                <a:cs typeface="Arial" pitchFamily="34" charset="0"/>
                <a:sym typeface="Symbol" pitchFamily="18" charset="2"/>
              </a:rPr>
              <a:t></a:t>
            </a:r>
            <a:r>
              <a:rPr lang="en-US" sz="2400" baseline="-30000" dirty="0" smtClean="0">
                <a:ea typeface="Times New Roman" pitchFamily="18" charset="0"/>
                <a:cs typeface="Arial" pitchFamily="34" charset="0"/>
              </a:rPr>
              <a:t>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US" sz="2400" dirty="0" smtClean="0">
                <a:latin typeface="Arial" pitchFamily="34" charset="0"/>
                <a:ea typeface="Times New Roman" pitchFamily="18" charset="0"/>
                <a:cs typeface="Arial" pitchFamily="34" charset="0"/>
              </a:rPr>
              <a:t> </a:t>
            </a:r>
            <a:r>
              <a:rPr lang="en-US" sz="2400" dirty="0" smtClean="0">
                <a:solidFill>
                  <a:srgbClr val="FF0000"/>
                </a:solidFill>
                <a:latin typeface="Arial" pitchFamily="34" charset="0"/>
                <a:ea typeface="Times New Roman" pitchFamily="18" charset="0"/>
                <a:cs typeface="Arial" pitchFamily="34" charset="0"/>
              </a:rPr>
              <a:t>d</a:t>
            </a:r>
            <a:r>
              <a:rPr lang="en-US" sz="2400" baseline="30000" dirty="0" smtClean="0">
                <a:solidFill>
                  <a:srgbClr val="FF0000"/>
                </a:solidFill>
                <a:latin typeface="Arial" pitchFamily="34" charset="0"/>
                <a:ea typeface="Times New Roman" pitchFamily="18" charset="0"/>
                <a:cs typeface="Arial" pitchFamily="34" charset="0"/>
              </a:rPr>
              <a:t>6</a:t>
            </a:r>
            <a:r>
              <a:rPr lang="en-US" sz="2400" dirty="0" smtClean="0">
                <a:solidFill>
                  <a:srgbClr val="FF0000"/>
                </a:solidFill>
                <a:latin typeface="Arial" pitchFamily="34" charset="0"/>
                <a:ea typeface="Times New Roman" pitchFamily="18" charset="0"/>
                <a:cs typeface="Arial" pitchFamily="34" charset="0"/>
              </a:rPr>
              <a:t> LS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[CoF</a:t>
            </a:r>
            <a:r>
              <a:rPr kumimoji="0" lang="en-US" sz="2400" b="0" i="0" u="none" strike="noStrike" cap="none" normalizeH="0" baseline="-30000" dirty="0" smtClean="0">
                <a:ln>
                  <a:noFill/>
                </a:ln>
                <a:solidFill>
                  <a:srgbClr val="0070C0"/>
                </a:solidFill>
                <a:effectLst/>
                <a:latin typeface="Arial" pitchFamily="34" charset="0"/>
                <a:ea typeface="Times New Roman" pitchFamily="18" charset="0"/>
                <a:cs typeface="Arial" pitchFamily="34" charset="0"/>
              </a:rPr>
              <a:t>6</a:t>
            </a:r>
            <a:r>
              <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r>
              <a:rPr kumimoji="0" lang="en-US" sz="2400" b="0" i="0" u="none" strike="noStrike" cap="none" normalizeH="0" baseline="30000" dirty="0" smtClean="0">
                <a:ln>
                  <a:noFill/>
                </a:ln>
                <a:solidFill>
                  <a:srgbClr val="0070C0"/>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paramagnetic t</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2g</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g</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Blue means absorption in the orange region (lower frequency, small</a:t>
            </a:r>
            <a:r>
              <a:rPr lang="en-US" sz="2400" dirty="0" smtClean="0">
                <a:latin typeface="Arial" pitchFamily="34" charset="0"/>
                <a:ea typeface="Times New Roman" pitchFamily="18" charset="0"/>
                <a:cs typeface="Arial" pitchFamily="34" charset="0"/>
              </a:rPr>
              <a:t>er </a:t>
            </a:r>
            <a:r>
              <a:rPr lang="en-US" sz="2400" dirty="0" smtClean="0">
                <a:ea typeface="Times New Roman" pitchFamily="18" charset="0"/>
                <a:cs typeface="Arial" pitchFamily="34" charset="0"/>
                <a:sym typeface="Symbol" pitchFamily="18" charset="2"/>
              </a:rPr>
              <a:t></a:t>
            </a:r>
            <a:r>
              <a:rPr lang="en-US" sz="2400" baseline="-30000" dirty="0" smtClean="0">
                <a:ea typeface="Times New Roman" pitchFamily="18" charset="0"/>
                <a:cs typeface="Arial" pitchFamily="34" charset="0"/>
              </a:rPr>
              <a:t>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therefore </a:t>
            </a:r>
            <a:r>
              <a:rPr lang="en-US" sz="2400" dirty="0" smtClean="0">
                <a:solidFill>
                  <a:srgbClr val="FF0000"/>
                </a:solidFill>
                <a:latin typeface="Arial" pitchFamily="34" charset="0"/>
                <a:ea typeface="Times New Roman" pitchFamily="18" charset="0"/>
                <a:cs typeface="Arial" pitchFamily="34" charset="0"/>
              </a:rPr>
              <a:t>d</a:t>
            </a:r>
            <a:r>
              <a:rPr lang="en-US" sz="2400" baseline="30000" dirty="0" smtClean="0">
                <a:solidFill>
                  <a:srgbClr val="FF0000"/>
                </a:solidFill>
                <a:latin typeface="Arial" pitchFamily="34" charset="0"/>
                <a:ea typeface="Times New Roman" pitchFamily="18" charset="0"/>
                <a:cs typeface="Arial" pitchFamily="34" charset="0"/>
              </a:rPr>
              <a:t>6</a:t>
            </a:r>
            <a:r>
              <a:rPr lang="en-US" sz="2400" dirty="0" smtClean="0">
                <a:solidFill>
                  <a:srgbClr val="FF0000"/>
                </a:solidFill>
                <a:latin typeface="Arial" pitchFamily="34" charset="0"/>
                <a:ea typeface="Times New Roman" pitchFamily="18" charset="0"/>
                <a:cs typeface="Arial" pitchFamily="34" charset="0"/>
              </a:rPr>
              <a:t> HS</a:t>
            </a:r>
          </a:p>
          <a:p>
            <a:pPr lvl="0" eaLnBrk="0" fontAlgn="base" hangingPunct="0">
              <a:spcBef>
                <a:spcPct val="0"/>
              </a:spcBef>
              <a:spcAft>
                <a:spcPct val="0"/>
              </a:spcAft>
            </a:pPr>
            <a:r>
              <a:rPr lang="en-US" sz="2400" dirty="0" smtClean="0">
                <a:solidFill>
                  <a:srgbClr val="FF0000"/>
                </a:solidFill>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pPr>
            <a:r>
              <a:rPr kumimoji="0" lang="en-US" sz="2400" b="0" i="1"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en-US" sz="2400" b="0" i="1" u="none" strike="noStrike" cap="none" normalizeH="0" baseline="-30000" dirty="0" smtClean="0">
                <a:ln>
                  <a:noFill/>
                </a:ln>
                <a:solidFill>
                  <a:schemeClr val="tx1"/>
                </a:solidFill>
                <a:effectLst/>
                <a:ea typeface="Times New Roman" pitchFamily="18" charset="0"/>
                <a:cs typeface="Arial" pitchFamily="34" charset="0"/>
              </a:rPr>
              <a:t>o</a:t>
            </a:r>
            <a:r>
              <a:rPr kumimoji="0" lang="en-US" sz="2400" b="0" i="1" u="none" strike="noStrike" cap="none" normalizeH="0" baseline="0" dirty="0" smtClean="0">
                <a:ln>
                  <a:noFill/>
                </a:ln>
                <a:solidFill>
                  <a:schemeClr val="tx1"/>
                </a:solidFill>
                <a:effectLst/>
                <a:ea typeface="Times New Roman" pitchFamily="18" charset="0"/>
                <a:cs typeface="Arial" pitchFamily="34" charset="0"/>
                <a:sym typeface="Symbol" pitchFamily="18" charset="2"/>
              </a:rPr>
              <a:t> splitting magnitude is higher  for [Co(NH</a:t>
            </a:r>
            <a:r>
              <a:rPr kumimoji="0" lang="en-US" sz="2400" b="0" i="1" u="none" strike="noStrike" cap="none" normalizeH="0" baseline="-30000" dirty="0" smtClean="0">
                <a:ln>
                  <a:noFill/>
                </a:ln>
                <a:solidFill>
                  <a:schemeClr val="tx1"/>
                </a:solidFill>
                <a:effectLst/>
                <a:ea typeface="Times New Roman" pitchFamily="18" charset="0"/>
                <a:cs typeface="Arial" pitchFamily="34" charset="0"/>
                <a:sym typeface="Symbol" pitchFamily="18" charset="2"/>
              </a:rPr>
              <a:t>3</a:t>
            </a:r>
            <a:r>
              <a:rPr kumimoji="0" lang="en-US" sz="2400" b="0" i="1"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en-US" sz="2400" b="0" i="1" u="none" strike="noStrike" cap="none" normalizeH="0" baseline="-30000" dirty="0" smtClean="0">
                <a:ln>
                  <a:noFill/>
                </a:ln>
                <a:solidFill>
                  <a:schemeClr val="tx1"/>
                </a:solidFill>
                <a:effectLst/>
                <a:ea typeface="Times New Roman" pitchFamily="18" charset="0"/>
                <a:cs typeface="Arial" pitchFamily="34" charset="0"/>
                <a:sym typeface="Symbol" pitchFamily="18" charset="2"/>
              </a:rPr>
              <a:t>6</a:t>
            </a:r>
            <a:r>
              <a:rPr kumimoji="0" lang="en-US" sz="2400" b="0" i="1"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en-US" sz="2400" b="0" i="1" u="none" strike="noStrike" cap="none" normalizeH="0" baseline="30000" dirty="0" smtClean="0">
                <a:ln>
                  <a:noFill/>
                </a:ln>
                <a:solidFill>
                  <a:schemeClr val="tx1"/>
                </a:solidFill>
                <a:effectLst/>
                <a:ea typeface="Times New Roman" pitchFamily="18" charset="0"/>
                <a:cs typeface="Arial" pitchFamily="34" charset="0"/>
                <a:sym typeface="Symbol" pitchFamily="18" charset="2"/>
              </a:rPr>
              <a:t>3+</a:t>
            </a:r>
            <a:r>
              <a:rPr kumimoji="0" lang="en-US" sz="2400" b="0" i="1" u="none" strike="noStrike" cap="none" normalizeH="0" baseline="0" dirty="0" smtClean="0">
                <a:ln>
                  <a:noFill/>
                </a:ln>
                <a:solidFill>
                  <a:schemeClr val="tx1"/>
                </a:solidFill>
                <a:effectLst/>
                <a:ea typeface="Times New Roman" pitchFamily="18" charset="0"/>
                <a:cs typeface="Arial" pitchFamily="34" charset="0"/>
                <a:sym typeface="Symbol" pitchFamily="18" charset="2"/>
              </a:rPr>
              <a:t> due to stronger </a:t>
            </a:r>
            <a:r>
              <a:rPr kumimoji="0" lang="en-US" sz="2400" b="0" i="1" u="none" strike="noStrike" cap="none" normalizeH="0" baseline="0" dirty="0" err="1" smtClean="0">
                <a:ln>
                  <a:noFill/>
                </a:ln>
                <a:solidFill>
                  <a:schemeClr val="tx1"/>
                </a:solidFill>
                <a:effectLst/>
                <a:ea typeface="Times New Roman" pitchFamily="18" charset="0"/>
                <a:cs typeface="Arial" pitchFamily="34" charset="0"/>
                <a:sym typeface="Symbol" pitchFamily="18" charset="2"/>
              </a:rPr>
              <a:t>ligand</a:t>
            </a:r>
            <a:r>
              <a:rPr kumimoji="0" lang="en-US" sz="2400" b="0" i="1"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lang="en-US" sz="2400" i="1" dirty="0" smtClean="0">
                <a:ea typeface="Times New Roman" pitchFamily="18" charset="0"/>
                <a:cs typeface="Arial" pitchFamily="34" charset="0"/>
              </a:rPr>
              <a:t> </a:t>
            </a:r>
            <a:endParaRPr kumimoji="0" lang="en-US" sz="2400" b="0" i="1" u="none" strike="noStrike" cap="none" normalizeH="0" baseline="0" dirty="0" smtClean="0">
              <a:ln>
                <a:noFill/>
              </a:ln>
              <a:solidFill>
                <a:schemeClr val="tx1"/>
              </a:solidFill>
              <a:effectLst/>
              <a:cs typeface="Arial" pitchFamily="34" charset="0"/>
              <a:sym typeface="Symbol" pitchFamily="18" charset="2"/>
            </a:endParaRPr>
          </a:p>
        </p:txBody>
      </p:sp>
      <p:sp>
        <p:nvSpPr>
          <p:cNvPr id="7" name="TextBox 6"/>
          <p:cNvSpPr txBox="1"/>
          <p:nvPr/>
        </p:nvSpPr>
        <p:spPr>
          <a:xfrm>
            <a:off x="2590800" y="152400"/>
            <a:ext cx="3733800" cy="523220"/>
          </a:xfrm>
          <a:prstGeom prst="rect">
            <a:avLst/>
          </a:prstGeom>
          <a:noFill/>
        </p:spPr>
        <p:txBody>
          <a:bodyPr wrap="square" rtlCol="0">
            <a:spAutoFit/>
          </a:bodyPr>
          <a:lstStyle/>
          <a:p>
            <a:pPr algn="ctr"/>
            <a:r>
              <a:rPr lang="en-US" sz="2800" dirty="0" smtClean="0">
                <a:solidFill>
                  <a:srgbClr val="FF0000"/>
                </a:solidFill>
              </a:rPr>
              <a:t>Problem solving!</a:t>
            </a:r>
            <a:endParaRPr lang="en-US" sz="2800" dirty="0">
              <a:solidFill>
                <a:srgbClr val="FF0000"/>
              </a:solidFill>
            </a:endParaRPr>
          </a:p>
        </p:txBody>
      </p:sp>
      <p:pic>
        <p:nvPicPr>
          <p:cNvPr id="8" name="Picture 7" descr="colorlwheel aje.png"/>
          <p:cNvPicPr>
            <a:picLocks noChangeAspect="1"/>
          </p:cNvPicPr>
          <p:nvPr/>
        </p:nvPicPr>
        <p:blipFill>
          <a:blip r:embed="rId5" cstate="print"/>
          <a:srcRect l="6451" t="8694" r="8077" b="21750"/>
          <a:stretch>
            <a:fillRect/>
          </a:stretch>
        </p:blipFill>
        <p:spPr>
          <a:xfrm>
            <a:off x="5867400" y="1981200"/>
            <a:ext cx="2927985" cy="2209800"/>
          </a:xfrm>
          <a:prstGeom prst="rect">
            <a:avLst/>
          </a:prstGeom>
        </p:spPr>
      </p:pic>
    </p:spTree>
    <p:extLst>
      <p:ext uri="{BB962C8B-B14F-4D97-AF65-F5344CB8AC3E}">
        <p14:creationId xmlns:p14="http://schemas.microsoft.com/office/powerpoint/2010/main" val="10266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1"/>
                                        </p:tgtEl>
                                        <p:attrNameLst>
                                          <p:attrName>style.visibility</p:attrName>
                                        </p:attrNameLst>
                                      </p:cBhvr>
                                      <p:to>
                                        <p:strVal val="visible"/>
                                      </p:to>
                                    </p:set>
                                    <p:animEffect transition="in" filter="circle(in)">
                                      <p:cBhvr>
                                        <p:cTn id="17" dur="2000"/>
                                        <p:tgtEl>
                                          <p:spTgt spid="20481"/>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483"/>
                                        </p:tgtEl>
                                        <p:attrNameLst>
                                          <p:attrName>style.visibility</p:attrName>
                                        </p:attrNameLst>
                                      </p:cBhvr>
                                      <p:to>
                                        <p:strVal val="visible"/>
                                      </p:to>
                                    </p:set>
                                    <p:animEffect transition="in" filter="dissolve">
                                      <p:cBhvr>
                                        <p:cTn id="25"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48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0" y="4343400"/>
            <a:ext cx="1066800" cy="307777"/>
          </a:xfrm>
          <a:prstGeom prst="rect">
            <a:avLst/>
          </a:prstGeom>
          <a:noFill/>
        </p:spPr>
        <p:txBody>
          <a:bodyPr wrap="square" rtlCol="0">
            <a:spAutoFit/>
          </a:bodyPr>
          <a:lstStyle/>
          <a:p>
            <a:r>
              <a:rPr lang="en-US" sz="1400" dirty="0" err="1" smtClean="0">
                <a:solidFill>
                  <a:schemeClr val="bg1"/>
                </a:solidFill>
              </a:rPr>
              <a:t>Ajoy</a:t>
            </a:r>
            <a:r>
              <a:rPr lang="en-US" sz="1400" dirty="0" smtClean="0">
                <a:solidFill>
                  <a:schemeClr val="bg1"/>
                </a:solidFill>
              </a:rPr>
              <a:t> </a:t>
            </a:r>
            <a:r>
              <a:rPr lang="en-US" sz="1400" dirty="0" err="1" smtClean="0">
                <a:solidFill>
                  <a:schemeClr val="bg1"/>
                </a:solidFill>
              </a:rPr>
              <a:t>Ghatak</a:t>
            </a:r>
            <a:endParaRPr lang="en-US" sz="1400" dirty="0">
              <a:solidFill>
                <a:schemeClr val="bg1"/>
              </a:solidFill>
            </a:endParaRPr>
          </a:p>
        </p:txBody>
      </p:sp>
      <p:pic>
        <p:nvPicPr>
          <p:cNvPr id="9" name="Picture 8" descr="bethepic.jpg"/>
          <p:cNvPicPr>
            <a:picLocks noChangeAspect="1"/>
          </p:cNvPicPr>
          <p:nvPr/>
        </p:nvPicPr>
        <p:blipFill>
          <a:blip r:embed="rId2" cstate="print"/>
          <a:srcRect b="13043"/>
          <a:stretch>
            <a:fillRect/>
          </a:stretch>
        </p:blipFill>
        <p:spPr>
          <a:xfrm>
            <a:off x="7489209" y="3086100"/>
            <a:ext cx="1220164" cy="1524000"/>
          </a:xfrm>
          <a:prstGeom prst="rect">
            <a:avLst/>
          </a:prstGeom>
        </p:spPr>
      </p:pic>
      <p:sp>
        <p:nvSpPr>
          <p:cNvPr id="4" name="TextBox 3"/>
          <p:cNvSpPr txBox="1"/>
          <p:nvPr/>
        </p:nvSpPr>
        <p:spPr>
          <a:xfrm>
            <a:off x="685800" y="152400"/>
            <a:ext cx="7239000" cy="584775"/>
          </a:xfrm>
          <a:prstGeom prst="rect">
            <a:avLst/>
          </a:prstGeom>
          <a:blipFill>
            <a:blip r:embed="rId3" cstate="print">
              <a:duotone>
                <a:schemeClr val="accent6">
                  <a:shade val="45000"/>
                  <a:satMod val="135000"/>
                </a:schemeClr>
                <a:prstClr val="white"/>
              </a:duotone>
            </a:blip>
            <a:tile tx="0" ty="0" sx="100000" sy="100000" flip="none" algn="tl"/>
          </a:blipFill>
        </p:spPr>
        <p:txBody>
          <a:bodyPr wrap="square" rtlCol="0">
            <a:spAutoFit/>
          </a:bodyPr>
          <a:lstStyle/>
          <a:p>
            <a:r>
              <a:rPr lang="en-US" dirty="0" smtClean="0">
                <a:solidFill>
                  <a:schemeClr val="accent2"/>
                </a:solidFill>
              </a:rPr>
              <a:t>Theories of bonding in transition metal complexes – in a nutshell</a:t>
            </a:r>
          </a:p>
          <a:p>
            <a:r>
              <a:rPr lang="en-US" sz="1400" i="1" dirty="0" smtClean="0"/>
              <a:t> to explain the observed properties of the metal complexes such as color, magnetism, shape</a:t>
            </a:r>
            <a:endParaRPr lang="en-US" sz="1400" i="1" dirty="0"/>
          </a:p>
        </p:txBody>
      </p:sp>
      <p:sp>
        <p:nvSpPr>
          <p:cNvPr id="5" name="TextBox 4"/>
          <p:cNvSpPr txBox="1"/>
          <p:nvPr/>
        </p:nvSpPr>
        <p:spPr>
          <a:xfrm>
            <a:off x="609600" y="914400"/>
            <a:ext cx="2209800" cy="369332"/>
          </a:xfrm>
          <a:prstGeom prst="rect">
            <a:avLst/>
          </a:prstGeom>
          <a:gradFill>
            <a:gsLst>
              <a:gs pos="0">
                <a:schemeClr val="accent2"/>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Valence bond theory</a:t>
            </a:r>
            <a:endParaRPr lang="en-US" dirty="0"/>
          </a:p>
        </p:txBody>
      </p:sp>
      <p:sp>
        <p:nvSpPr>
          <p:cNvPr id="6" name="TextBox 5"/>
          <p:cNvSpPr txBox="1"/>
          <p:nvPr/>
        </p:nvSpPr>
        <p:spPr>
          <a:xfrm>
            <a:off x="609600" y="3048000"/>
            <a:ext cx="2133600" cy="369332"/>
          </a:xfrm>
          <a:prstGeom prst="rect">
            <a:avLst/>
          </a:prstGeom>
          <a:gradFill>
            <a:gsLst>
              <a:gs pos="0">
                <a:schemeClr val="accent4"/>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Crystal Field theory</a:t>
            </a:r>
            <a:endParaRPr lang="en-US" dirty="0"/>
          </a:p>
        </p:txBody>
      </p:sp>
      <p:sp>
        <p:nvSpPr>
          <p:cNvPr id="7" name="TextBox 6"/>
          <p:cNvSpPr txBox="1"/>
          <p:nvPr/>
        </p:nvSpPr>
        <p:spPr>
          <a:xfrm>
            <a:off x="609600" y="5410200"/>
            <a:ext cx="2590800" cy="369332"/>
          </a:xfrm>
          <a:prstGeom prst="rect">
            <a:avLst/>
          </a:prstGeom>
          <a:gradFill>
            <a:gsLst>
              <a:gs pos="0">
                <a:srgbClr val="0FF736"/>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Molecular Orbital Theory</a:t>
            </a:r>
            <a:endParaRPr lang="en-US" dirty="0"/>
          </a:p>
        </p:txBody>
      </p:sp>
      <p:pic>
        <p:nvPicPr>
          <p:cNvPr id="8" name="Picture 7" descr="pauling.jpg"/>
          <p:cNvPicPr>
            <a:picLocks noChangeAspect="1"/>
          </p:cNvPicPr>
          <p:nvPr/>
        </p:nvPicPr>
        <p:blipFill>
          <a:blip r:embed="rId4" cstate="print"/>
          <a:srcRect b="7839"/>
          <a:stretch>
            <a:fillRect/>
          </a:stretch>
        </p:blipFill>
        <p:spPr>
          <a:xfrm>
            <a:off x="7543800" y="1219200"/>
            <a:ext cx="1239132" cy="1600200"/>
          </a:xfrm>
          <a:prstGeom prst="rect">
            <a:avLst/>
          </a:prstGeom>
        </p:spPr>
      </p:pic>
      <p:pic>
        <p:nvPicPr>
          <p:cNvPr id="10" name="Picture 9" descr="Mulliken_Hund_1929_Chicago.jpg"/>
          <p:cNvPicPr>
            <a:picLocks noChangeAspect="1"/>
          </p:cNvPicPr>
          <p:nvPr/>
        </p:nvPicPr>
        <p:blipFill>
          <a:blip r:embed="rId5" cstate="print"/>
          <a:stretch>
            <a:fillRect/>
          </a:stretch>
        </p:blipFill>
        <p:spPr>
          <a:xfrm>
            <a:off x="7543800" y="4876800"/>
            <a:ext cx="1219200" cy="1524000"/>
          </a:xfrm>
          <a:prstGeom prst="rect">
            <a:avLst/>
          </a:prstGeom>
        </p:spPr>
      </p:pic>
      <p:sp>
        <p:nvSpPr>
          <p:cNvPr id="11" name="TextBox 10"/>
          <p:cNvSpPr txBox="1"/>
          <p:nvPr/>
        </p:nvSpPr>
        <p:spPr>
          <a:xfrm>
            <a:off x="7467600" y="6400800"/>
            <a:ext cx="1371600" cy="276999"/>
          </a:xfrm>
          <a:prstGeom prst="rect">
            <a:avLst/>
          </a:prstGeom>
          <a:noFill/>
        </p:spPr>
        <p:txBody>
          <a:bodyPr wrap="square" rtlCol="0">
            <a:spAutoFit/>
          </a:bodyPr>
          <a:lstStyle/>
          <a:p>
            <a:r>
              <a:rPr lang="en-US" sz="1200" dirty="0" err="1" smtClean="0"/>
              <a:t>Mulliken</a:t>
            </a:r>
            <a:r>
              <a:rPr lang="en-US" sz="1200" dirty="0" smtClean="0"/>
              <a:t> &amp; </a:t>
            </a:r>
            <a:r>
              <a:rPr lang="en-US" sz="1200" dirty="0" err="1" smtClean="0"/>
              <a:t>Hund</a:t>
            </a:r>
            <a:endParaRPr lang="en-US" sz="1200" dirty="0"/>
          </a:p>
        </p:txBody>
      </p:sp>
      <p:sp>
        <p:nvSpPr>
          <p:cNvPr id="12" name="TextBox 11"/>
          <p:cNvSpPr txBox="1"/>
          <p:nvPr/>
        </p:nvSpPr>
        <p:spPr>
          <a:xfrm>
            <a:off x="7543800" y="2743200"/>
            <a:ext cx="1143000" cy="307777"/>
          </a:xfrm>
          <a:prstGeom prst="rect">
            <a:avLst/>
          </a:prstGeom>
          <a:noFill/>
        </p:spPr>
        <p:txBody>
          <a:bodyPr wrap="square" rtlCol="0">
            <a:spAutoFit/>
          </a:bodyPr>
          <a:lstStyle/>
          <a:p>
            <a:r>
              <a:rPr lang="en-US" sz="1400" dirty="0" err="1" smtClean="0"/>
              <a:t>Linus</a:t>
            </a:r>
            <a:r>
              <a:rPr lang="en-US" sz="1400" dirty="0" smtClean="0"/>
              <a:t> Pauling</a:t>
            </a:r>
            <a:endParaRPr lang="en-US" sz="1400" dirty="0"/>
          </a:p>
        </p:txBody>
      </p:sp>
      <p:sp>
        <p:nvSpPr>
          <p:cNvPr id="13" name="TextBox 12"/>
          <p:cNvSpPr txBox="1"/>
          <p:nvPr/>
        </p:nvSpPr>
        <p:spPr>
          <a:xfrm>
            <a:off x="7620000" y="4572000"/>
            <a:ext cx="1219200" cy="276999"/>
          </a:xfrm>
          <a:prstGeom prst="rect">
            <a:avLst/>
          </a:prstGeom>
          <a:noFill/>
        </p:spPr>
        <p:txBody>
          <a:bodyPr wrap="square" rtlCol="0">
            <a:spAutoFit/>
          </a:bodyPr>
          <a:lstStyle/>
          <a:p>
            <a:r>
              <a:rPr lang="en-US" sz="1200" dirty="0" smtClean="0"/>
              <a:t>Hans Bethe</a:t>
            </a:r>
            <a:endParaRPr lang="en-US" sz="1200" dirty="0"/>
          </a:p>
        </p:txBody>
      </p:sp>
      <p:sp>
        <p:nvSpPr>
          <p:cNvPr id="22" name="TextBox 21"/>
          <p:cNvSpPr txBox="1"/>
          <p:nvPr/>
        </p:nvSpPr>
        <p:spPr>
          <a:xfrm>
            <a:off x="533400" y="1371600"/>
            <a:ext cx="6781800" cy="1569660"/>
          </a:xfrm>
          <a:prstGeom prst="rect">
            <a:avLst/>
          </a:prstGeom>
          <a:noFill/>
        </p:spPr>
        <p:txBody>
          <a:bodyPr wrap="square" rtlCol="0">
            <a:spAutoFit/>
          </a:bodyPr>
          <a:lstStyle/>
          <a:p>
            <a:pPr>
              <a:buFont typeface="Arial" pitchFamily="34" charset="0"/>
              <a:buChar char="•"/>
            </a:pPr>
            <a:r>
              <a:rPr lang="en-US" sz="1600" dirty="0" smtClean="0"/>
              <a:t> Based on the concept of hybridization sp</a:t>
            </a:r>
            <a:r>
              <a:rPr lang="en-US" sz="1600" baseline="30000" dirty="0" smtClean="0"/>
              <a:t>3</a:t>
            </a:r>
            <a:r>
              <a:rPr lang="en-US" sz="1600" dirty="0" smtClean="0"/>
              <a:t>, dsp</a:t>
            </a:r>
            <a:r>
              <a:rPr lang="en-US" sz="1600" baseline="30000" dirty="0" smtClean="0"/>
              <a:t>2</a:t>
            </a:r>
            <a:r>
              <a:rPr lang="en-US" sz="1600" dirty="0" smtClean="0"/>
              <a:t>, dsp</a:t>
            </a:r>
            <a:r>
              <a:rPr lang="en-US" sz="1600" baseline="30000" dirty="0" smtClean="0"/>
              <a:t>3</a:t>
            </a:r>
            <a:r>
              <a:rPr lang="en-US" sz="1600" dirty="0" smtClean="0"/>
              <a:t>, d</a:t>
            </a:r>
            <a:r>
              <a:rPr lang="en-US" sz="1600" baseline="30000" dirty="0" smtClean="0"/>
              <a:t>2</a:t>
            </a:r>
            <a:r>
              <a:rPr lang="en-US" sz="1600" dirty="0" smtClean="0"/>
              <a:t>sp</a:t>
            </a:r>
            <a:r>
              <a:rPr lang="en-US" sz="1600" baseline="30000" dirty="0" smtClean="0"/>
              <a:t>3</a:t>
            </a:r>
            <a:r>
              <a:rPr lang="en-US" sz="1600" dirty="0" smtClean="0"/>
              <a:t> &amp; sp</a:t>
            </a:r>
            <a:r>
              <a:rPr lang="en-US" sz="1600" baseline="30000" dirty="0" smtClean="0"/>
              <a:t>3</a:t>
            </a:r>
            <a:r>
              <a:rPr lang="en-US" sz="1600" dirty="0" smtClean="0"/>
              <a:t>d</a:t>
            </a:r>
            <a:r>
              <a:rPr lang="en-US" sz="1600" baseline="30000" dirty="0" smtClean="0"/>
              <a:t>2</a:t>
            </a:r>
            <a:r>
              <a:rPr lang="en-US" sz="1600" dirty="0" smtClean="0"/>
              <a:t> : Predicts shapes of complexes very efficiently</a:t>
            </a:r>
          </a:p>
          <a:p>
            <a:pPr>
              <a:buFont typeface="Arial" pitchFamily="34" charset="0"/>
              <a:buChar char="•"/>
            </a:pPr>
            <a:r>
              <a:rPr lang="en-US" sz="1600" dirty="0" smtClean="0"/>
              <a:t>  Can determine magnetic moment if hybridization is known and vice versa</a:t>
            </a:r>
          </a:p>
          <a:p>
            <a:pPr>
              <a:buFont typeface="Arial" pitchFamily="34" charset="0"/>
              <a:buChar char="•"/>
            </a:pPr>
            <a:r>
              <a:rPr lang="en-US" sz="1600" dirty="0" smtClean="0"/>
              <a:t>  Does not explain color of complexes, distortion of shape of complexes</a:t>
            </a:r>
          </a:p>
          <a:p>
            <a:pPr>
              <a:buFont typeface="Arial" pitchFamily="34" charset="0"/>
              <a:buChar char="•"/>
            </a:pPr>
            <a:r>
              <a:rPr lang="en-US" sz="1600" dirty="0" smtClean="0"/>
              <a:t>  Does not predict  strength of </a:t>
            </a:r>
            <a:r>
              <a:rPr lang="en-US" sz="1600" dirty="0" err="1" smtClean="0"/>
              <a:t>ligands</a:t>
            </a:r>
            <a:r>
              <a:rPr lang="en-US" sz="1600" dirty="0" smtClean="0"/>
              <a:t> or temperature dependence of magnetic moments </a:t>
            </a:r>
            <a:endParaRPr lang="en-US" sz="1600" dirty="0"/>
          </a:p>
        </p:txBody>
      </p:sp>
      <p:sp>
        <p:nvSpPr>
          <p:cNvPr id="23" name="TextBox 22"/>
          <p:cNvSpPr txBox="1"/>
          <p:nvPr/>
        </p:nvSpPr>
        <p:spPr>
          <a:xfrm>
            <a:off x="457200" y="3429000"/>
            <a:ext cx="6781800" cy="1815882"/>
          </a:xfrm>
          <a:prstGeom prst="rect">
            <a:avLst/>
          </a:prstGeom>
          <a:noFill/>
        </p:spPr>
        <p:txBody>
          <a:bodyPr wrap="square" rtlCol="0">
            <a:spAutoFit/>
          </a:bodyPr>
          <a:lstStyle/>
          <a:p>
            <a:pPr>
              <a:buFont typeface="Arial" pitchFamily="34" charset="0"/>
              <a:buChar char="•"/>
            </a:pPr>
            <a:r>
              <a:rPr lang="en-US" sz="1600" dirty="0" smtClean="0"/>
              <a:t>Basic assumptions: </a:t>
            </a:r>
            <a:r>
              <a:rPr lang="en-US" sz="1600" dirty="0" err="1" smtClean="0"/>
              <a:t>Ligands</a:t>
            </a:r>
            <a:r>
              <a:rPr lang="en-US" sz="1600" dirty="0" smtClean="0"/>
              <a:t> and metal are point charges and the  attraction between them is purely electrostatic in nature</a:t>
            </a:r>
          </a:p>
          <a:p>
            <a:pPr>
              <a:buFont typeface="Arial" pitchFamily="34" charset="0"/>
              <a:buChar char="•"/>
            </a:pPr>
            <a:r>
              <a:rPr lang="en-US" sz="1600" dirty="0" smtClean="0"/>
              <a:t>Considers how the energies  of the five metal d </a:t>
            </a:r>
            <a:r>
              <a:rPr lang="en-US" sz="1600" dirty="0" err="1" smtClean="0"/>
              <a:t>orbitals</a:t>
            </a:r>
            <a:r>
              <a:rPr lang="en-US" sz="1600" dirty="0" smtClean="0"/>
              <a:t>  change in the presence of a </a:t>
            </a:r>
            <a:r>
              <a:rPr lang="en-US" sz="1600" dirty="0" err="1" smtClean="0"/>
              <a:t>ligand</a:t>
            </a:r>
            <a:r>
              <a:rPr lang="en-US" sz="1600" dirty="0" smtClean="0"/>
              <a:t> field (removing /lifting of the degeneracy).</a:t>
            </a:r>
          </a:p>
          <a:p>
            <a:pPr>
              <a:buFont typeface="Arial" pitchFamily="34" charset="0"/>
              <a:buChar char="•"/>
            </a:pPr>
            <a:r>
              <a:rPr lang="en-US" sz="1600" dirty="0" smtClean="0"/>
              <a:t>Provides explanation to color, arranges </a:t>
            </a:r>
            <a:r>
              <a:rPr lang="en-US" sz="1600" dirty="0" err="1" smtClean="0"/>
              <a:t>ligands</a:t>
            </a:r>
            <a:r>
              <a:rPr lang="en-US" sz="1600" dirty="0" smtClean="0"/>
              <a:t> according to their strength, explains distortion of complexes and anomalies in their physical properties</a:t>
            </a:r>
          </a:p>
          <a:p>
            <a:pPr>
              <a:buFont typeface="Arial" pitchFamily="34" charset="0"/>
              <a:buChar char="•"/>
            </a:pPr>
            <a:r>
              <a:rPr lang="en-US" sz="1600" dirty="0" smtClean="0">
                <a:solidFill>
                  <a:srgbClr val="FF0000"/>
                </a:solidFill>
              </a:rPr>
              <a:t>VBT and CFT should not be MIXED</a:t>
            </a:r>
            <a:r>
              <a:rPr lang="en-US" sz="1600" dirty="0" smtClean="0"/>
              <a:t>: A common mistake done by many students</a:t>
            </a:r>
            <a:endParaRPr lang="en-US" sz="1600" dirty="0"/>
          </a:p>
        </p:txBody>
      </p:sp>
      <p:sp>
        <p:nvSpPr>
          <p:cNvPr id="24" name="TextBox 23"/>
          <p:cNvSpPr txBox="1"/>
          <p:nvPr/>
        </p:nvSpPr>
        <p:spPr>
          <a:xfrm>
            <a:off x="609600" y="5791200"/>
            <a:ext cx="6324600" cy="1077218"/>
          </a:xfrm>
          <a:prstGeom prst="rect">
            <a:avLst/>
          </a:prstGeom>
          <a:noFill/>
        </p:spPr>
        <p:txBody>
          <a:bodyPr wrap="square" rtlCol="0">
            <a:spAutoFit/>
          </a:bodyPr>
          <a:lstStyle/>
          <a:p>
            <a:pPr>
              <a:buFont typeface="Arial" pitchFamily="34" charset="0"/>
              <a:buChar char="•"/>
            </a:pPr>
            <a:r>
              <a:rPr lang="en-US" sz="1600" dirty="0" smtClean="0"/>
              <a:t>A larger picture where both metal </a:t>
            </a:r>
            <a:r>
              <a:rPr lang="en-US" sz="1600" dirty="0" err="1" smtClean="0"/>
              <a:t>orbitals</a:t>
            </a:r>
            <a:r>
              <a:rPr lang="en-US" sz="1600" dirty="0" smtClean="0"/>
              <a:t> and </a:t>
            </a:r>
            <a:r>
              <a:rPr lang="en-US" sz="1600" i="1" dirty="0" err="1" smtClean="0"/>
              <a:t>ligand</a:t>
            </a:r>
            <a:r>
              <a:rPr lang="en-US" sz="1600" i="1" dirty="0" smtClean="0"/>
              <a:t>  group </a:t>
            </a:r>
            <a:r>
              <a:rPr lang="en-US" sz="1600" i="1" dirty="0" err="1" smtClean="0"/>
              <a:t>orbitals</a:t>
            </a:r>
            <a:r>
              <a:rPr lang="en-US" sz="1600" i="1" dirty="0" smtClean="0"/>
              <a:t> </a:t>
            </a:r>
            <a:r>
              <a:rPr lang="en-US" sz="1600" dirty="0" smtClean="0"/>
              <a:t>are made to form bonding, non bonding and </a:t>
            </a:r>
            <a:r>
              <a:rPr lang="en-US" sz="1600" dirty="0" err="1" smtClean="0"/>
              <a:t>antibonding</a:t>
            </a:r>
            <a:r>
              <a:rPr lang="en-US" sz="1600" dirty="0" smtClean="0"/>
              <a:t>  </a:t>
            </a:r>
            <a:r>
              <a:rPr lang="en-US" sz="1600" dirty="0" err="1" smtClean="0"/>
              <a:t>orbitals</a:t>
            </a:r>
            <a:r>
              <a:rPr lang="en-US" sz="1600" dirty="0" smtClean="0"/>
              <a:t>.</a:t>
            </a:r>
          </a:p>
          <a:p>
            <a:pPr>
              <a:buFont typeface="Arial" pitchFamily="34" charset="0"/>
              <a:buChar char="•"/>
            </a:pPr>
            <a:r>
              <a:rPr lang="en-US" sz="1600" dirty="0" smtClean="0"/>
              <a:t> CFT splitting is included in this picture; also orbital overlap:  </a:t>
            </a:r>
            <a:r>
              <a:rPr lang="el-GR" sz="1600" dirty="0" smtClean="0">
                <a:latin typeface="Times New Roman"/>
                <a:cs typeface="Times New Roman"/>
              </a:rPr>
              <a:t>π</a:t>
            </a:r>
            <a:r>
              <a:rPr lang="en-US" sz="1600" dirty="0" smtClean="0">
                <a:latin typeface="Times New Roman"/>
                <a:cs typeface="Times New Roman"/>
              </a:rPr>
              <a:t> bonding</a:t>
            </a:r>
            <a:endParaRPr lang="en-US" sz="1600" dirty="0" smtClean="0"/>
          </a:p>
          <a:p>
            <a:pPr>
              <a:buFont typeface="Arial" pitchFamily="34" charset="0"/>
              <a:buChar char="•"/>
            </a:pPr>
            <a:r>
              <a:rPr lang="en-US" sz="1600" dirty="0" smtClean="0"/>
              <a:t>Explains color, magnetism and </a:t>
            </a:r>
            <a:r>
              <a:rPr lang="en-US" sz="1600" dirty="0" err="1" smtClean="0"/>
              <a:t>energetics</a:t>
            </a:r>
            <a:r>
              <a:rPr lang="en-US" sz="1600" dirty="0" smtClean="0"/>
              <a:t> (does not predict shape)</a:t>
            </a:r>
            <a:endParaRPr lang="en-US" sz="1600" dirty="0"/>
          </a:p>
        </p:txBody>
      </p:sp>
      <p:pic>
        <p:nvPicPr>
          <p:cNvPr id="187393" name="Picture 1" descr="C:\Users\admin\Desktop\apple.jpg"/>
          <p:cNvPicPr>
            <a:picLocks noChangeAspect="1" noChangeArrowheads="1"/>
          </p:cNvPicPr>
          <p:nvPr/>
        </p:nvPicPr>
        <p:blipFill>
          <a:blip r:embed="rId6" cstate="print"/>
          <a:srcRect/>
          <a:stretch>
            <a:fillRect/>
          </a:stretch>
        </p:blipFill>
        <p:spPr bwMode="auto">
          <a:xfrm>
            <a:off x="6629400" y="838200"/>
            <a:ext cx="617380" cy="557212"/>
          </a:xfrm>
          <a:prstGeom prst="rect">
            <a:avLst/>
          </a:prstGeom>
          <a:noFill/>
        </p:spPr>
      </p:pic>
      <p:pic>
        <p:nvPicPr>
          <p:cNvPr id="187394" name="Picture 2" descr="C:\Users\admin\Desktop\Orange_fruit_1.jpg7d55a7de-0e63-47c9-9e4c-c61306a42257Larger.jpg"/>
          <p:cNvPicPr>
            <a:picLocks noChangeAspect="1" noChangeArrowheads="1"/>
          </p:cNvPicPr>
          <p:nvPr/>
        </p:nvPicPr>
        <p:blipFill>
          <a:blip r:embed="rId7" cstate="print"/>
          <a:srcRect l="10811" t="5405" r="10811" b="10811"/>
          <a:stretch>
            <a:fillRect/>
          </a:stretch>
        </p:blipFill>
        <p:spPr bwMode="auto">
          <a:xfrm>
            <a:off x="6629400" y="2743200"/>
            <a:ext cx="641555" cy="685800"/>
          </a:xfrm>
          <a:prstGeom prst="rect">
            <a:avLst/>
          </a:prstGeom>
          <a:noFill/>
        </p:spPr>
      </p:pic>
      <p:pic>
        <p:nvPicPr>
          <p:cNvPr id="187395" name="Picture 3" descr="C:\Users\admin\Desktop\lemon.jpg"/>
          <p:cNvPicPr>
            <a:picLocks noChangeAspect="1" noChangeArrowheads="1"/>
          </p:cNvPicPr>
          <p:nvPr/>
        </p:nvPicPr>
        <p:blipFill>
          <a:blip r:embed="rId8" cstate="print"/>
          <a:srcRect/>
          <a:stretch>
            <a:fillRect/>
          </a:stretch>
        </p:blipFill>
        <p:spPr bwMode="auto">
          <a:xfrm>
            <a:off x="6629400" y="5257800"/>
            <a:ext cx="826564" cy="619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20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20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20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2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fade">
                                      <p:cBhvr>
                                        <p:cTn id="32" dur="2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fade">
                                      <p:cBhvr>
                                        <p:cTn id="37" dur="2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fade">
                                      <p:cBhvr>
                                        <p:cTn id="42" dur="2000"/>
                                        <p:tgtEl>
                                          <p:spTgt spid="2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fade">
                                      <p:cBhvr>
                                        <p:cTn id="47" dur="20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fade">
                                      <p:cBhvr>
                                        <p:cTn id="52" dur="2000"/>
                                        <p:tgtEl>
                                          <p:spTgt spid="2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fade">
                                      <p:cBhvr>
                                        <p:cTn id="57" dur="20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4191000" cy="707886"/>
          </a:xfrm>
          <a:prstGeom prst="rect">
            <a:avLst/>
          </a:prstGeom>
          <a:noFill/>
        </p:spPr>
        <p:txBody>
          <a:bodyPr wrap="square" rtlCol="0">
            <a:spAutoFit/>
          </a:bodyPr>
          <a:lstStyle/>
          <a:p>
            <a:pPr algn="ctr"/>
            <a:r>
              <a:rPr lang="en-US" sz="2000" b="1" dirty="0" smtClean="0"/>
              <a:t>Colors  of transition metal complexes:</a:t>
            </a:r>
          </a:p>
          <a:p>
            <a:pPr algn="ctr"/>
            <a:r>
              <a:rPr lang="en-US" sz="2000" b="1" dirty="0" smtClean="0">
                <a:solidFill>
                  <a:srgbClr val="FF0000"/>
                </a:solidFill>
              </a:rPr>
              <a:t>Intensity of Color</a:t>
            </a:r>
            <a:endParaRPr lang="en-IN" sz="2000" b="1" dirty="0">
              <a:solidFill>
                <a:srgbClr val="FF0000"/>
              </a:solidFill>
            </a:endParaRPr>
          </a:p>
        </p:txBody>
      </p:sp>
      <p:pic>
        <p:nvPicPr>
          <p:cNvPr id="4" name="Picture 3" descr="transelm.jpg"/>
          <p:cNvPicPr>
            <a:picLocks noChangeAspect="1"/>
          </p:cNvPicPr>
          <p:nvPr/>
        </p:nvPicPr>
        <p:blipFill>
          <a:blip r:embed="rId2" cstate="print"/>
          <a:stretch>
            <a:fillRect/>
          </a:stretch>
        </p:blipFill>
        <p:spPr>
          <a:xfrm>
            <a:off x="4724400" y="533400"/>
            <a:ext cx="3738407" cy="1371600"/>
          </a:xfrm>
          <a:prstGeom prst="rect">
            <a:avLst/>
          </a:prstGeom>
        </p:spPr>
      </p:pic>
      <p:sp>
        <p:nvSpPr>
          <p:cNvPr id="6" name="TextBox 5"/>
          <p:cNvSpPr txBox="1"/>
          <p:nvPr/>
        </p:nvSpPr>
        <p:spPr>
          <a:xfrm>
            <a:off x="304800" y="4191000"/>
            <a:ext cx="8686800" cy="2585323"/>
          </a:xfrm>
          <a:prstGeom prst="rect">
            <a:avLst/>
          </a:prstGeom>
          <a:solidFill>
            <a:schemeClr val="accent1">
              <a:alpha val="35000"/>
            </a:schemeClr>
          </a:solidFill>
        </p:spPr>
        <p:txBody>
          <a:bodyPr wrap="square" rtlCol="0">
            <a:spAutoFit/>
          </a:bodyPr>
          <a:lstStyle/>
          <a:p>
            <a:r>
              <a:rPr lang="en-US" b="1" dirty="0" smtClean="0">
                <a:solidFill>
                  <a:schemeClr val="bg2">
                    <a:lumMod val="25000"/>
                  </a:schemeClr>
                </a:solidFill>
              </a:rPr>
              <a:t>Selection rules: </a:t>
            </a:r>
          </a:p>
          <a:p>
            <a:r>
              <a:rPr lang="en-US" dirty="0" smtClean="0"/>
              <a:t>Electronic transitions in a complex are governed by Selection rules</a:t>
            </a:r>
          </a:p>
          <a:p>
            <a:endParaRPr lang="en-US" dirty="0" smtClean="0"/>
          </a:p>
          <a:p>
            <a:r>
              <a:rPr lang="en-GB" dirty="0" smtClean="0"/>
              <a:t>A selection rule is a quantum mechanical rule that describes the types of quantum mechanical </a:t>
            </a:r>
            <a:r>
              <a:rPr lang="en-GB" dirty="0" smtClean="0">
                <a:solidFill>
                  <a:srgbClr val="FF0000"/>
                </a:solidFill>
              </a:rPr>
              <a:t>transitions that are permitted</a:t>
            </a:r>
            <a:r>
              <a:rPr lang="en-GB" dirty="0" smtClean="0"/>
              <a:t>. </a:t>
            </a:r>
          </a:p>
          <a:p>
            <a:r>
              <a:rPr lang="en-GB" dirty="0" smtClean="0"/>
              <a:t>They </a:t>
            </a:r>
            <a:r>
              <a:rPr lang="en-US" dirty="0" smtClean="0"/>
              <a:t>reflect the restrictions imposed on the state changes for an atom or molecule during an electronic transition.</a:t>
            </a:r>
          </a:p>
          <a:p>
            <a:r>
              <a:rPr lang="en-GB" dirty="0" smtClean="0"/>
              <a:t>Transitions </a:t>
            </a:r>
            <a:r>
              <a:rPr lang="en-GB" dirty="0" smtClean="0">
                <a:solidFill>
                  <a:srgbClr val="FF0000"/>
                </a:solidFill>
              </a:rPr>
              <a:t>not </a:t>
            </a:r>
            <a:r>
              <a:rPr lang="en-GB" dirty="0" smtClean="0"/>
              <a:t>permitted by selection rules are said </a:t>
            </a:r>
            <a:r>
              <a:rPr lang="en-GB" b="1" dirty="0" smtClean="0">
                <a:solidFill>
                  <a:srgbClr val="FF0000"/>
                </a:solidFill>
              </a:rPr>
              <a:t>forbidden</a:t>
            </a:r>
            <a:r>
              <a:rPr lang="en-GB" dirty="0" smtClean="0"/>
              <a:t>, which means that theoretically they must not  occur  (but in practice may  occur with very low probabilities). </a:t>
            </a:r>
            <a:endParaRPr lang="en-US" dirty="0" smtClean="0"/>
          </a:p>
        </p:txBody>
      </p:sp>
      <p:pic>
        <p:nvPicPr>
          <p:cNvPr id="7" name="Picture 6" descr="beerlambert3.gif"/>
          <p:cNvPicPr>
            <a:picLocks noChangeAspect="1"/>
          </p:cNvPicPr>
          <p:nvPr/>
        </p:nvPicPr>
        <p:blipFill>
          <a:blip r:embed="rId3" cstate="print"/>
          <a:stretch>
            <a:fillRect/>
          </a:stretch>
        </p:blipFill>
        <p:spPr>
          <a:xfrm>
            <a:off x="1219200" y="1295400"/>
            <a:ext cx="2864556" cy="762000"/>
          </a:xfrm>
          <a:prstGeom prst="rect">
            <a:avLst/>
          </a:prstGeom>
        </p:spPr>
      </p:pic>
      <p:sp>
        <p:nvSpPr>
          <p:cNvPr id="238600" name="Rectangle 8"/>
          <p:cNvSpPr>
            <a:spLocks noChangeArrowheads="1"/>
          </p:cNvSpPr>
          <p:nvPr/>
        </p:nvSpPr>
        <p:spPr bwMode="auto">
          <a:xfrm>
            <a:off x="609600" y="2133600"/>
            <a:ext cx="7696200"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molar absorption coefficient</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molar</a:t>
            </a:r>
            <a:r>
              <a:rPr lang="en-US" sz="2000" b="1" dirty="0" smtClean="0">
                <a:solidFill>
                  <a:srgbClr val="000000"/>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extinction coefficient</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or </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molar </a:t>
            </a:r>
            <a:r>
              <a:rPr kumimoji="0" lang="en-US"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absorptivity</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is a measurement of how strongly a chemical species</a:t>
            </a:r>
            <a:r>
              <a:rPr lang="en-US" sz="2000" dirty="0" smtClean="0">
                <a:solidFill>
                  <a:srgbClr val="000000"/>
                </a:solidFill>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absorbs light at a given wavelength. It is an intrinsic property of the species; the actual absorbance</a:t>
            </a:r>
            <a:r>
              <a:rPr lang="en-US" sz="2000" dirty="0" smtClean="0">
                <a:solidFill>
                  <a:srgbClr val="000000"/>
                </a:solidFill>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of a sample is dependent on the </a:t>
            </a:r>
            <a:r>
              <a:rPr kumimoji="0" lang="en-US"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pathlength</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ℓ</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and the concentration,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a:t>
            </a: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of the species via the </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Beer–Lambert law, </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38601" name="Rectangle 9"/>
          <p:cNvSpPr>
            <a:spLocks noChangeArrowheads="1"/>
          </p:cNvSpPr>
          <p:nvPr/>
        </p:nvSpPr>
        <p:spPr bwMode="auto">
          <a:xfrm>
            <a:off x="0" y="600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Box 18"/>
          <p:cNvSpPr txBox="1"/>
          <p:nvPr/>
        </p:nvSpPr>
        <p:spPr>
          <a:xfrm>
            <a:off x="685800" y="990600"/>
            <a:ext cx="3810000" cy="369332"/>
          </a:xfrm>
          <a:prstGeom prst="rect">
            <a:avLst/>
          </a:prstGeom>
          <a:noFill/>
        </p:spPr>
        <p:txBody>
          <a:bodyPr wrap="square" rtlCol="0">
            <a:spAutoFit/>
          </a:bodyPr>
          <a:lstStyle/>
          <a:p>
            <a:r>
              <a:rPr lang="en-US" dirty="0" smtClean="0"/>
              <a:t>How intensity of color is expressed</a:t>
            </a:r>
            <a:endParaRPr lang="en-US" dirty="0"/>
          </a:p>
        </p:txBody>
      </p:sp>
    </p:spTree>
    <p:extLst>
      <p:ext uri="{BB962C8B-B14F-4D97-AF65-F5344CB8AC3E}">
        <p14:creationId xmlns:p14="http://schemas.microsoft.com/office/powerpoint/2010/main" val="18945721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0"/>
            <a:ext cx="3581400" cy="400110"/>
          </a:xfrm>
          <a:prstGeom prst="rect">
            <a:avLst/>
          </a:prstGeom>
          <a:solidFill>
            <a:srgbClr val="92D050"/>
          </a:solidFill>
        </p:spPr>
        <p:txBody>
          <a:bodyPr wrap="square" rtlCol="0">
            <a:spAutoFit/>
          </a:bodyPr>
          <a:lstStyle/>
          <a:p>
            <a:r>
              <a:rPr lang="en-US" sz="2000" b="1" dirty="0" smtClean="0"/>
              <a:t>1. </a:t>
            </a:r>
            <a:r>
              <a:rPr lang="en-US" sz="2000" b="1" dirty="0" err="1" smtClean="0"/>
              <a:t>Laporte</a:t>
            </a:r>
            <a:r>
              <a:rPr lang="en-US" sz="2000" b="1" dirty="0" smtClean="0"/>
              <a:t> Selection Rule</a:t>
            </a:r>
            <a:endParaRPr lang="en-US" sz="2000" b="1" dirty="0"/>
          </a:p>
        </p:txBody>
      </p:sp>
      <p:pic>
        <p:nvPicPr>
          <p:cNvPr id="3" name="Picture 2" descr="laporte_otto_a1.jpg"/>
          <p:cNvPicPr>
            <a:picLocks noChangeAspect="1"/>
          </p:cNvPicPr>
          <p:nvPr/>
        </p:nvPicPr>
        <p:blipFill>
          <a:blip r:embed="rId2" cstate="print"/>
          <a:srcRect l="9971" t="7576" r="13610" b="22222"/>
          <a:stretch>
            <a:fillRect/>
          </a:stretch>
        </p:blipFill>
        <p:spPr>
          <a:xfrm>
            <a:off x="7239000" y="228600"/>
            <a:ext cx="1381468" cy="1828800"/>
          </a:xfrm>
          <a:prstGeom prst="rect">
            <a:avLst/>
          </a:prstGeom>
        </p:spPr>
      </p:pic>
      <p:sp>
        <p:nvSpPr>
          <p:cNvPr id="4" name="TextBox 3"/>
          <p:cNvSpPr txBox="1"/>
          <p:nvPr/>
        </p:nvSpPr>
        <p:spPr>
          <a:xfrm>
            <a:off x="7162800" y="2057400"/>
            <a:ext cx="1752600" cy="477054"/>
          </a:xfrm>
          <a:prstGeom prst="rect">
            <a:avLst/>
          </a:prstGeom>
          <a:noFill/>
        </p:spPr>
        <p:txBody>
          <a:bodyPr wrap="square" rtlCol="0">
            <a:spAutoFit/>
          </a:bodyPr>
          <a:lstStyle/>
          <a:p>
            <a:r>
              <a:rPr lang="en-US" sz="1400" b="1" dirty="0" smtClean="0"/>
              <a:t>Otto </a:t>
            </a:r>
            <a:r>
              <a:rPr lang="en-US" sz="1400" b="1" dirty="0" err="1" smtClean="0"/>
              <a:t>Laporte</a:t>
            </a:r>
            <a:endParaRPr lang="en-US" sz="1400" b="1" dirty="0" smtClean="0"/>
          </a:p>
          <a:p>
            <a:r>
              <a:rPr lang="en-US" sz="1100" dirty="0" smtClean="0"/>
              <a:t>German American Physicist</a:t>
            </a:r>
            <a:endParaRPr lang="en-US" sz="1100" dirty="0"/>
          </a:p>
        </p:txBody>
      </p:sp>
      <p:sp>
        <p:nvSpPr>
          <p:cNvPr id="5" name="TextBox 4"/>
          <p:cNvSpPr txBox="1"/>
          <p:nvPr/>
        </p:nvSpPr>
        <p:spPr>
          <a:xfrm>
            <a:off x="381000" y="838200"/>
            <a:ext cx="6629400" cy="2031325"/>
          </a:xfrm>
          <a:prstGeom prst="rect">
            <a:avLst/>
          </a:prstGeom>
          <a:noFill/>
        </p:spPr>
        <p:txBody>
          <a:bodyPr wrap="square" rtlCol="0">
            <a:spAutoFit/>
          </a:bodyPr>
          <a:lstStyle/>
          <a:p>
            <a:r>
              <a:rPr lang="en-US" b="1" dirty="0" smtClean="0"/>
              <a:t>Statement :</a:t>
            </a:r>
            <a:r>
              <a:rPr lang="en-US" dirty="0" smtClean="0"/>
              <a:t> Only allowed transitions are those occurring with a change in parity (flip in the sign of </a:t>
            </a:r>
            <a:r>
              <a:rPr lang="en-US" i="1" dirty="0" smtClean="0"/>
              <a:t>one</a:t>
            </a:r>
            <a:r>
              <a:rPr lang="en-US" dirty="0" smtClean="0"/>
              <a:t> spatial coordinate.)  OR During an electronic transition the </a:t>
            </a:r>
            <a:r>
              <a:rPr lang="en-US" dirty="0" err="1" smtClean="0"/>
              <a:t>azimuthal</a:t>
            </a:r>
            <a:r>
              <a:rPr lang="en-US" dirty="0" smtClean="0"/>
              <a:t> quantum number can  change only by </a:t>
            </a:r>
            <a:r>
              <a:rPr lang="en-US" dirty="0" smtClean="0">
                <a:sym typeface="Symbol"/>
              </a:rPr>
              <a:t> 1  ( </a:t>
            </a:r>
            <a:r>
              <a:rPr lang="en-US" i="1" dirty="0" smtClean="0">
                <a:sym typeface="Symbol"/>
              </a:rPr>
              <a:t>l</a:t>
            </a:r>
            <a:r>
              <a:rPr lang="en-US" dirty="0" smtClean="0">
                <a:sym typeface="Symbol"/>
              </a:rPr>
              <a:t> = 1)</a:t>
            </a:r>
            <a:r>
              <a:rPr lang="en-US" dirty="0" smtClean="0"/>
              <a:t> </a:t>
            </a:r>
          </a:p>
          <a:p>
            <a:r>
              <a:rPr lang="en-US" dirty="0" smtClean="0"/>
              <a:t>The </a:t>
            </a:r>
            <a:r>
              <a:rPr lang="en-US" dirty="0" err="1" smtClean="0"/>
              <a:t>Laporte</a:t>
            </a:r>
            <a:r>
              <a:rPr lang="en-US" dirty="0" smtClean="0"/>
              <a:t> selection rule reflects the fact that for light to interact with a molecule and be absorbed, there should be a change in dipole moment. </a:t>
            </a:r>
            <a:endParaRPr lang="en-US" dirty="0"/>
          </a:p>
        </p:txBody>
      </p:sp>
      <p:sp>
        <p:nvSpPr>
          <p:cNvPr id="6" name="TextBox 5"/>
          <p:cNvSpPr txBox="1"/>
          <p:nvPr/>
        </p:nvSpPr>
        <p:spPr>
          <a:xfrm>
            <a:off x="685800" y="2895600"/>
            <a:ext cx="4343400" cy="2862322"/>
          </a:xfrm>
          <a:prstGeom prst="rect">
            <a:avLst/>
          </a:prstGeom>
          <a:noFill/>
          <a:ln>
            <a:solidFill>
              <a:schemeClr val="accent2">
                <a:lumMod val="75000"/>
              </a:schemeClr>
            </a:solidFill>
          </a:ln>
        </p:spPr>
        <p:txBody>
          <a:bodyPr wrap="square" rtlCol="0">
            <a:spAutoFit/>
          </a:bodyPr>
          <a:lstStyle/>
          <a:p>
            <a:r>
              <a:rPr lang="en-US" b="1" i="1" dirty="0" smtClean="0">
                <a:solidFill>
                  <a:srgbClr val="0070C0"/>
                </a:solidFill>
                <a:latin typeface="Andalus" pitchFamily="18" charset="-78"/>
                <a:cs typeface="Andalus" pitchFamily="18" charset="-78"/>
              </a:rPr>
              <a:t>Practical meaning of the </a:t>
            </a:r>
            <a:r>
              <a:rPr lang="en-US" b="1" i="1" dirty="0" err="1" smtClean="0">
                <a:solidFill>
                  <a:srgbClr val="0070C0"/>
                </a:solidFill>
                <a:latin typeface="Andalus" pitchFamily="18" charset="-78"/>
                <a:cs typeface="Andalus" pitchFamily="18" charset="-78"/>
              </a:rPr>
              <a:t>Laporte</a:t>
            </a:r>
            <a:r>
              <a:rPr lang="en-US" b="1" i="1" dirty="0" smtClean="0">
                <a:solidFill>
                  <a:srgbClr val="0070C0"/>
                </a:solidFill>
                <a:latin typeface="Andalus" pitchFamily="18" charset="-78"/>
                <a:cs typeface="Andalus" pitchFamily="18" charset="-78"/>
              </a:rPr>
              <a:t> rule</a:t>
            </a:r>
          </a:p>
          <a:p>
            <a:r>
              <a:rPr lang="en-US" dirty="0" smtClean="0"/>
              <a:t>Allowed transitions are those which occur between </a:t>
            </a:r>
            <a:r>
              <a:rPr lang="en-US" dirty="0" err="1" smtClean="0">
                <a:solidFill>
                  <a:srgbClr val="0070C0"/>
                </a:solidFill>
              </a:rPr>
              <a:t>gerade</a:t>
            </a:r>
            <a:r>
              <a:rPr lang="en-US" dirty="0" smtClean="0"/>
              <a:t> to </a:t>
            </a:r>
            <a:r>
              <a:rPr lang="en-US" dirty="0" err="1" smtClean="0">
                <a:solidFill>
                  <a:srgbClr val="FF0000"/>
                </a:solidFill>
              </a:rPr>
              <a:t>ungerade</a:t>
            </a:r>
            <a:r>
              <a:rPr lang="en-US" dirty="0" smtClean="0"/>
              <a:t> or </a:t>
            </a:r>
            <a:r>
              <a:rPr lang="en-US" dirty="0" err="1" smtClean="0">
                <a:solidFill>
                  <a:srgbClr val="FF0000"/>
                </a:solidFill>
              </a:rPr>
              <a:t>ungerade</a:t>
            </a:r>
            <a:r>
              <a:rPr lang="en-US" dirty="0" smtClean="0">
                <a:solidFill>
                  <a:srgbClr val="FF0000"/>
                </a:solidFill>
              </a:rPr>
              <a:t> </a:t>
            </a:r>
            <a:r>
              <a:rPr lang="en-US" dirty="0" smtClean="0"/>
              <a:t>to </a:t>
            </a:r>
            <a:r>
              <a:rPr lang="en-US" dirty="0" err="1" smtClean="0">
                <a:solidFill>
                  <a:srgbClr val="0070C0"/>
                </a:solidFill>
              </a:rPr>
              <a:t>gerade</a:t>
            </a:r>
            <a:r>
              <a:rPr lang="en-US" dirty="0" smtClean="0"/>
              <a:t> </a:t>
            </a:r>
            <a:r>
              <a:rPr lang="en-US" dirty="0" err="1" smtClean="0"/>
              <a:t>orbitals</a:t>
            </a:r>
            <a:endParaRPr lang="en-US" dirty="0" smtClean="0"/>
          </a:p>
          <a:p>
            <a:endParaRPr lang="en-US" dirty="0" smtClean="0"/>
          </a:p>
          <a:p>
            <a:r>
              <a:rPr lang="en-US" dirty="0" smtClean="0"/>
              <a:t>Allowed</a:t>
            </a:r>
          </a:p>
          <a:p>
            <a:r>
              <a:rPr lang="en-US" dirty="0" smtClean="0"/>
              <a:t>g             u   &amp;   u            g</a:t>
            </a:r>
          </a:p>
          <a:p>
            <a:endParaRPr lang="en-US" dirty="0" smtClean="0"/>
          </a:p>
          <a:p>
            <a:r>
              <a:rPr lang="en-US" dirty="0" smtClean="0"/>
              <a:t>Not allowed (FORBIDDEN)</a:t>
            </a:r>
          </a:p>
          <a:p>
            <a:r>
              <a:rPr lang="en-US" dirty="0" smtClean="0"/>
              <a:t>g             </a:t>
            </a:r>
            <a:r>
              <a:rPr lang="en-US" dirty="0" err="1" smtClean="0"/>
              <a:t>g</a:t>
            </a:r>
            <a:r>
              <a:rPr lang="en-US" dirty="0" smtClean="0"/>
              <a:t>   &amp;   u            </a:t>
            </a:r>
            <a:r>
              <a:rPr lang="en-US" dirty="0" err="1" smtClean="0"/>
              <a:t>u</a:t>
            </a:r>
            <a:endParaRPr lang="en-US" dirty="0" smtClean="0"/>
          </a:p>
        </p:txBody>
      </p:sp>
      <p:sp>
        <p:nvSpPr>
          <p:cNvPr id="9" name="Right Arrow 8"/>
          <p:cNvSpPr/>
          <p:nvPr/>
        </p:nvSpPr>
        <p:spPr>
          <a:xfrm>
            <a:off x="990600" y="4724400"/>
            <a:ext cx="457200" cy="4571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62200" y="4724400"/>
            <a:ext cx="457200" cy="4571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066800" y="5562600"/>
            <a:ext cx="45720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362200" y="5486400"/>
            <a:ext cx="457200" cy="85436"/>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3048000"/>
            <a:ext cx="2743200" cy="1200329"/>
          </a:xfrm>
          <a:prstGeom prst="rect">
            <a:avLst/>
          </a:prstGeom>
          <a:noFill/>
        </p:spPr>
        <p:txBody>
          <a:bodyPr wrap="square" rtlCol="0">
            <a:spAutoFit/>
          </a:bodyPr>
          <a:lstStyle/>
          <a:p>
            <a:r>
              <a:rPr lang="en-US" dirty="0" err="1" smtClean="0">
                <a:solidFill>
                  <a:srgbClr val="0070C0"/>
                </a:solidFill>
              </a:rPr>
              <a:t>Gerade</a:t>
            </a:r>
            <a:r>
              <a:rPr lang="en-US" dirty="0" smtClean="0"/>
              <a:t> = symmetric w r t centre of inversion</a:t>
            </a:r>
          </a:p>
          <a:p>
            <a:r>
              <a:rPr lang="en-US" dirty="0" err="1" smtClean="0">
                <a:solidFill>
                  <a:srgbClr val="FF0000"/>
                </a:solidFill>
              </a:rPr>
              <a:t>Ungerade</a:t>
            </a:r>
            <a:r>
              <a:rPr lang="en-US" dirty="0" smtClean="0">
                <a:solidFill>
                  <a:schemeClr val="accent6"/>
                </a:solidFill>
              </a:rPr>
              <a:t> </a:t>
            </a:r>
            <a:r>
              <a:rPr lang="en-US" dirty="0" smtClean="0"/>
              <a:t>= </a:t>
            </a:r>
            <a:r>
              <a:rPr lang="en-US" dirty="0" err="1" smtClean="0"/>
              <a:t>antisymmetric</a:t>
            </a:r>
            <a:r>
              <a:rPr lang="en-US" dirty="0" smtClean="0"/>
              <a:t> w r t centre of inversion</a:t>
            </a:r>
            <a:endParaRPr lang="en-US" dirty="0"/>
          </a:p>
        </p:txBody>
      </p:sp>
      <p:sp>
        <p:nvSpPr>
          <p:cNvPr id="14" name="TextBox 13"/>
          <p:cNvSpPr txBox="1"/>
          <p:nvPr/>
        </p:nvSpPr>
        <p:spPr>
          <a:xfrm>
            <a:off x="1143000" y="5715000"/>
            <a:ext cx="3429000" cy="923330"/>
          </a:xfrm>
          <a:prstGeom prst="rect">
            <a:avLst/>
          </a:prstGeom>
          <a:noFill/>
        </p:spPr>
        <p:txBody>
          <a:bodyPr wrap="square" rtlCol="0">
            <a:spAutoFit/>
          </a:bodyPr>
          <a:lstStyle/>
          <a:p>
            <a:r>
              <a:rPr lang="en-US" dirty="0" smtClean="0"/>
              <a:t>t</a:t>
            </a:r>
            <a:r>
              <a:rPr lang="en-US" baseline="-25000" dirty="0" smtClean="0"/>
              <a:t>2g</a:t>
            </a:r>
            <a:r>
              <a:rPr lang="en-US" dirty="0" smtClean="0"/>
              <a:t>              </a:t>
            </a:r>
            <a:r>
              <a:rPr lang="en-US" dirty="0" err="1" smtClean="0"/>
              <a:t>e</a:t>
            </a:r>
            <a:r>
              <a:rPr lang="en-US" baseline="-25000" dirty="0" err="1" smtClean="0"/>
              <a:t>g</a:t>
            </a:r>
            <a:r>
              <a:rPr lang="en-US" baseline="-25000" dirty="0" smtClean="0"/>
              <a:t> </a:t>
            </a:r>
            <a:r>
              <a:rPr lang="en-US" dirty="0" smtClean="0"/>
              <a:t> is forbidden OR</a:t>
            </a:r>
          </a:p>
          <a:p>
            <a:r>
              <a:rPr lang="en-US" dirty="0" smtClean="0"/>
              <a:t>According to </a:t>
            </a:r>
            <a:r>
              <a:rPr lang="en-US" dirty="0" err="1" smtClean="0"/>
              <a:t>Laporte</a:t>
            </a:r>
            <a:r>
              <a:rPr lang="en-US" dirty="0" smtClean="0"/>
              <a:t> selection rule </a:t>
            </a:r>
            <a:r>
              <a:rPr lang="en-US" dirty="0" err="1" smtClean="0">
                <a:solidFill>
                  <a:srgbClr val="C00000"/>
                </a:solidFill>
              </a:rPr>
              <a:t>d</a:t>
            </a:r>
            <a:r>
              <a:rPr lang="en-US" dirty="0" err="1" smtClean="0">
                <a:solidFill>
                  <a:srgbClr val="C00000"/>
                </a:solidFill>
                <a:sym typeface="Symbol"/>
              </a:rPr>
              <a:t>d</a:t>
            </a:r>
            <a:r>
              <a:rPr lang="en-US" dirty="0" smtClean="0">
                <a:solidFill>
                  <a:srgbClr val="C00000"/>
                </a:solidFill>
                <a:sym typeface="Symbol"/>
              </a:rPr>
              <a:t> transitions are not allowed !</a:t>
            </a:r>
            <a:endParaRPr lang="en-US" dirty="0">
              <a:solidFill>
                <a:srgbClr val="C00000"/>
              </a:solidFill>
            </a:endParaRPr>
          </a:p>
        </p:txBody>
      </p:sp>
      <p:sp>
        <p:nvSpPr>
          <p:cNvPr id="15" name="Right Arrow 14"/>
          <p:cNvSpPr/>
          <p:nvPr/>
        </p:nvSpPr>
        <p:spPr>
          <a:xfrm>
            <a:off x="1676400" y="5867400"/>
            <a:ext cx="45720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86400" y="4495800"/>
            <a:ext cx="3505200" cy="2031325"/>
          </a:xfrm>
          <a:prstGeom prst="rect">
            <a:avLst/>
          </a:prstGeom>
          <a:noFill/>
        </p:spPr>
        <p:txBody>
          <a:bodyPr wrap="square" rtlCol="0">
            <a:spAutoFit/>
          </a:bodyPr>
          <a:lstStyle/>
          <a:p>
            <a:r>
              <a:rPr lang="en-US" dirty="0" smtClean="0"/>
              <a:t>This rule affects Octahedral and Square planar complexes as they have center of symmetry. </a:t>
            </a:r>
          </a:p>
          <a:p>
            <a:endParaRPr lang="en-US" dirty="0" smtClean="0"/>
          </a:p>
          <a:p>
            <a:r>
              <a:rPr lang="en-US" dirty="0" smtClean="0"/>
              <a:t>Tetrahedral complexes do not have center of symmetry: therefore this rule does not apply</a:t>
            </a:r>
            <a:endParaRPr lang="en-US" dirty="0"/>
          </a:p>
        </p:txBody>
      </p:sp>
      <p:sp>
        <p:nvSpPr>
          <p:cNvPr id="17" name="Multiply 16"/>
          <p:cNvSpPr/>
          <p:nvPr/>
        </p:nvSpPr>
        <p:spPr>
          <a:xfrm>
            <a:off x="1066800" y="5410200"/>
            <a:ext cx="4572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Multiply 17"/>
          <p:cNvSpPr/>
          <p:nvPr/>
        </p:nvSpPr>
        <p:spPr>
          <a:xfrm>
            <a:off x="2362200" y="5334000"/>
            <a:ext cx="4572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763420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3048000" cy="400110"/>
          </a:xfrm>
          <a:prstGeom prst="rect">
            <a:avLst/>
          </a:prstGeom>
          <a:solidFill>
            <a:srgbClr val="00B0F0"/>
          </a:solidFill>
        </p:spPr>
        <p:txBody>
          <a:bodyPr wrap="square" rtlCol="0">
            <a:spAutoFit/>
          </a:bodyPr>
          <a:lstStyle/>
          <a:p>
            <a:pPr algn="ctr"/>
            <a:r>
              <a:rPr lang="en-US" sz="2000" b="1" dirty="0" smtClean="0"/>
              <a:t>2. Spin Selection Rule</a:t>
            </a:r>
            <a:endParaRPr lang="en-US" sz="2000" b="1" dirty="0"/>
          </a:p>
        </p:txBody>
      </p:sp>
      <p:sp>
        <p:nvSpPr>
          <p:cNvPr id="3" name="TextBox 2"/>
          <p:cNvSpPr txBox="1"/>
          <p:nvPr/>
        </p:nvSpPr>
        <p:spPr>
          <a:xfrm>
            <a:off x="762000" y="990600"/>
            <a:ext cx="7010400" cy="923330"/>
          </a:xfrm>
          <a:prstGeom prst="rect">
            <a:avLst/>
          </a:prstGeom>
          <a:noFill/>
        </p:spPr>
        <p:txBody>
          <a:bodyPr wrap="square" rtlCol="0">
            <a:spAutoFit/>
          </a:bodyPr>
          <a:lstStyle/>
          <a:p>
            <a:r>
              <a:rPr lang="en-US" b="1" dirty="0" smtClean="0"/>
              <a:t>Statement</a:t>
            </a:r>
            <a:r>
              <a:rPr lang="en-US" dirty="0" smtClean="0"/>
              <a:t> : This rule states that transitions that involve a change in spin multiplicity  are forbidden. According to this rule, any transition for which</a:t>
            </a:r>
            <a:r>
              <a:rPr lang="en-US" dirty="0" smtClean="0">
                <a:sym typeface="Symbol"/>
              </a:rPr>
              <a:t>  </a:t>
            </a:r>
            <a:r>
              <a:rPr lang="en-US" i="1" dirty="0" smtClean="0">
                <a:sym typeface="Symbol"/>
              </a:rPr>
              <a:t>S</a:t>
            </a:r>
            <a:r>
              <a:rPr lang="en-US" dirty="0" smtClean="0">
                <a:sym typeface="Symbol"/>
              </a:rPr>
              <a:t> = 0 is allowed and  </a:t>
            </a:r>
            <a:r>
              <a:rPr lang="en-US" i="1" dirty="0" smtClean="0">
                <a:sym typeface="Symbol"/>
              </a:rPr>
              <a:t>S</a:t>
            </a:r>
            <a:r>
              <a:rPr lang="en-US" dirty="0" smtClean="0">
                <a:sym typeface="Symbol"/>
              </a:rPr>
              <a:t>  0 is forbidden</a:t>
            </a:r>
            <a:endParaRPr lang="en-US" dirty="0"/>
          </a:p>
        </p:txBody>
      </p:sp>
      <p:sp>
        <p:nvSpPr>
          <p:cNvPr id="4" name="TextBox 3"/>
          <p:cNvSpPr txBox="1"/>
          <p:nvPr/>
        </p:nvSpPr>
        <p:spPr>
          <a:xfrm>
            <a:off x="685800" y="2438400"/>
            <a:ext cx="7162800" cy="646331"/>
          </a:xfrm>
          <a:prstGeom prst="rect">
            <a:avLst/>
          </a:prstGeom>
          <a:noFill/>
        </p:spPr>
        <p:txBody>
          <a:bodyPr wrap="square" rtlCol="0">
            <a:spAutoFit/>
          </a:bodyPr>
          <a:lstStyle/>
          <a:p>
            <a:r>
              <a:rPr lang="en-US" b="1" i="1" dirty="0" smtClean="0">
                <a:solidFill>
                  <a:srgbClr val="0070C0"/>
                </a:solidFill>
                <a:latin typeface="Andalus" pitchFamily="18" charset="-78"/>
                <a:cs typeface="Andalus" pitchFamily="18" charset="-78"/>
              </a:rPr>
              <a:t>Practical significance of the Spin Selection rule</a:t>
            </a:r>
          </a:p>
          <a:p>
            <a:r>
              <a:rPr lang="en-US" dirty="0" smtClean="0"/>
              <a:t>During an electronic transition, the electron should not change its spin</a:t>
            </a:r>
          </a:p>
        </p:txBody>
      </p:sp>
      <p:cxnSp>
        <p:nvCxnSpPr>
          <p:cNvPr id="6" name="Straight Connector 5"/>
          <p:cNvCxnSpPr/>
          <p:nvPr/>
        </p:nvCxnSpPr>
        <p:spPr>
          <a:xfrm>
            <a:off x="685800" y="5029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3886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52600" y="3886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5029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3886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5029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3886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86200" y="49530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8200" y="4876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05000" y="3733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19400" y="4876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38600" y="48006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62400" y="3733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4876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 y="5334000"/>
            <a:ext cx="577402" cy="369332"/>
          </a:xfrm>
          <a:prstGeom prst="rect">
            <a:avLst/>
          </a:prstGeom>
          <a:noFill/>
        </p:spPr>
        <p:txBody>
          <a:bodyPr wrap="none" rtlCol="0">
            <a:spAutoFit/>
          </a:bodyPr>
          <a:lstStyle/>
          <a:p>
            <a:r>
              <a:rPr lang="en-US" dirty="0" smtClean="0">
                <a:solidFill>
                  <a:srgbClr val="00B050"/>
                </a:solidFill>
              </a:rPr>
              <a:t>[GS]</a:t>
            </a:r>
            <a:endParaRPr lang="en-IN" dirty="0">
              <a:solidFill>
                <a:srgbClr val="00B050"/>
              </a:solidFill>
            </a:endParaRPr>
          </a:p>
        </p:txBody>
      </p:sp>
      <p:sp>
        <p:nvSpPr>
          <p:cNvPr id="26" name="TextBox 25"/>
          <p:cNvSpPr txBox="1"/>
          <p:nvPr/>
        </p:nvSpPr>
        <p:spPr>
          <a:xfrm>
            <a:off x="2590800" y="5334000"/>
            <a:ext cx="577402" cy="369332"/>
          </a:xfrm>
          <a:prstGeom prst="rect">
            <a:avLst/>
          </a:prstGeom>
          <a:noFill/>
        </p:spPr>
        <p:txBody>
          <a:bodyPr wrap="none" rtlCol="0">
            <a:spAutoFit/>
          </a:bodyPr>
          <a:lstStyle/>
          <a:p>
            <a:r>
              <a:rPr lang="en-US" dirty="0" smtClean="0">
                <a:solidFill>
                  <a:srgbClr val="00B050"/>
                </a:solidFill>
              </a:rPr>
              <a:t>[GS]</a:t>
            </a:r>
            <a:endParaRPr lang="en-IN" dirty="0">
              <a:solidFill>
                <a:srgbClr val="00B050"/>
              </a:solidFill>
            </a:endParaRPr>
          </a:p>
        </p:txBody>
      </p:sp>
      <p:sp>
        <p:nvSpPr>
          <p:cNvPr id="27" name="TextBox 26"/>
          <p:cNvSpPr txBox="1"/>
          <p:nvPr/>
        </p:nvSpPr>
        <p:spPr>
          <a:xfrm>
            <a:off x="3733800" y="5334000"/>
            <a:ext cx="541495" cy="369332"/>
          </a:xfrm>
          <a:prstGeom prst="rect">
            <a:avLst/>
          </a:prstGeom>
          <a:noFill/>
        </p:spPr>
        <p:txBody>
          <a:bodyPr wrap="none" rtlCol="0">
            <a:spAutoFit/>
          </a:bodyPr>
          <a:lstStyle/>
          <a:p>
            <a:r>
              <a:rPr lang="en-US" dirty="0" smtClean="0">
                <a:solidFill>
                  <a:srgbClr val="C00000"/>
                </a:solidFill>
              </a:rPr>
              <a:t>[ES]</a:t>
            </a:r>
            <a:endParaRPr lang="en-IN" dirty="0">
              <a:solidFill>
                <a:srgbClr val="C00000"/>
              </a:solidFill>
            </a:endParaRPr>
          </a:p>
        </p:txBody>
      </p:sp>
      <p:sp>
        <p:nvSpPr>
          <p:cNvPr id="28" name="TextBox 27"/>
          <p:cNvSpPr txBox="1"/>
          <p:nvPr/>
        </p:nvSpPr>
        <p:spPr>
          <a:xfrm>
            <a:off x="1676400" y="5334000"/>
            <a:ext cx="541495" cy="369332"/>
          </a:xfrm>
          <a:prstGeom prst="rect">
            <a:avLst/>
          </a:prstGeom>
          <a:noFill/>
        </p:spPr>
        <p:txBody>
          <a:bodyPr wrap="none" rtlCol="0">
            <a:spAutoFit/>
          </a:bodyPr>
          <a:lstStyle/>
          <a:p>
            <a:r>
              <a:rPr lang="en-US" dirty="0" smtClean="0">
                <a:solidFill>
                  <a:srgbClr val="C00000"/>
                </a:solidFill>
              </a:rPr>
              <a:t>[ES]</a:t>
            </a:r>
            <a:endParaRPr lang="en-IN" dirty="0">
              <a:solidFill>
                <a:srgbClr val="C00000"/>
              </a:solidFill>
            </a:endParaRPr>
          </a:p>
        </p:txBody>
      </p:sp>
      <p:cxnSp>
        <p:nvCxnSpPr>
          <p:cNvPr id="30" name="Straight Connector 29"/>
          <p:cNvCxnSpPr/>
          <p:nvPr/>
        </p:nvCxnSpPr>
        <p:spPr>
          <a:xfrm>
            <a:off x="2362200" y="3733800"/>
            <a:ext cx="0" cy="25908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14400" y="5867400"/>
            <a:ext cx="997645" cy="646331"/>
          </a:xfrm>
          <a:prstGeom prst="rect">
            <a:avLst/>
          </a:prstGeom>
        </p:spPr>
        <p:txBody>
          <a:bodyPr wrap="none">
            <a:spAutoFit/>
          </a:bodyPr>
          <a:lstStyle/>
          <a:p>
            <a:pPr>
              <a:buFont typeface="Symbol"/>
              <a:buChar char="D"/>
            </a:pPr>
            <a:r>
              <a:rPr lang="en-US" i="1" dirty="0" smtClean="0">
                <a:sym typeface="Symbol"/>
              </a:rPr>
              <a:t>S</a:t>
            </a:r>
            <a:r>
              <a:rPr lang="en-US" dirty="0" smtClean="0">
                <a:sym typeface="Symbol"/>
              </a:rPr>
              <a:t> = 0</a:t>
            </a:r>
          </a:p>
          <a:p>
            <a:r>
              <a:rPr lang="en-US" dirty="0" smtClean="0">
                <a:sym typeface="Symbol"/>
              </a:rPr>
              <a:t>Allowed </a:t>
            </a:r>
            <a:endParaRPr lang="en-IN" dirty="0"/>
          </a:p>
        </p:txBody>
      </p:sp>
      <p:sp>
        <p:nvSpPr>
          <p:cNvPr id="32" name="Rectangle 31"/>
          <p:cNvSpPr/>
          <p:nvPr/>
        </p:nvSpPr>
        <p:spPr>
          <a:xfrm>
            <a:off x="2895600" y="5791200"/>
            <a:ext cx="1197828" cy="646331"/>
          </a:xfrm>
          <a:prstGeom prst="rect">
            <a:avLst/>
          </a:prstGeom>
        </p:spPr>
        <p:txBody>
          <a:bodyPr wrap="none">
            <a:spAutoFit/>
          </a:bodyPr>
          <a:lstStyle/>
          <a:p>
            <a:pPr>
              <a:buFont typeface="Symbol"/>
              <a:buChar char="D"/>
            </a:pPr>
            <a:r>
              <a:rPr lang="en-US" i="1" dirty="0" smtClean="0">
                <a:sym typeface="Symbol"/>
              </a:rPr>
              <a:t>S</a:t>
            </a:r>
            <a:r>
              <a:rPr lang="en-US" dirty="0" smtClean="0">
                <a:sym typeface="Symbol"/>
              </a:rPr>
              <a:t>  0</a:t>
            </a:r>
          </a:p>
          <a:p>
            <a:r>
              <a:rPr lang="en-US" dirty="0" smtClean="0">
                <a:sym typeface="Symbol"/>
              </a:rPr>
              <a:t>Forbidden </a:t>
            </a:r>
            <a:endParaRPr lang="en-IN" dirty="0"/>
          </a:p>
        </p:txBody>
      </p:sp>
      <p:sp>
        <p:nvSpPr>
          <p:cNvPr id="33" name="Rectangle 32"/>
          <p:cNvSpPr/>
          <p:nvPr/>
        </p:nvSpPr>
        <p:spPr>
          <a:xfrm>
            <a:off x="381000" y="3352800"/>
            <a:ext cx="4114800" cy="3124200"/>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6" name="Straight Connector 35"/>
          <p:cNvCxnSpPr/>
          <p:nvPr/>
        </p:nvCxnSpPr>
        <p:spPr>
          <a:xfrm>
            <a:off x="5105400" y="43434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86400" y="43434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257800" y="41910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638800" y="41910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715000" y="5867400"/>
            <a:ext cx="2417028" cy="369332"/>
          </a:xfrm>
          <a:prstGeom prst="rect">
            <a:avLst/>
          </a:prstGeom>
        </p:spPr>
        <p:txBody>
          <a:bodyPr wrap="square">
            <a:spAutoFit/>
          </a:bodyPr>
          <a:lstStyle/>
          <a:p>
            <a:pPr>
              <a:buFont typeface="Symbol"/>
              <a:buChar char="D"/>
            </a:pPr>
            <a:r>
              <a:rPr lang="en-US" i="1" dirty="0" smtClean="0">
                <a:sym typeface="Symbol"/>
              </a:rPr>
              <a:t>S</a:t>
            </a:r>
            <a:r>
              <a:rPr lang="en-US" dirty="0" smtClean="0">
                <a:sym typeface="Symbol"/>
              </a:rPr>
              <a:t>  0     Forbidden </a:t>
            </a:r>
            <a:endParaRPr lang="en-IN" dirty="0"/>
          </a:p>
        </p:txBody>
      </p:sp>
      <p:cxnSp>
        <p:nvCxnSpPr>
          <p:cNvPr id="58" name="Straight Connector 57"/>
          <p:cNvCxnSpPr/>
          <p:nvPr/>
        </p:nvCxnSpPr>
        <p:spPr>
          <a:xfrm>
            <a:off x="4876800" y="5410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029200" y="5257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08600" y="5410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461000" y="5257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715000" y="5410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867400" y="5257800"/>
            <a:ext cx="0" cy="304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181600" y="3505200"/>
            <a:ext cx="2667000" cy="338554"/>
          </a:xfrm>
          <a:prstGeom prst="rect">
            <a:avLst/>
          </a:prstGeom>
          <a:noFill/>
        </p:spPr>
        <p:txBody>
          <a:bodyPr wrap="square" rtlCol="0">
            <a:spAutoFit/>
          </a:bodyPr>
          <a:lstStyle/>
          <a:p>
            <a:r>
              <a:rPr lang="en-US" sz="1600" dirty="0" smtClean="0"/>
              <a:t>d</a:t>
            </a:r>
            <a:r>
              <a:rPr lang="en-US" sz="1600" baseline="30000" dirty="0" smtClean="0"/>
              <a:t>5  </a:t>
            </a:r>
            <a:r>
              <a:rPr lang="en-US" sz="1600" dirty="0" smtClean="0"/>
              <a:t>High spin (</a:t>
            </a:r>
            <a:r>
              <a:rPr lang="en-US" sz="1600" dirty="0" err="1" smtClean="0"/>
              <a:t>e.g</a:t>
            </a:r>
            <a:r>
              <a:rPr lang="en-US" sz="1600" dirty="0" smtClean="0"/>
              <a:t> [</a:t>
            </a:r>
            <a:r>
              <a:rPr lang="en-US" sz="1600" dirty="0" err="1" smtClean="0"/>
              <a:t>Mn</a:t>
            </a:r>
            <a:r>
              <a:rPr lang="en-US" sz="1600" dirty="0" smtClean="0"/>
              <a:t>(H</a:t>
            </a:r>
            <a:r>
              <a:rPr lang="en-US" sz="1600" baseline="-25000" dirty="0" smtClean="0"/>
              <a:t>2</a:t>
            </a:r>
            <a:r>
              <a:rPr lang="en-US" sz="1600" dirty="0" smtClean="0"/>
              <a:t>O)</a:t>
            </a:r>
            <a:r>
              <a:rPr lang="en-US" sz="1600" baseline="-25000" dirty="0" smtClean="0"/>
              <a:t>6</a:t>
            </a:r>
            <a:r>
              <a:rPr lang="en-US" sz="1600" dirty="0" smtClean="0"/>
              <a:t>]</a:t>
            </a:r>
            <a:r>
              <a:rPr lang="en-US" sz="1600" baseline="30000" dirty="0" smtClean="0"/>
              <a:t>2+</a:t>
            </a:r>
            <a:endParaRPr lang="en-IN" sz="1600" baseline="30000" dirty="0"/>
          </a:p>
        </p:txBody>
      </p:sp>
      <p:sp>
        <p:nvSpPr>
          <p:cNvPr id="65" name="TextBox 64"/>
          <p:cNvSpPr txBox="1"/>
          <p:nvPr/>
        </p:nvSpPr>
        <p:spPr>
          <a:xfrm>
            <a:off x="5943600" y="54864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sp>
        <p:nvSpPr>
          <p:cNvPr id="66" name="TextBox 65"/>
          <p:cNvSpPr txBox="1"/>
          <p:nvPr/>
        </p:nvSpPr>
        <p:spPr>
          <a:xfrm>
            <a:off x="5791200" y="42672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cxnSp>
        <p:nvCxnSpPr>
          <p:cNvPr id="67" name="Straight Connector 66"/>
          <p:cNvCxnSpPr/>
          <p:nvPr/>
        </p:nvCxnSpPr>
        <p:spPr>
          <a:xfrm>
            <a:off x="7112000" y="4267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493000" y="42672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264400" y="4114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645400" y="41148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035800" y="53340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7188200" y="51816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467600" y="53340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620000" y="51816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874000" y="5334000"/>
            <a:ext cx="3048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772400" y="4114800"/>
            <a:ext cx="0" cy="3048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7950200" y="5410200"/>
            <a:ext cx="381000" cy="307777"/>
          </a:xfrm>
          <a:prstGeom prst="rect">
            <a:avLst/>
          </a:prstGeom>
          <a:noFill/>
        </p:spPr>
        <p:txBody>
          <a:bodyPr wrap="square" rtlCol="0">
            <a:spAutoFit/>
          </a:bodyPr>
          <a:lstStyle/>
          <a:p>
            <a:r>
              <a:rPr lang="en-US" sz="1400" dirty="0" smtClean="0">
                <a:latin typeface="Arial" pitchFamily="34" charset="0"/>
                <a:cs typeface="Arial" pitchFamily="34" charset="0"/>
              </a:rPr>
              <a:t>t</a:t>
            </a:r>
            <a:r>
              <a:rPr lang="en-US" sz="1400" baseline="-25000" dirty="0" smtClean="0">
                <a:latin typeface="Arial" pitchFamily="34" charset="0"/>
                <a:cs typeface="Arial" pitchFamily="34" charset="0"/>
              </a:rPr>
              <a:t>2g</a:t>
            </a:r>
            <a:endParaRPr lang="en-IN" sz="1400" baseline="-25000" dirty="0">
              <a:latin typeface="Arial" pitchFamily="34" charset="0"/>
              <a:cs typeface="Arial" pitchFamily="34" charset="0"/>
            </a:endParaRPr>
          </a:p>
        </p:txBody>
      </p:sp>
      <p:sp>
        <p:nvSpPr>
          <p:cNvPr id="78" name="TextBox 77"/>
          <p:cNvSpPr txBox="1"/>
          <p:nvPr/>
        </p:nvSpPr>
        <p:spPr>
          <a:xfrm>
            <a:off x="7797800" y="4191000"/>
            <a:ext cx="381000" cy="307777"/>
          </a:xfrm>
          <a:prstGeom prst="rect">
            <a:avLst/>
          </a:prstGeom>
          <a:noFill/>
        </p:spPr>
        <p:txBody>
          <a:bodyPr wrap="square" rtlCol="0">
            <a:spAutoFit/>
          </a:bodyPr>
          <a:lstStyle/>
          <a:p>
            <a:r>
              <a:rPr lang="en-US" sz="1400" dirty="0" err="1" smtClean="0">
                <a:latin typeface="Arial" pitchFamily="34" charset="0"/>
                <a:cs typeface="Arial" pitchFamily="34" charset="0"/>
              </a:rPr>
              <a:t>e</a:t>
            </a:r>
            <a:r>
              <a:rPr lang="en-US" sz="1400" baseline="-25000" dirty="0" err="1" smtClean="0">
                <a:latin typeface="Arial" pitchFamily="34" charset="0"/>
                <a:cs typeface="Arial" pitchFamily="34" charset="0"/>
              </a:rPr>
              <a:t>g</a:t>
            </a:r>
            <a:endParaRPr lang="en-IN" sz="1400" baseline="-25000" dirty="0">
              <a:latin typeface="Arial" pitchFamily="34" charset="0"/>
              <a:cs typeface="Arial" pitchFamily="34" charset="0"/>
            </a:endParaRPr>
          </a:p>
        </p:txBody>
      </p:sp>
      <p:sp>
        <p:nvSpPr>
          <p:cNvPr id="81" name="Right Arrow 80"/>
          <p:cNvSpPr/>
          <p:nvPr/>
        </p:nvSpPr>
        <p:spPr>
          <a:xfrm>
            <a:off x="6248400" y="48006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TextBox 81"/>
          <p:cNvSpPr txBox="1"/>
          <p:nvPr/>
        </p:nvSpPr>
        <p:spPr>
          <a:xfrm>
            <a:off x="6333837" y="4507346"/>
            <a:ext cx="533400" cy="369332"/>
          </a:xfrm>
          <a:prstGeom prst="rect">
            <a:avLst/>
          </a:prstGeom>
          <a:noFill/>
        </p:spPr>
        <p:txBody>
          <a:bodyPr wrap="square" rtlCol="0">
            <a:spAutoFit/>
          </a:bodyPr>
          <a:lstStyle/>
          <a:p>
            <a:r>
              <a:rPr lang="en-US" dirty="0" smtClean="0"/>
              <a:t>h</a:t>
            </a:r>
            <a:r>
              <a:rPr lang="en-US" dirty="0" smtClean="0">
                <a:sym typeface="Symbol"/>
              </a:rPr>
              <a:t></a:t>
            </a:r>
            <a:endParaRPr lang="en-IN" dirty="0"/>
          </a:p>
        </p:txBody>
      </p:sp>
      <p:sp>
        <p:nvSpPr>
          <p:cNvPr id="83" name="Rectangle 82"/>
          <p:cNvSpPr/>
          <p:nvPr/>
        </p:nvSpPr>
        <p:spPr>
          <a:xfrm>
            <a:off x="4648200" y="3352800"/>
            <a:ext cx="4114800" cy="3124200"/>
          </a:xfrm>
          <a:prstGeom prst="rect">
            <a:avLst/>
          </a:prstGeom>
          <a:solidFill>
            <a:schemeClr val="tx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21513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990600"/>
            <a:ext cx="5715000" cy="5638800"/>
          </a:xfrm>
        </p:spPr>
        <p:txBody>
          <a:bodyPr>
            <a:normAutofit fontScale="55000" lnSpcReduction="20000"/>
          </a:bodyPr>
          <a:lstStyle/>
          <a:p>
            <a:pPr>
              <a:buFontTx/>
              <a:buNone/>
            </a:pPr>
            <a:r>
              <a:rPr lang="en-US" sz="3300" dirty="0" smtClean="0"/>
              <a:t>There </a:t>
            </a:r>
            <a:r>
              <a:rPr lang="en-US" sz="3300" dirty="0"/>
              <a:t>are </a:t>
            </a:r>
            <a:r>
              <a:rPr lang="en-US" sz="3300" dirty="0" smtClean="0"/>
              <a:t>three </a:t>
            </a:r>
            <a:r>
              <a:rPr lang="en-US" sz="3300" dirty="0"/>
              <a:t>mechanisms that allow ‘forbidden’ electronic transitions to become somewhat ‘allowed</a:t>
            </a:r>
            <a:r>
              <a:rPr lang="en-US" sz="3300" dirty="0" smtClean="0"/>
              <a:t>’ resulting in some intensity of the color expected. </a:t>
            </a:r>
          </a:p>
          <a:p>
            <a:pPr>
              <a:buFontTx/>
              <a:buNone/>
            </a:pPr>
            <a:endParaRPr lang="en-US" sz="3300" dirty="0"/>
          </a:p>
          <a:p>
            <a:pPr marL="514350" indent="-514350">
              <a:buFontTx/>
              <a:buAutoNum type="arabicParenR"/>
            </a:pPr>
            <a:r>
              <a:rPr lang="en-US" sz="3300" b="1" dirty="0" err="1" smtClean="0">
                <a:solidFill>
                  <a:srgbClr val="C00000"/>
                </a:solidFill>
              </a:rPr>
              <a:t>Vibronic</a:t>
            </a:r>
            <a:r>
              <a:rPr lang="en-US" sz="3300" b="1" dirty="0" smtClean="0">
                <a:solidFill>
                  <a:srgbClr val="C00000"/>
                </a:solidFill>
              </a:rPr>
              <a:t> Coupling</a:t>
            </a:r>
            <a:r>
              <a:rPr lang="en-US" sz="3300" b="1" dirty="0" smtClean="0"/>
              <a:t>: </a:t>
            </a:r>
            <a:r>
              <a:rPr lang="en-US" sz="3300" dirty="0" smtClean="0"/>
              <a:t>During some unsymmetrical vibrations of a molecule there can be a temporary/transient loss of the centre of symmetry. Loss of center of symmetry  helps to overcome the </a:t>
            </a:r>
            <a:r>
              <a:rPr lang="en-US" sz="3300" dirty="0" err="1" smtClean="0">
                <a:solidFill>
                  <a:srgbClr val="0070C0"/>
                </a:solidFill>
              </a:rPr>
              <a:t>Laporte</a:t>
            </a:r>
            <a:r>
              <a:rPr lang="en-US" sz="3300" dirty="0" smtClean="0">
                <a:solidFill>
                  <a:srgbClr val="0070C0"/>
                </a:solidFill>
              </a:rPr>
              <a:t> selection rule</a:t>
            </a:r>
            <a:r>
              <a:rPr lang="en-US" sz="3300" dirty="0" smtClean="0"/>
              <a:t>. Also time required for an electronic transition to occur (lifetime 10</a:t>
            </a:r>
            <a:r>
              <a:rPr lang="en-US" sz="3300" baseline="30000" dirty="0" smtClean="0"/>
              <a:t>-18</a:t>
            </a:r>
            <a:r>
              <a:rPr lang="en-US" sz="3300" dirty="0" smtClean="0"/>
              <a:t> sec) is much less than the time required for a vibration to occur (lifetime 10</a:t>
            </a:r>
            <a:r>
              <a:rPr lang="en-US" sz="3300" baseline="30000" dirty="0" smtClean="0"/>
              <a:t>-13</a:t>
            </a:r>
            <a:r>
              <a:rPr lang="en-US" sz="3300" dirty="0" smtClean="0"/>
              <a:t> sec</a:t>
            </a:r>
          </a:p>
          <a:p>
            <a:pPr marL="514350" indent="-514350">
              <a:buFontTx/>
              <a:buAutoNum type="arabicParenR"/>
            </a:pPr>
            <a:r>
              <a:rPr lang="en-US" sz="3300" b="1" dirty="0" smtClean="0">
                <a:solidFill>
                  <a:srgbClr val="00B050"/>
                </a:solidFill>
              </a:rPr>
              <a:t>Mixing </a:t>
            </a:r>
            <a:r>
              <a:rPr lang="en-US" sz="3300" b="1" dirty="0">
                <a:solidFill>
                  <a:srgbClr val="00B050"/>
                </a:solidFill>
              </a:rPr>
              <a:t>of states</a:t>
            </a:r>
            <a:r>
              <a:rPr lang="en-US" sz="3300" b="1" dirty="0"/>
              <a:t>: </a:t>
            </a:r>
            <a:r>
              <a:rPr lang="en-US" sz="3300" dirty="0"/>
              <a:t>The states in a complex are never pure, and so some of the symmetry </a:t>
            </a:r>
            <a:r>
              <a:rPr lang="en-US" sz="3300" dirty="0" smtClean="0"/>
              <a:t>properties ( g or u) </a:t>
            </a:r>
            <a:r>
              <a:rPr lang="en-US" sz="3300" dirty="0"/>
              <a:t>of neighboring states become mixed into those of the states involved in a ‘forbidden’ </a:t>
            </a:r>
            <a:r>
              <a:rPr lang="en-US" sz="3300" dirty="0" smtClean="0"/>
              <a:t>transition.</a:t>
            </a:r>
            <a:r>
              <a:rPr lang="en-US" sz="3300" dirty="0" smtClean="0">
                <a:solidFill>
                  <a:srgbClr val="FF0000"/>
                </a:solidFill>
              </a:rPr>
              <a:t> For example mixing of d (</a:t>
            </a:r>
            <a:r>
              <a:rPr lang="en-US" sz="3300" dirty="0" err="1" smtClean="0">
                <a:solidFill>
                  <a:srgbClr val="FF0000"/>
                </a:solidFill>
              </a:rPr>
              <a:t>gerade</a:t>
            </a:r>
            <a:r>
              <a:rPr lang="en-US" sz="3300" dirty="0" smtClean="0">
                <a:solidFill>
                  <a:srgbClr val="FF0000"/>
                </a:solidFill>
              </a:rPr>
              <a:t>) and p (</a:t>
            </a:r>
            <a:r>
              <a:rPr lang="en-US" sz="3300" dirty="0" err="1" smtClean="0">
                <a:solidFill>
                  <a:srgbClr val="FF0000"/>
                </a:solidFill>
              </a:rPr>
              <a:t>ungerade</a:t>
            </a:r>
            <a:r>
              <a:rPr lang="en-US" sz="3300" dirty="0" smtClean="0">
                <a:solidFill>
                  <a:srgbClr val="FF0000"/>
                </a:solidFill>
              </a:rPr>
              <a:t>) </a:t>
            </a:r>
            <a:r>
              <a:rPr lang="en-US" sz="3300" dirty="0" err="1" smtClean="0">
                <a:solidFill>
                  <a:srgbClr val="FF0000"/>
                </a:solidFill>
              </a:rPr>
              <a:t>orbitals</a:t>
            </a:r>
            <a:r>
              <a:rPr lang="en-US" sz="3300" dirty="0" smtClean="0">
                <a:solidFill>
                  <a:srgbClr val="FF0000"/>
                </a:solidFill>
              </a:rPr>
              <a:t> results in partial breakdown of the </a:t>
            </a:r>
            <a:r>
              <a:rPr lang="en-US" sz="3300" dirty="0" err="1" smtClean="0">
                <a:solidFill>
                  <a:srgbClr val="0070C0"/>
                </a:solidFill>
              </a:rPr>
              <a:t>Laporte</a:t>
            </a:r>
            <a:r>
              <a:rPr lang="en-US" sz="3300" dirty="0" smtClean="0">
                <a:solidFill>
                  <a:srgbClr val="0070C0"/>
                </a:solidFill>
              </a:rPr>
              <a:t> rule</a:t>
            </a:r>
          </a:p>
          <a:p>
            <a:pPr>
              <a:buFontTx/>
              <a:buNone/>
            </a:pPr>
            <a:r>
              <a:rPr lang="en-US" sz="3300" dirty="0" smtClean="0"/>
              <a:t>3) 	</a:t>
            </a:r>
            <a:r>
              <a:rPr lang="en-US" sz="3300" b="1" dirty="0" smtClean="0">
                <a:solidFill>
                  <a:srgbClr val="0070C0"/>
                </a:solidFill>
              </a:rPr>
              <a:t>Spin orbit coupling: </a:t>
            </a:r>
            <a:r>
              <a:rPr lang="en-US" sz="3300" dirty="0" smtClean="0"/>
              <a:t>Partial  lifting of the </a:t>
            </a:r>
            <a:r>
              <a:rPr lang="en-US" sz="3300" dirty="0" smtClean="0">
                <a:solidFill>
                  <a:srgbClr val="0070C0"/>
                </a:solidFill>
              </a:rPr>
              <a:t>spin selection rule</a:t>
            </a:r>
            <a:r>
              <a:rPr lang="en-US" sz="3300" dirty="0" smtClean="0"/>
              <a:t> is possible when there is coupling of the spin and orbital angular momentum, known as the spin-orbit coupling ( common in heavier transition metals)</a:t>
            </a:r>
          </a:p>
        </p:txBody>
      </p:sp>
      <p:sp>
        <p:nvSpPr>
          <p:cNvPr id="27652" name="Rectangle 4"/>
          <p:cNvSpPr>
            <a:spLocks noChangeArrowheads="1"/>
          </p:cNvSpPr>
          <p:nvPr/>
        </p:nvSpPr>
        <p:spPr bwMode="auto">
          <a:xfrm>
            <a:off x="304800" y="152400"/>
            <a:ext cx="8382000" cy="609600"/>
          </a:xfrm>
          <a:prstGeom prst="rect">
            <a:avLst/>
          </a:prstGeom>
          <a:noFill/>
          <a:ln w="9525">
            <a:noFill/>
            <a:miter lim="800000"/>
            <a:headEnd/>
            <a:tailEnd/>
          </a:ln>
          <a:effectLst/>
        </p:spPr>
        <p:txBody>
          <a:bodyPr anchor="ctr"/>
          <a:lstStyle/>
          <a:p>
            <a:pPr algn="ctr"/>
            <a:r>
              <a:rPr lang="en-US" sz="2400" b="1" dirty="0">
                <a:solidFill>
                  <a:srgbClr val="3333CC"/>
                </a:solidFill>
              </a:rPr>
              <a:t>Why do we see ‘forbidden’ transitions at all</a:t>
            </a:r>
            <a:r>
              <a:rPr lang="en-US" sz="2400" b="1" dirty="0" smtClean="0">
                <a:solidFill>
                  <a:srgbClr val="3333CC"/>
                </a:solidFill>
              </a:rPr>
              <a:t>?</a:t>
            </a:r>
          </a:p>
          <a:p>
            <a:pPr algn="ctr"/>
            <a:r>
              <a:rPr lang="en-US" sz="2400" i="1" dirty="0" smtClean="0">
                <a:solidFill>
                  <a:srgbClr val="00B050"/>
                </a:solidFill>
              </a:rPr>
              <a:t>Relaxation of  the selection rules</a:t>
            </a:r>
            <a:endParaRPr lang="en-US" sz="2400" i="1" dirty="0">
              <a:solidFill>
                <a:srgbClr val="00B050"/>
              </a:solidFill>
            </a:endParaRPr>
          </a:p>
        </p:txBody>
      </p:sp>
      <p:pic>
        <p:nvPicPr>
          <p:cNvPr id="259074" name="Picture 2" descr="http://www.star.le.ac.uk/~zrw/courses/lect4313_fig22.jpg">
            <a:hlinkClick r:id="rId2"/>
          </p:cNvPr>
          <p:cNvPicPr>
            <a:picLocks noChangeAspect="1" noChangeArrowheads="1"/>
          </p:cNvPicPr>
          <p:nvPr/>
        </p:nvPicPr>
        <p:blipFill>
          <a:blip r:embed="rId3" cstate="print"/>
          <a:srcRect/>
          <a:stretch>
            <a:fillRect/>
          </a:stretch>
        </p:blipFill>
        <p:spPr bwMode="auto">
          <a:xfrm>
            <a:off x="6248400" y="1828800"/>
            <a:ext cx="2425632" cy="1447800"/>
          </a:xfrm>
          <a:prstGeom prst="rect">
            <a:avLst/>
          </a:prstGeom>
          <a:noFill/>
        </p:spPr>
      </p:pic>
      <p:pic>
        <p:nvPicPr>
          <p:cNvPr id="5" name="Picture 3" descr="C:\Users\Dr. Anil\Downloads\Manganese-Chloride.jpg"/>
          <p:cNvPicPr>
            <a:picLocks noChangeAspect="1" noChangeArrowheads="1"/>
          </p:cNvPicPr>
          <p:nvPr/>
        </p:nvPicPr>
        <p:blipFill>
          <a:blip r:embed="rId4" cstate="print"/>
          <a:srcRect/>
          <a:stretch>
            <a:fillRect/>
          </a:stretch>
        </p:blipFill>
        <p:spPr bwMode="auto">
          <a:xfrm>
            <a:off x="7010400" y="5505450"/>
            <a:ext cx="838200" cy="838200"/>
          </a:xfrm>
          <a:prstGeom prst="rect">
            <a:avLst/>
          </a:prstGeom>
          <a:noFill/>
        </p:spPr>
      </p:pic>
      <p:sp>
        <p:nvSpPr>
          <p:cNvPr id="6" name="Rectangle 5"/>
          <p:cNvSpPr/>
          <p:nvPr/>
        </p:nvSpPr>
        <p:spPr>
          <a:xfrm>
            <a:off x="6858000" y="6324600"/>
            <a:ext cx="1418978" cy="369332"/>
          </a:xfrm>
          <a:prstGeom prst="rect">
            <a:avLst/>
          </a:prstGeom>
        </p:spPr>
        <p:txBody>
          <a:bodyPr wrap="none">
            <a:spAutoFit/>
          </a:bodyPr>
          <a:lstStyle/>
          <a:p>
            <a:r>
              <a:rPr lang="en-US" b="1" dirty="0" smtClean="0"/>
              <a:t>[</a:t>
            </a:r>
            <a:r>
              <a:rPr lang="en-US" b="1" dirty="0" err="1" smtClean="0"/>
              <a:t>Mn</a:t>
            </a:r>
            <a:r>
              <a:rPr lang="en-US" b="1" dirty="0" smtClean="0"/>
              <a:t>(H</a:t>
            </a:r>
            <a:r>
              <a:rPr lang="en-US" b="1" baseline="-25000" dirty="0" smtClean="0"/>
              <a:t>2</a:t>
            </a:r>
            <a:r>
              <a:rPr lang="en-US" b="1" dirty="0" smtClean="0"/>
              <a:t>O)</a:t>
            </a:r>
            <a:r>
              <a:rPr lang="en-US" b="1" baseline="-25000" dirty="0" smtClean="0"/>
              <a:t>6</a:t>
            </a:r>
            <a:r>
              <a:rPr lang="en-US" b="1" dirty="0" smtClean="0"/>
              <a:t>]</a:t>
            </a:r>
            <a:r>
              <a:rPr lang="en-US" b="1" baseline="30000" dirty="0" smtClean="0"/>
              <a:t>2+</a:t>
            </a:r>
            <a:endParaRPr lang="en-US" b="1" dirty="0"/>
          </a:p>
        </p:txBody>
      </p:sp>
      <p:pic>
        <p:nvPicPr>
          <p:cNvPr id="269314" name="Picture 2" descr="sp"/>
          <p:cNvPicPr>
            <a:picLocks noChangeAspect="1" noChangeArrowheads="1"/>
          </p:cNvPicPr>
          <p:nvPr/>
        </p:nvPicPr>
        <p:blipFill>
          <a:blip r:embed="rId5" cstate="print"/>
          <a:srcRect l="28743" t="56818" r="38922"/>
          <a:stretch>
            <a:fillRect/>
          </a:stretch>
        </p:blipFill>
        <p:spPr bwMode="auto">
          <a:xfrm>
            <a:off x="6629400" y="3886200"/>
            <a:ext cx="1299409" cy="914400"/>
          </a:xfrm>
          <a:prstGeom prst="rect">
            <a:avLst/>
          </a:prstGeom>
          <a:noFill/>
        </p:spPr>
      </p:pic>
      <p:pic>
        <p:nvPicPr>
          <p:cNvPr id="269316" name="Picture 4" descr="http://www.tannerm.com/Quick_atom/orb3.gif"/>
          <p:cNvPicPr>
            <a:picLocks noChangeAspect="1" noChangeArrowheads="1"/>
          </p:cNvPicPr>
          <p:nvPr/>
        </p:nvPicPr>
        <p:blipFill>
          <a:blip r:embed="rId6" cstate="print"/>
          <a:srcRect l="64762"/>
          <a:stretch>
            <a:fillRect/>
          </a:stretch>
        </p:blipFill>
        <p:spPr bwMode="auto">
          <a:xfrm>
            <a:off x="7997456" y="3810000"/>
            <a:ext cx="917944" cy="1066800"/>
          </a:xfrm>
          <a:prstGeom prst="rect">
            <a:avLst/>
          </a:prstGeom>
          <a:noFill/>
        </p:spPr>
      </p:pic>
    </p:spTree>
    <p:extLst>
      <p:ext uri="{BB962C8B-B14F-4D97-AF65-F5344CB8AC3E}">
        <p14:creationId xmlns:p14="http://schemas.microsoft.com/office/powerpoint/2010/main" val="3288150441"/>
      </p:ext>
    </p:ext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ox(i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ox(in)">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9074"/>
                                        </p:tgtEl>
                                        <p:attrNameLst>
                                          <p:attrName>style.visibility</p:attrName>
                                        </p:attrNameLst>
                                      </p:cBhvr>
                                      <p:to>
                                        <p:strVal val="visible"/>
                                      </p:to>
                                    </p:set>
                                    <p:animEffect transition="in" filter="blinds(horizontal)">
                                      <p:cBhvr>
                                        <p:cTn id="22" dur="500"/>
                                        <p:tgtEl>
                                          <p:spTgt spid="2590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59074"/>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Effect transition="in" filter="box(in)">
                                      <p:cBhvr>
                                        <p:cTn id="31" dur="500"/>
                                        <p:tgtEl>
                                          <p:spTgt spid="2765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74638"/>
            <a:ext cx="6248400" cy="792162"/>
          </a:xfrm>
          <a:noFill/>
          <a:ln>
            <a:noFill/>
          </a:ln>
        </p:spPr>
        <p:txBody>
          <a:bodyPr>
            <a:normAutofit fontScale="90000"/>
          </a:bodyPr>
          <a:lstStyle/>
          <a:p>
            <a:r>
              <a:rPr lang="en-US" sz="2400" b="1" dirty="0">
                <a:solidFill>
                  <a:srgbClr val="3333CC"/>
                </a:solidFill>
              </a:rPr>
              <a:t>The spectra of complexes of tetrahedral metal ions:</a:t>
            </a:r>
          </a:p>
        </p:txBody>
      </p:sp>
      <p:sp>
        <p:nvSpPr>
          <p:cNvPr id="35843" name="Rectangle 3"/>
          <p:cNvSpPr>
            <a:spLocks noGrp="1" noChangeArrowheads="1"/>
          </p:cNvSpPr>
          <p:nvPr>
            <p:ph type="body" idx="1"/>
          </p:nvPr>
        </p:nvSpPr>
        <p:spPr>
          <a:xfrm>
            <a:off x="304800" y="1371600"/>
            <a:ext cx="5638800" cy="4419600"/>
          </a:xfrm>
        </p:spPr>
        <p:txBody>
          <a:bodyPr>
            <a:normAutofit fontScale="92500"/>
          </a:bodyPr>
          <a:lstStyle/>
          <a:p>
            <a:pPr>
              <a:buFontTx/>
              <a:buNone/>
            </a:pPr>
            <a:r>
              <a:rPr lang="en-US" sz="2400" dirty="0"/>
              <a:t>	As we have seen, a tetrahedron has no center of symmetry, and so </a:t>
            </a:r>
            <a:r>
              <a:rPr lang="en-US" sz="2400" dirty="0" err="1"/>
              <a:t>orbitals</a:t>
            </a:r>
            <a:r>
              <a:rPr lang="en-US" sz="2400" dirty="0"/>
              <a:t> in such symmetry cannot be </a:t>
            </a:r>
            <a:r>
              <a:rPr lang="en-US" sz="2400" i="1" dirty="0" err="1"/>
              <a:t>gerade</a:t>
            </a:r>
            <a:r>
              <a:rPr lang="en-US" sz="2400" dirty="0"/>
              <a:t>. Hence the d-levels in a tetrahedral complex are </a:t>
            </a:r>
            <a:r>
              <a:rPr lang="en-US" sz="2800" i="1" dirty="0">
                <a:latin typeface="Times New Roman" pitchFamily="18" charset="0"/>
              </a:rPr>
              <a:t>e</a:t>
            </a:r>
            <a:r>
              <a:rPr lang="en-US" sz="2400" dirty="0"/>
              <a:t> and </a:t>
            </a:r>
            <a:r>
              <a:rPr lang="en-US" sz="2800" i="1" dirty="0">
                <a:latin typeface="Times New Roman" pitchFamily="18" charset="0"/>
              </a:rPr>
              <a:t>t</a:t>
            </a:r>
            <a:r>
              <a:rPr lang="en-US" sz="2800" baseline="-25000" dirty="0">
                <a:latin typeface="Times New Roman" pitchFamily="18" charset="0"/>
              </a:rPr>
              <a:t>2</a:t>
            </a:r>
            <a:r>
              <a:rPr lang="en-US" sz="2400" dirty="0"/>
              <a:t>, with no ‘</a:t>
            </a:r>
            <a:r>
              <a:rPr lang="en-US" sz="2400" i="1" dirty="0">
                <a:latin typeface="Times New Roman" pitchFamily="18" charset="0"/>
              </a:rPr>
              <a:t>g</a:t>
            </a:r>
            <a:r>
              <a:rPr lang="en-US" sz="2400" dirty="0"/>
              <a:t>’ for </a:t>
            </a:r>
            <a:r>
              <a:rPr lang="en-US" sz="2400" i="1" dirty="0" err="1"/>
              <a:t>gerade</a:t>
            </a:r>
            <a:r>
              <a:rPr lang="en-US" sz="2400" dirty="0" smtClean="0"/>
              <a:t>.</a:t>
            </a:r>
          </a:p>
          <a:p>
            <a:pPr>
              <a:buFontTx/>
              <a:buNone/>
            </a:pPr>
            <a:r>
              <a:rPr lang="en-US" sz="2400" dirty="0" smtClean="0"/>
              <a:t>	This </a:t>
            </a:r>
            <a:r>
              <a:rPr lang="en-US" sz="2400" dirty="0"/>
              <a:t>largely overcomes the </a:t>
            </a:r>
            <a:r>
              <a:rPr lang="en-US" sz="2400" dirty="0" err="1"/>
              <a:t>Laporte</a:t>
            </a:r>
            <a:r>
              <a:rPr lang="en-US" sz="2400" dirty="0"/>
              <a:t> selection rules, so that tetrahedral complexes tend to be </a:t>
            </a:r>
            <a:r>
              <a:rPr lang="en-US" sz="2400" dirty="0" smtClean="0"/>
              <a:t>more </a:t>
            </a:r>
            <a:r>
              <a:rPr lang="en-US" sz="2400" dirty="0"/>
              <a:t>intense in color. Thus, we see that dissolving CoCl</a:t>
            </a:r>
            <a:r>
              <a:rPr lang="en-US" sz="2400" baseline="-25000" dirty="0"/>
              <a:t>2</a:t>
            </a:r>
            <a:r>
              <a:rPr lang="en-US" sz="2400" dirty="0"/>
              <a:t> in water produces a pale pink solution of [Co(H</a:t>
            </a:r>
            <a:r>
              <a:rPr lang="en-US" sz="2400" baseline="-25000" dirty="0"/>
              <a:t>2</a:t>
            </a:r>
            <a:r>
              <a:rPr lang="en-US" sz="2400" dirty="0"/>
              <a:t>O)</a:t>
            </a:r>
            <a:r>
              <a:rPr lang="en-US" sz="2400" baseline="-25000" dirty="0"/>
              <a:t>6</a:t>
            </a:r>
            <a:r>
              <a:rPr lang="en-US" sz="2400" dirty="0"/>
              <a:t>]</a:t>
            </a:r>
            <a:r>
              <a:rPr lang="en-US" sz="2400" baseline="30000" dirty="0"/>
              <a:t>2+</a:t>
            </a:r>
            <a:r>
              <a:rPr lang="en-US" sz="2400" dirty="0"/>
              <a:t>, but </a:t>
            </a:r>
            <a:r>
              <a:rPr lang="en-US" sz="2400" dirty="0" smtClean="0"/>
              <a:t>on adding </a:t>
            </a:r>
            <a:r>
              <a:rPr lang="en-US" sz="2400" dirty="0" err="1" smtClean="0"/>
              <a:t>HCl</a:t>
            </a:r>
            <a:r>
              <a:rPr lang="en-US" sz="2400" dirty="0" smtClean="0"/>
              <a:t>  tetrahedral [CoCl</a:t>
            </a:r>
            <a:r>
              <a:rPr lang="en-US" sz="2400" baseline="-25000" dirty="0" smtClean="0"/>
              <a:t>4</a:t>
            </a:r>
            <a:r>
              <a:rPr lang="en-US" sz="2400" dirty="0" smtClean="0"/>
              <a:t>]</a:t>
            </a:r>
            <a:r>
              <a:rPr lang="en-US" sz="2400" baseline="30000" dirty="0" smtClean="0"/>
              <a:t>2- </a:t>
            </a:r>
            <a:r>
              <a:rPr lang="en-US" sz="2400" dirty="0" smtClean="0"/>
              <a:t>forms, </a:t>
            </a:r>
            <a:r>
              <a:rPr lang="en-US" sz="2400" dirty="0"/>
              <a:t>which </a:t>
            </a:r>
            <a:r>
              <a:rPr lang="en-US" sz="2400" dirty="0" smtClean="0"/>
              <a:t>has </a:t>
            </a:r>
            <a:r>
              <a:rPr lang="en-US" sz="2400" dirty="0"/>
              <a:t>a very intense blue color. </a:t>
            </a:r>
            <a:endParaRPr lang="en-US" sz="2400" dirty="0" smtClean="0"/>
          </a:p>
        </p:txBody>
      </p:sp>
      <p:pic>
        <p:nvPicPr>
          <p:cNvPr id="4" name="Picture 3" descr="images (6).jpg"/>
          <p:cNvPicPr>
            <a:picLocks noChangeAspect="1"/>
          </p:cNvPicPr>
          <p:nvPr/>
        </p:nvPicPr>
        <p:blipFill>
          <a:blip r:embed="rId2" cstate="print"/>
          <a:stretch>
            <a:fillRect/>
          </a:stretch>
        </p:blipFill>
        <p:spPr>
          <a:xfrm>
            <a:off x="6858000" y="76200"/>
            <a:ext cx="2032000" cy="1524000"/>
          </a:xfrm>
          <a:prstGeom prst="rect">
            <a:avLst/>
          </a:prstGeom>
        </p:spPr>
      </p:pic>
      <p:pic>
        <p:nvPicPr>
          <p:cNvPr id="7" name="Picture 6" descr="co2.jpg"/>
          <p:cNvPicPr>
            <a:picLocks noChangeAspect="1"/>
          </p:cNvPicPr>
          <p:nvPr/>
        </p:nvPicPr>
        <p:blipFill>
          <a:blip r:embed="rId3" cstate="print"/>
          <a:stretch>
            <a:fillRect/>
          </a:stretch>
        </p:blipFill>
        <p:spPr>
          <a:xfrm flipH="1">
            <a:off x="6705600" y="1828800"/>
            <a:ext cx="2070497" cy="3200400"/>
          </a:xfrm>
          <a:prstGeom prst="rect">
            <a:avLst/>
          </a:prstGeom>
        </p:spPr>
      </p:pic>
      <p:pic>
        <p:nvPicPr>
          <p:cNvPr id="8" name="Picture 2" descr="Glass coloured blue by cobalt"/>
          <p:cNvPicPr>
            <a:picLocks noChangeAspect="1" noChangeArrowheads="1"/>
          </p:cNvPicPr>
          <p:nvPr/>
        </p:nvPicPr>
        <p:blipFill>
          <a:blip r:embed="rId4" cstate="print"/>
          <a:srcRect/>
          <a:stretch>
            <a:fillRect/>
          </a:stretch>
        </p:blipFill>
        <p:spPr bwMode="auto">
          <a:xfrm>
            <a:off x="6629400" y="5241387"/>
            <a:ext cx="2133600" cy="1616613"/>
          </a:xfrm>
          <a:prstGeom prst="rect">
            <a:avLst/>
          </a:prstGeom>
          <a:noFill/>
        </p:spPr>
      </p:pic>
      <p:sp>
        <p:nvSpPr>
          <p:cNvPr id="9" name="TextBox 8"/>
          <p:cNvSpPr txBox="1"/>
          <p:nvPr/>
        </p:nvSpPr>
        <p:spPr>
          <a:xfrm>
            <a:off x="914400" y="5688449"/>
            <a:ext cx="5029200" cy="1169551"/>
          </a:xfrm>
          <a:prstGeom prst="rect">
            <a:avLst/>
          </a:prstGeom>
          <a:noFill/>
        </p:spPr>
        <p:txBody>
          <a:bodyPr wrap="square" rtlCol="0">
            <a:spAutoFit/>
          </a:bodyPr>
          <a:lstStyle/>
          <a:p>
            <a:r>
              <a:rPr lang="en-IN" sz="1400" i="1" dirty="0" smtClean="0">
                <a:solidFill>
                  <a:srgbClr val="0206BE"/>
                </a:solidFill>
              </a:rPr>
              <a:t>Cobalt blue was known in China  before 1400 BC when it was used for pottery glazes, but it was always a rare pigment because cobalt minerals were scarce. Today, cobalt is still used to colour porcelain, pottery, glass, tiles and enamel jewellery. Its rich blue colour is also known as </a:t>
            </a:r>
            <a:r>
              <a:rPr lang="en-IN" sz="1400" i="1" dirty="0" err="1" smtClean="0">
                <a:solidFill>
                  <a:srgbClr val="0206BE"/>
                </a:solidFill>
              </a:rPr>
              <a:t>Sèvres</a:t>
            </a:r>
            <a:r>
              <a:rPr lang="en-IN" sz="1400" i="1" dirty="0" smtClean="0">
                <a:solidFill>
                  <a:srgbClr val="0206BE"/>
                </a:solidFill>
              </a:rPr>
              <a:t> blue and </a:t>
            </a:r>
            <a:r>
              <a:rPr lang="en-IN" sz="1400" i="1" dirty="0" err="1" smtClean="0">
                <a:solidFill>
                  <a:srgbClr val="0206BE"/>
                </a:solidFill>
              </a:rPr>
              <a:t>Thénard</a:t>
            </a:r>
            <a:r>
              <a:rPr lang="en-IN" sz="1400" i="1" dirty="0" smtClean="0">
                <a:solidFill>
                  <a:srgbClr val="0206BE"/>
                </a:solidFill>
              </a:rPr>
              <a:t> blue </a:t>
            </a:r>
            <a:endParaRPr lang="en-IN" sz="1400" i="1" dirty="0">
              <a:solidFill>
                <a:srgbClr val="0206BE"/>
              </a:solidFill>
            </a:endParaRPr>
          </a:p>
        </p:txBody>
      </p:sp>
    </p:spTree>
    <p:extLst>
      <p:ext uri="{BB962C8B-B14F-4D97-AF65-F5344CB8AC3E}">
        <p14:creationId xmlns:p14="http://schemas.microsoft.com/office/powerpoint/2010/main" val="2489212954"/>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srcRect/>
          <a:stretch>
            <a:fillRect/>
          </a:stretch>
        </p:blipFill>
        <p:spPr bwMode="auto">
          <a:xfrm>
            <a:off x="0" y="990600"/>
            <a:ext cx="5334000" cy="4514810"/>
          </a:xfrm>
          <a:prstGeom prst="rect">
            <a:avLst/>
          </a:prstGeom>
          <a:noFill/>
        </p:spPr>
      </p:pic>
      <p:sp>
        <p:nvSpPr>
          <p:cNvPr id="36869" name="Rectangle 5"/>
          <p:cNvSpPr>
            <a:spLocks noChangeArrowheads="1"/>
          </p:cNvSpPr>
          <p:nvPr/>
        </p:nvSpPr>
        <p:spPr bwMode="auto">
          <a:xfrm>
            <a:off x="609600" y="427038"/>
            <a:ext cx="8229600" cy="411162"/>
          </a:xfrm>
          <a:prstGeom prst="rect">
            <a:avLst/>
          </a:prstGeom>
          <a:noFill/>
          <a:ln w="9525">
            <a:noFill/>
            <a:miter lim="800000"/>
            <a:headEnd/>
            <a:tailEnd/>
          </a:ln>
          <a:effectLst/>
        </p:spPr>
        <p:txBody>
          <a:bodyPr anchor="ctr"/>
          <a:lstStyle/>
          <a:p>
            <a:pPr algn="ctr"/>
            <a:r>
              <a:rPr lang="en-US" sz="2000" b="1" dirty="0"/>
              <a:t>The spectra of octahedral [Co(H</a:t>
            </a:r>
            <a:r>
              <a:rPr lang="en-US" sz="2000" b="1" baseline="-25000" dirty="0"/>
              <a:t>2</a:t>
            </a:r>
            <a:r>
              <a:rPr lang="en-US" sz="2000" b="1" dirty="0"/>
              <a:t>O)</a:t>
            </a:r>
            <a:r>
              <a:rPr lang="en-US" sz="2000" b="1" baseline="-25000" dirty="0"/>
              <a:t>6</a:t>
            </a:r>
            <a:r>
              <a:rPr lang="en-US" sz="2000" b="1" dirty="0"/>
              <a:t>]</a:t>
            </a:r>
            <a:r>
              <a:rPr lang="en-US" sz="2000" b="1" baseline="30000" dirty="0"/>
              <a:t>2+</a:t>
            </a:r>
            <a:r>
              <a:rPr lang="en-US" sz="2000" b="1" dirty="0"/>
              <a:t> and tetrahedral [CoCl</a:t>
            </a:r>
            <a:r>
              <a:rPr lang="en-US" sz="2000" b="1" baseline="-25000" dirty="0"/>
              <a:t>4</a:t>
            </a:r>
            <a:r>
              <a:rPr lang="en-US" sz="2000" b="1" dirty="0"/>
              <a:t>]</a:t>
            </a:r>
            <a:r>
              <a:rPr lang="en-US" sz="2000" b="1" baseline="30000" dirty="0"/>
              <a:t>2-</a:t>
            </a:r>
            <a:r>
              <a:rPr lang="en-US" sz="2000" b="1" dirty="0"/>
              <a:t> ions:</a:t>
            </a:r>
          </a:p>
        </p:txBody>
      </p:sp>
      <p:sp>
        <p:nvSpPr>
          <p:cNvPr id="36870" name="Text Box 6"/>
          <p:cNvSpPr txBox="1">
            <a:spLocks noChangeArrowheads="1"/>
          </p:cNvSpPr>
          <p:nvPr/>
        </p:nvSpPr>
        <p:spPr bwMode="auto">
          <a:xfrm>
            <a:off x="2819400" y="1219200"/>
            <a:ext cx="1196975" cy="422275"/>
          </a:xfrm>
          <a:prstGeom prst="rect">
            <a:avLst/>
          </a:prstGeom>
          <a:noFill/>
          <a:ln w="25400">
            <a:solidFill>
              <a:srgbClr val="3333CC"/>
            </a:solidFill>
            <a:miter lim="800000"/>
            <a:headEnd/>
            <a:tailEnd/>
          </a:ln>
          <a:effectLst/>
        </p:spPr>
        <p:txBody>
          <a:bodyPr wrap="none">
            <a:spAutoFit/>
          </a:bodyPr>
          <a:lstStyle/>
          <a:p>
            <a:r>
              <a:rPr lang="en-US" dirty="0">
                <a:solidFill>
                  <a:srgbClr val="3333CC"/>
                </a:solidFill>
              </a:rPr>
              <a:t>[</a:t>
            </a:r>
            <a:r>
              <a:rPr lang="en-US" b="1" dirty="0">
                <a:solidFill>
                  <a:srgbClr val="3333CC"/>
                </a:solidFill>
              </a:rPr>
              <a:t>CoCl</a:t>
            </a:r>
            <a:r>
              <a:rPr lang="en-US" b="1" baseline="-25000" dirty="0">
                <a:solidFill>
                  <a:srgbClr val="3333CC"/>
                </a:solidFill>
              </a:rPr>
              <a:t>4</a:t>
            </a:r>
            <a:r>
              <a:rPr lang="en-US" b="1" dirty="0">
                <a:solidFill>
                  <a:srgbClr val="3333CC"/>
                </a:solidFill>
              </a:rPr>
              <a:t>]</a:t>
            </a:r>
            <a:r>
              <a:rPr lang="en-US" b="1" baseline="30000" dirty="0">
                <a:solidFill>
                  <a:srgbClr val="3333CC"/>
                </a:solidFill>
              </a:rPr>
              <a:t>2-</a:t>
            </a:r>
          </a:p>
        </p:txBody>
      </p:sp>
      <p:sp>
        <p:nvSpPr>
          <p:cNvPr id="36871" name="Text Box 7"/>
          <p:cNvSpPr txBox="1">
            <a:spLocks noChangeArrowheads="1"/>
          </p:cNvSpPr>
          <p:nvPr/>
        </p:nvSpPr>
        <p:spPr bwMode="auto">
          <a:xfrm>
            <a:off x="1143000" y="4038600"/>
            <a:ext cx="1639888" cy="422275"/>
          </a:xfrm>
          <a:prstGeom prst="rect">
            <a:avLst/>
          </a:prstGeom>
          <a:noFill/>
          <a:ln w="25400">
            <a:solidFill>
              <a:srgbClr val="FF33CC"/>
            </a:solidFill>
            <a:miter lim="800000"/>
            <a:headEnd/>
            <a:tailEnd/>
          </a:ln>
          <a:effectLst/>
        </p:spPr>
        <p:txBody>
          <a:bodyPr wrap="none">
            <a:spAutoFit/>
          </a:bodyPr>
          <a:lstStyle/>
          <a:p>
            <a:r>
              <a:rPr lang="en-US" b="1" dirty="0">
                <a:solidFill>
                  <a:srgbClr val="FF33CC"/>
                </a:solidFill>
              </a:rPr>
              <a:t>[Co(H</a:t>
            </a:r>
            <a:r>
              <a:rPr lang="en-US" b="1" baseline="-25000" dirty="0">
                <a:solidFill>
                  <a:srgbClr val="FF33CC"/>
                </a:solidFill>
              </a:rPr>
              <a:t>2</a:t>
            </a:r>
            <a:r>
              <a:rPr lang="en-US" b="1" dirty="0">
                <a:solidFill>
                  <a:srgbClr val="FF33CC"/>
                </a:solidFill>
              </a:rPr>
              <a:t>O)</a:t>
            </a:r>
            <a:r>
              <a:rPr lang="en-US" b="1" baseline="-25000" dirty="0">
                <a:solidFill>
                  <a:srgbClr val="FF33CC"/>
                </a:solidFill>
              </a:rPr>
              <a:t>6</a:t>
            </a:r>
            <a:r>
              <a:rPr lang="en-US" b="1" dirty="0">
                <a:solidFill>
                  <a:srgbClr val="FF33CC"/>
                </a:solidFill>
              </a:rPr>
              <a:t>]</a:t>
            </a:r>
            <a:r>
              <a:rPr lang="en-US" b="1" baseline="30000" dirty="0">
                <a:solidFill>
                  <a:srgbClr val="FF33CC"/>
                </a:solidFill>
              </a:rPr>
              <a:t>2+</a:t>
            </a:r>
          </a:p>
        </p:txBody>
      </p:sp>
      <p:sp>
        <p:nvSpPr>
          <p:cNvPr id="36872" name="Line 8"/>
          <p:cNvSpPr>
            <a:spLocks noChangeShapeType="1"/>
          </p:cNvSpPr>
          <p:nvPr/>
        </p:nvSpPr>
        <p:spPr bwMode="auto">
          <a:xfrm>
            <a:off x="2514600" y="4114800"/>
            <a:ext cx="0" cy="381000"/>
          </a:xfrm>
          <a:prstGeom prst="line">
            <a:avLst/>
          </a:prstGeom>
          <a:noFill/>
          <a:ln w="9525">
            <a:solidFill>
              <a:schemeClr val="tx1"/>
            </a:solidFill>
            <a:round/>
            <a:headEnd/>
            <a:tailEnd type="triangle" w="med" len="med"/>
          </a:ln>
          <a:effectLst/>
        </p:spPr>
        <p:txBody>
          <a:bodyPr/>
          <a:lstStyle/>
          <a:p>
            <a:endParaRPr lang="en-IN"/>
          </a:p>
        </p:txBody>
      </p:sp>
      <p:sp>
        <p:nvSpPr>
          <p:cNvPr id="36873" name="Line 9"/>
          <p:cNvSpPr>
            <a:spLocks noChangeShapeType="1"/>
          </p:cNvSpPr>
          <p:nvPr/>
        </p:nvSpPr>
        <p:spPr bwMode="auto">
          <a:xfrm>
            <a:off x="3429000" y="1676400"/>
            <a:ext cx="457200" cy="228600"/>
          </a:xfrm>
          <a:prstGeom prst="line">
            <a:avLst/>
          </a:prstGeom>
          <a:noFill/>
          <a:ln w="9525">
            <a:solidFill>
              <a:schemeClr val="tx1"/>
            </a:solidFill>
            <a:round/>
            <a:headEnd/>
            <a:tailEnd type="triangle" w="med" len="med"/>
          </a:ln>
          <a:effectLst/>
        </p:spPr>
        <p:txBody>
          <a:bodyPr/>
          <a:lstStyle/>
          <a:p>
            <a:endParaRPr lang="en-IN"/>
          </a:p>
        </p:txBody>
      </p:sp>
      <p:sp>
        <p:nvSpPr>
          <p:cNvPr id="36874" name="Text Box 10"/>
          <p:cNvSpPr txBox="1">
            <a:spLocks noChangeArrowheads="1"/>
          </p:cNvSpPr>
          <p:nvPr/>
        </p:nvSpPr>
        <p:spPr bwMode="auto">
          <a:xfrm>
            <a:off x="5181600" y="1295400"/>
            <a:ext cx="3810000" cy="2677656"/>
          </a:xfrm>
          <a:prstGeom prst="rect">
            <a:avLst/>
          </a:prstGeom>
          <a:noFill/>
          <a:ln w="9525">
            <a:noFill/>
            <a:miter lim="800000"/>
            <a:headEnd/>
            <a:tailEnd/>
          </a:ln>
          <a:effectLst/>
        </p:spPr>
        <p:txBody>
          <a:bodyPr wrap="square">
            <a:spAutoFit/>
          </a:bodyPr>
          <a:lstStyle/>
          <a:p>
            <a:r>
              <a:rPr lang="en-US" dirty="0" smtClean="0"/>
              <a:t>Intense d-d </a:t>
            </a:r>
            <a:r>
              <a:rPr lang="en-US" dirty="0"/>
              <a:t>bands in the blue </a:t>
            </a:r>
          </a:p>
          <a:p>
            <a:r>
              <a:rPr lang="en-US" dirty="0"/>
              <a:t>tetrahedral </a:t>
            </a:r>
            <a:r>
              <a:rPr lang="en-US" dirty="0" smtClean="0"/>
              <a:t>complex [CoCl</a:t>
            </a:r>
            <a:r>
              <a:rPr lang="en-US" baseline="-25000" dirty="0" smtClean="0"/>
              <a:t>4</a:t>
            </a:r>
            <a:r>
              <a:rPr lang="en-US" dirty="0" smtClean="0"/>
              <a:t>]</a:t>
            </a:r>
            <a:r>
              <a:rPr lang="en-US" baseline="30000" dirty="0" smtClean="0"/>
              <a:t>2-</a:t>
            </a:r>
            <a:r>
              <a:rPr lang="en-US" dirty="0"/>
              <a:t>, as </a:t>
            </a:r>
            <a:r>
              <a:rPr lang="en-US" dirty="0" smtClean="0"/>
              <a:t>compared with </a:t>
            </a:r>
            <a:r>
              <a:rPr lang="en-US" dirty="0"/>
              <a:t>the much weaker</a:t>
            </a:r>
          </a:p>
          <a:p>
            <a:r>
              <a:rPr lang="en-US" dirty="0"/>
              <a:t>band in the </a:t>
            </a:r>
            <a:r>
              <a:rPr lang="en-US" dirty="0" smtClean="0"/>
              <a:t>pink octahedral </a:t>
            </a:r>
            <a:r>
              <a:rPr lang="en-US" dirty="0"/>
              <a:t>complex</a:t>
            </a:r>
          </a:p>
          <a:p>
            <a:r>
              <a:rPr lang="en-US" dirty="0"/>
              <a:t>[Co(H</a:t>
            </a:r>
            <a:r>
              <a:rPr lang="en-US" baseline="-25000" dirty="0"/>
              <a:t>2</a:t>
            </a:r>
            <a:r>
              <a:rPr lang="en-US" dirty="0"/>
              <a:t>O)</a:t>
            </a:r>
            <a:r>
              <a:rPr lang="en-US" baseline="-25000" dirty="0"/>
              <a:t>6</a:t>
            </a:r>
            <a:r>
              <a:rPr lang="en-US" dirty="0"/>
              <a:t>]</a:t>
            </a:r>
            <a:r>
              <a:rPr lang="en-US" baseline="30000" dirty="0"/>
              <a:t>2+</a:t>
            </a:r>
            <a:r>
              <a:rPr lang="en-US" dirty="0"/>
              <a:t>. </a:t>
            </a:r>
            <a:r>
              <a:rPr lang="en-US" dirty="0" smtClean="0"/>
              <a:t>This</a:t>
            </a:r>
            <a:r>
              <a:rPr lang="en-US" dirty="0"/>
              <a:t> </a:t>
            </a:r>
            <a:r>
              <a:rPr lang="en-US" dirty="0" smtClean="0"/>
              <a:t>difference </a:t>
            </a:r>
            <a:r>
              <a:rPr lang="en-US" dirty="0"/>
              <a:t>arises</a:t>
            </a:r>
          </a:p>
          <a:p>
            <a:r>
              <a:rPr lang="en-US" dirty="0"/>
              <a:t>because the </a:t>
            </a:r>
            <a:r>
              <a:rPr lang="en-US" sz="2400" b="1" i="1" dirty="0">
                <a:latin typeface="Times New Roman" pitchFamily="18" charset="0"/>
              </a:rPr>
              <a:t>T</a:t>
            </a:r>
            <a:r>
              <a:rPr lang="en-US" sz="2400" b="1" i="1" baseline="-25000" dirty="0">
                <a:latin typeface="Times New Roman" pitchFamily="18" charset="0"/>
              </a:rPr>
              <a:t>d</a:t>
            </a:r>
            <a:r>
              <a:rPr lang="en-US" dirty="0"/>
              <a:t> </a:t>
            </a:r>
            <a:r>
              <a:rPr lang="en-US" dirty="0" smtClean="0"/>
              <a:t>complex </a:t>
            </a:r>
            <a:r>
              <a:rPr lang="en-US" dirty="0"/>
              <a:t>has </a:t>
            </a:r>
            <a:r>
              <a:rPr lang="en-US" dirty="0" smtClean="0"/>
              <a:t>no center of symmetry</a:t>
            </a:r>
            <a:r>
              <a:rPr lang="en-US" dirty="0"/>
              <a:t>, helping to</a:t>
            </a:r>
          </a:p>
          <a:p>
            <a:r>
              <a:rPr lang="en-US" dirty="0"/>
              <a:t>overcome the </a:t>
            </a:r>
            <a:r>
              <a:rPr lang="en-US" dirty="0" err="1"/>
              <a:t>g</a:t>
            </a:r>
            <a:r>
              <a:rPr lang="en-US" dirty="0" err="1">
                <a:cs typeface="Arial" charset="0"/>
              </a:rPr>
              <a:t>→</a:t>
            </a:r>
            <a:r>
              <a:rPr lang="en-US" dirty="0" err="1" smtClean="0"/>
              <a:t>g</a:t>
            </a:r>
            <a:r>
              <a:rPr lang="en-US" dirty="0"/>
              <a:t> </a:t>
            </a:r>
            <a:r>
              <a:rPr lang="en-US" dirty="0" err="1" smtClean="0"/>
              <a:t>Laporte</a:t>
            </a:r>
            <a:r>
              <a:rPr lang="en-US" dirty="0" smtClean="0"/>
              <a:t>  selection </a:t>
            </a:r>
            <a:r>
              <a:rPr lang="en-US" dirty="0"/>
              <a:t>rule</a:t>
            </a:r>
            <a:r>
              <a:rPr lang="en-US" dirty="0" smtClean="0"/>
              <a:t>.</a:t>
            </a:r>
            <a:endParaRPr lang="en-US" dirty="0"/>
          </a:p>
        </p:txBody>
      </p:sp>
      <p:pic>
        <p:nvPicPr>
          <p:cNvPr id="138241" name="Picture 1" descr="C:\Users\admin\Desktop\tetrahed.jpg"/>
          <p:cNvPicPr>
            <a:picLocks noChangeAspect="1" noChangeArrowheads="1"/>
          </p:cNvPicPr>
          <p:nvPr/>
        </p:nvPicPr>
        <p:blipFill>
          <a:blip r:embed="rId3" cstate="print"/>
          <a:srcRect/>
          <a:stretch>
            <a:fillRect/>
          </a:stretch>
        </p:blipFill>
        <p:spPr bwMode="auto">
          <a:xfrm>
            <a:off x="5486400" y="3962400"/>
            <a:ext cx="2590800" cy="2602366"/>
          </a:xfrm>
          <a:prstGeom prst="rect">
            <a:avLst/>
          </a:prstGeom>
          <a:noFill/>
        </p:spPr>
      </p:pic>
      <p:pic>
        <p:nvPicPr>
          <p:cNvPr id="10" name="Picture 9" descr="co2colours.gif"/>
          <p:cNvPicPr>
            <a:picLocks noChangeAspect="1"/>
          </p:cNvPicPr>
          <p:nvPr/>
        </p:nvPicPr>
        <p:blipFill>
          <a:blip r:embed="rId4" cstate="print"/>
          <a:stretch>
            <a:fillRect/>
          </a:stretch>
        </p:blipFill>
        <p:spPr>
          <a:xfrm>
            <a:off x="1143000" y="1752600"/>
            <a:ext cx="1981200" cy="1514475"/>
          </a:xfrm>
          <a:prstGeom prst="rect">
            <a:avLst/>
          </a:prstGeom>
        </p:spPr>
      </p:pic>
    </p:spTree>
    <p:extLst>
      <p:ext uri="{BB962C8B-B14F-4D97-AF65-F5344CB8AC3E}">
        <p14:creationId xmlns:p14="http://schemas.microsoft.com/office/powerpoint/2010/main" val="2799802402"/>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913147"/>
          <a:ext cx="7391400" cy="5944853"/>
        </p:xfrm>
        <a:graphic>
          <a:graphicData uri="http://schemas.openxmlformats.org/drawingml/2006/table">
            <a:tbl>
              <a:tblPr/>
              <a:tblGrid>
                <a:gridCol w="2971800"/>
                <a:gridCol w="1955800"/>
                <a:gridCol w="2463800"/>
              </a:tblGrid>
              <a:tr h="679117">
                <a:tc>
                  <a:txBody>
                    <a:bodyPr/>
                    <a:lstStyle/>
                    <a:p>
                      <a:r>
                        <a:rPr lang="en-US" sz="1600" b="1" dirty="0"/>
                        <a:t>Transition type</a:t>
                      </a:r>
                    </a:p>
                  </a:txBody>
                  <a:tcPr marL="68881" marR="68881" marT="34441" marB="34441" anchor="ctr">
                    <a:lnL>
                      <a:noFill/>
                    </a:lnL>
                    <a:lnR>
                      <a:noFill/>
                    </a:lnR>
                    <a:lnT>
                      <a:noFill/>
                    </a:lnT>
                    <a:lnB>
                      <a:noFill/>
                    </a:lnB>
                    <a:solidFill>
                      <a:srgbClr val="FFFF00"/>
                    </a:solidFill>
                  </a:tcPr>
                </a:tc>
                <a:tc>
                  <a:txBody>
                    <a:bodyPr/>
                    <a:lstStyle/>
                    <a:p>
                      <a:r>
                        <a:rPr lang="en-US" sz="1600" b="1" dirty="0"/>
                        <a:t>Example</a:t>
                      </a:r>
                    </a:p>
                  </a:txBody>
                  <a:tcPr marL="68881" marR="68881" marT="34441" marB="34441" anchor="ctr">
                    <a:lnL>
                      <a:noFill/>
                    </a:lnL>
                    <a:lnR>
                      <a:noFill/>
                    </a:lnR>
                    <a:lnT>
                      <a:noFill/>
                    </a:lnT>
                    <a:lnB>
                      <a:noFill/>
                    </a:lnB>
                    <a:solidFill>
                      <a:srgbClr val="0FF736"/>
                    </a:solidFill>
                  </a:tcPr>
                </a:tc>
                <a:tc>
                  <a:txBody>
                    <a:bodyPr/>
                    <a:lstStyle/>
                    <a:p>
                      <a:r>
                        <a:rPr lang="en-US" sz="1600" b="1" dirty="0"/>
                        <a:t>Typical values of ε /m</a:t>
                      </a:r>
                      <a:r>
                        <a:rPr lang="en-US" sz="1600" b="1" baseline="30000" dirty="0"/>
                        <a:t>2</a:t>
                      </a:r>
                      <a:r>
                        <a:rPr lang="en-US" sz="1600" b="1" dirty="0"/>
                        <a:t>mol</a:t>
                      </a:r>
                      <a:r>
                        <a:rPr lang="en-US" sz="1600" b="1" baseline="30000" dirty="0"/>
                        <a:t>-1</a:t>
                      </a:r>
                      <a:endParaRPr lang="en-US" sz="1600" b="1" dirty="0"/>
                    </a:p>
                  </a:txBody>
                  <a:tcPr marL="68881" marR="68881" marT="34441" marB="34441" anchor="ctr">
                    <a:lnL>
                      <a:noFill/>
                    </a:lnL>
                    <a:lnR>
                      <a:noFill/>
                    </a:lnR>
                    <a:lnT>
                      <a:noFill/>
                    </a:lnT>
                    <a:lnB>
                      <a:noFill/>
                    </a:lnB>
                    <a:solidFill>
                      <a:srgbClr val="00B0F0"/>
                    </a:solidFill>
                  </a:tcPr>
                </a:tc>
              </a:tr>
              <a:tr h="679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Spin forbidden, </a:t>
                      </a:r>
                      <a:br>
                        <a:rPr lang="en-US" sz="1600" b="1" dirty="0"/>
                      </a:br>
                      <a:r>
                        <a:rPr lang="en-US" sz="1600" b="1" dirty="0" err="1"/>
                        <a:t>Laporte</a:t>
                      </a:r>
                      <a:r>
                        <a:rPr lang="en-US" sz="1600" b="1" dirty="0"/>
                        <a:t> </a:t>
                      </a:r>
                      <a:r>
                        <a:rPr lang="en-US" sz="1600" b="1" dirty="0" smtClean="0"/>
                        <a:t>forbidden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(partly</a:t>
                      </a:r>
                      <a:r>
                        <a:rPr lang="en-US" sz="1600" b="1" baseline="0" dirty="0" smtClean="0"/>
                        <a:t> allowed by </a:t>
                      </a:r>
                      <a:r>
                        <a:rPr lang="en-US" sz="1600" b="1" baseline="0" dirty="0" smtClean="0">
                          <a:solidFill>
                            <a:srgbClr val="0070C0"/>
                          </a:solidFill>
                        </a:rPr>
                        <a:t>spin–orbit coupling</a:t>
                      </a:r>
                      <a:r>
                        <a:rPr lang="en-US" sz="1600" b="1" baseline="0" dirty="0" smtClean="0"/>
                        <a:t>)</a:t>
                      </a:r>
                      <a:endParaRPr lang="en-US" sz="1600" b="1" dirty="0" smtClean="0"/>
                    </a:p>
                    <a:p>
                      <a:endParaRPr lang="en-US" sz="1600" b="1" dirty="0"/>
                    </a:p>
                  </a:txBody>
                  <a:tcPr marL="68881" marR="68881" marT="34441" marB="34441" anchor="ctr">
                    <a:lnL>
                      <a:noFill/>
                    </a:lnL>
                    <a:lnR>
                      <a:noFill/>
                    </a:lnR>
                    <a:lnT>
                      <a:noFill/>
                    </a:lnT>
                    <a:lnB>
                      <a:noFill/>
                    </a:lnB>
                  </a:tcPr>
                </a:tc>
                <a:tc>
                  <a:txBody>
                    <a:bodyPr/>
                    <a:lstStyle/>
                    <a:p>
                      <a:r>
                        <a:rPr lang="en-US" sz="1600" b="1" dirty="0"/>
                        <a:t>[</a:t>
                      </a:r>
                      <a:r>
                        <a:rPr lang="en-US" sz="1600" b="1" dirty="0" err="1"/>
                        <a:t>Mn</a:t>
                      </a:r>
                      <a:r>
                        <a:rPr lang="en-US" sz="1600" b="1" dirty="0"/>
                        <a:t>(H</a:t>
                      </a:r>
                      <a:r>
                        <a:rPr lang="en-US" sz="1600" b="1" baseline="-25000" dirty="0"/>
                        <a:t>2</a:t>
                      </a:r>
                      <a:r>
                        <a:rPr lang="en-US" sz="1600" b="1" dirty="0"/>
                        <a:t>O)</a:t>
                      </a:r>
                      <a:r>
                        <a:rPr lang="en-US" sz="1600" b="1" baseline="-25000" dirty="0"/>
                        <a:t>6</a:t>
                      </a:r>
                      <a:r>
                        <a:rPr lang="en-US" sz="1600" b="1" dirty="0"/>
                        <a:t>]</a:t>
                      </a:r>
                      <a:r>
                        <a:rPr lang="en-US" sz="1600" b="1" baseline="30000" dirty="0"/>
                        <a:t>2+</a:t>
                      </a:r>
                      <a:endParaRPr lang="en-US" sz="1600" b="1" dirty="0"/>
                    </a:p>
                  </a:txBody>
                  <a:tcPr marL="68881" marR="68881" marT="34441" marB="34441" anchor="ctr">
                    <a:lnL>
                      <a:noFill/>
                    </a:lnL>
                    <a:lnR>
                      <a:noFill/>
                    </a:lnR>
                    <a:lnT>
                      <a:noFill/>
                    </a:lnT>
                    <a:lnB>
                      <a:noFill/>
                    </a:lnB>
                  </a:tcPr>
                </a:tc>
                <a:tc>
                  <a:txBody>
                    <a:bodyPr/>
                    <a:lstStyle/>
                    <a:p>
                      <a:r>
                        <a:rPr lang="en-US" sz="1600" b="1" dirty="0"/>
                        <a:t>0.1</a:t>
                      </a:r>
                    </a:p>
                  </a:txBody>
                  <a:tcPr marL="68881" marR="68881" marT="34441" marB="34441" anchor="ctr">
                    <a:lnL>
                      <a:noFill/>
                    </a:lnL>
                    <a:lnR>
                      <a:noFill/>
                    </a:lnR>
                    <a:lnT>
                      <a:noFill/>
                    </a:lnT>
                    <a:lnB>
                      <a:noFill/>
                    </a:lnB>
                  </a:tcPr>
                </a:tc>
              </a:tr>
              <a:tr h="1092639">
                <a:tc>
                  <a:txBody>
                    <a:bodyPr/>
                    <a:lstStyle/>
                    <a:p>
                      <a:r>
                        <a:rPr lang="en-US" sz="1600" b="1" dirty="0"/>
                        <a:t>Spin allowed (octahedral complex), </a:t>
                      </a:r>
                      <a:br>
                        <a:rPr lang="en-US" sz="1600" b="1" dirty="0"/>
                      </a:br>
                      <a:r>
                        <a:rPr lang="en-US" sz="1600" b="1" dirty="0" err="1"/>
                        <a:t>Laporte</a:t>
                      </a:r>
                      <a:r>
                        <a:rPr lang="en-US" sz="1600" b="1" dirty="0"/>
                        <a:t> </a:t>
                      </a:r>
                      <a:r>
                        <a:rPr lang="en-US" sz="1600" b="1" dirty="0" smtClean="0"/>
                        <a:t>forbidden</a:t>
                      </a:r>
                    </a:p>
                    <a:p>
                      <a:r>
                        <a:rPr lang="en-US" sz="1600" b="1" dirty="0" smtClean="0"/>
                        <a:t>(partly</a:t>
                      </a:r>
                      <a:r>
                        <a:rPr lang="en-US" sz="1600" b="1" baseline="0" dirty="0" smtClean="0"/>
                        <a:t> allowed by </a:t>
                      </a:r>
                      <a:r>
                        <a:rPr lang="en-US" sz="1600" b="1" baseline="0" dirty="0" err="1" smtClean="0">
                          <a:solidFill>
                            <a:srgbClr val="0070C0"/>
                          </a:solidFill>
                        </a:rPr>
                        <a:t>vibronic</a:t>
                      </a:r>
                      <a:r>
                        <a:rPr lang="en-US" sz="1600" b="1" baseline="0" dirty="0" smtClean="0">
                          <a:solidFill>
                            <a:srgbClr val="0070C0"/>
                          </a:solidFill>
                        </a:rPr>
                        <a:t> coupling and </a:t>
                      </a:r>
                      <a:r>
                        <a:rPr lang="en-US" sz="1600" b="1" dirty="0" smtClean="0">
                          <a:solidFill>
                            <a:srgbClr val="0070C0"/>
                          </a:solidFill>
                        </a:rPr>
                        <a:t>d-p mixing</a:t>
                      </a:r>
                      <a:r>
                        <a:rPr lang="en-US" sz="1600" b="1" baseline="0" dirty="0" smtClean="0"/>
                        <a:t>)</a:t>
                      </a:r>
                      <a:endParaRPr lang="en-US" sz="1600" b="1" dirty="0"/>
                    </a:p>
                  </a:txBody>
                  <a:tcPr marL="68881" marR="68881" marT="34441" marB="34441" anchor="ctr">
                    <a:lnL>
                      <a:noFill/>
                    </a:lnL>
                    <a:lnR>
                      <a:noFill/>
                    </a:lnR>
                    <a:lnT>
                      <a:noFill/>
                    </a:lnT>
                    <a:lnB>
                      <a:noFill/>
                    </a:lnB>
                  </a:tcPr>
                </a:tc>
                <a:tc>
                  <a:txBody>
                    <a:bodyPr/>
                    <a:lstStyle/>
                    <a:p>
                      <a:r>
                        <a:rPr lang="en-US" sz="1600" b="1" dirty="0" smtClean="0"/>
                        <a:t>[Co(H</a:t>
                      </a:r>
                      <a:r>
                        <a:rPr lang="en-US" sz="1600" b="1" baseline="-25000" dirty="0" smtClean="0"/>
                        <a:t>2</a:t>
                      </a:r>
                      <a:r>
                        <a:rPr lang="en-US" sz="1600" b="1" dirty="0" smtClean="0"/>
                        <a:t>O)</a:t>
                      </a:r>
                      <a:r>
                        <a:rPr lang="en-US" sz="1600" b="1" baseline="-25000" dirty="0" smtClean="0"/>
                        <a:t>6</a:t>
                      </a:r>
                      <a:r>
                        <a:rPr lang="en-US" sz="1600" b="1" dirty="0" smtClean="0"/>
                        <a:t>]</a:t>
                      </a:r>
                      <a:r>
                        <a:rPr lang="en-US" sz="1600" b="1" baseline="30000" dirty="0" smtClean="0"/>
                        <a:t>2+</a:t>
                      </a:r>
                      <a:endParaRPr lang="en-US" sz="1600" b="1" dirty="0"/>
                    </a:p>
                  </a:txBody>
                  <a:tcPr marL="68881" marR="68881" marT="34441" marB="34441" anchor="ctr">
                    <a:lnL>
                      <a:noFill/>
                    </a:lnL>
                    <a:lnR>
                      <a:noFill/>
                    </a:lnR>
                    <a:lnT>
                      <a:noFill/>
                    </a:lnT>
                    <a:lnB>
                      <a:noFill/>
                    </a:lnB>
                  </a:tcPr>
                </a:tc>
                <a:tc>
                  <a:txBody>
                    <a:bodyPr/>
                    <a:lstStyle/>
                    <a:p>
                      <a:r>
                        <a:rPr lang="en-US" sz="1600" b="1" dirty="0"/>
                        <a:t>1 - 10</a:t>
                      </a:r>
                    </a:p>
                  </a:txBody>
                  <a:tcPr marL="68881" marR="68881" marT="34441" marB="34441" anchor="ctr">
                    <a:lnL>
                      <a:noFill/>
                    </a:lnL>
                    <a:lnR>
                      <a:noFill/>
                    </a:lnR>
                    <a:lnT>
                      <a:noFill/>
                    </a:lnT>
                    <a:lnB>
                      <a:noFill/>
                    </a:lnB>
                  </a:tcPr>
                </a:tc>
              </a:tr>
              <a:tr h="1596933">
                <a:tc>
                  <a:txBody>
                    <a:bodyPr/>
                    <a:lstStyle/>
                    <a:p>
                      <a:r>
                        <a:rPr lang="en-US" sz="1600" b="1" dirty="0"/>
                        <a:t>Spin allowed (tetrahedral complex), </a:t>
                      </a:r>
                      <a:br>
                        <a:rPr lang="en-US" sz="1600" b="1" dirty="0"/>
                      </a:br>
                      <a:r>
                        <a:rPr lang="en-US" sz="1600" b="1" dirty="0" err="1"/>
                        <a:t>Laporte</a:t>
                      </a:r>
                      <a:r>
                        <a:rPr lang="en-US" sz="1600" b="1" dirty="0"/>
                        <a:t> </a:t>
                      </a:r>
                      <a:r>
                        <a:rPr lang="en-US" sz="1600" b="1" dirty="0" smtClean="0"/>
                        <a:t> allowed (</a:t>
                      </a:r>
                      <a:r>
                        <a:rPr lang="en-US" sz="1400" b="1" dirty="0" smtClean="0"/>
                        <a:t>but still retain some original character</a:t>
                      </a:r>
                      <a:r>
                        <a:rPr lang="en-US" sz="1600" b="1" dirty="0" smtClean="0"/>
                        <a:t>)</a:t>
                      </a:r>
                      <a:r>
                        <a:rPr lang="en-US" sz="1600" b="1" dirty="0"/>
                        <a:t> </a:t>
                      </a:r>
                      <a:endParaRPr lang="en-US" sz="1600" b="1" dirty="0">
                        <a:solidFill>
                          <a:srgbClr val="0070C0"/>
                        </a:solidFill>
                      </a:endParaRPr>
                    </a:p>
                  </a:txBody>
                  <a:tcPr marL="68881" marR="68881" marT="34441" marB="34441" anchor="ctr">
                    <a:lnL>
                      <a:noFill/>
                    </a:lnL>
                    <a:lnR>
                      <a:noFill/>
                    </a:lnR>
                    <a:lnT>
                      <a:noFill/>
                    </a:lnT>
                    <a:lnB>
                      <a:noFill/>
                    </a:lnB>
                  </a:tcPr>
                </a:tc>
                <a:tc>
                  <a:txBody>
                    <a:bodyPr/>
                    <a:lstStyle/>
                    <a:p>
                      <a:r>
                        <a:rPr lang="en-US" sz="1600" b="1" dirty="0"/>
                        <a:t>[CoCl</a:t>
                      </a:r>
                      <a:r>
                        <a:rPr lang="en-US" sz="1600" b="1" baseline="-25000" dirty="0"/>
                        <a:t>4</a:t>
                      </a:r>
                      <a:r>
                        <a:rPr lang="en-US" sz="1600" b="1" dirty="0"/>
                        <a:t>]</a:t>
                      </a:r>
                      <a:r>
                        <a:rPr lang="en-US" sz="1600" b="1" baseline="30000" dirty="0"/>
                        <a:t>2-</a:t>
                      </a:r>
                      <a:endParaRPr lang="en-US" sz="1600" b="1" dirty="0"/>
                    </a:p>
                  </a:txBody>
                  <a:tcPr marL="68881" marR="68881" marT="34441" marB="34441" anchor="ctr">
                    <a:lnL>
                      <a:noFill/>
                    </a:lnL>
                    <a:lnR>
                      <a:noFill/>
                    </a:lnR>
                    <a:lnT>
                      <a:noFill/>
                    </a:lnT>
                    <a:lnB>
                      <a:noFill/>
                    </a:lnB>
                  </a:tcPr>
                </a:tc>
                <a:tc>
                  <a:txBody>
                    <a:bodyPr/>
                    <a:lstStyle/>
                    <a:p>
                      <a:r>
                        <a:rPr lang="en-US" sz="1600" b="1" dirty="0"/>
                        <a:t>50 - 150</a:t>
                      </a:r>
                    </a:p>
                  </a:txBody>
                  <a:tcPr marL="68881" marR="68881" marT="34441" marB="34441" anchor="ctr">
                    <a:lnL>
                      <a:noFill/>
                    </a:lnL>
                    <a:lnR>
                      <a:noFill/>
                    </a:lnR>
                    <a:lnT>
                      <a:noFill/>
                    </a:lnT>
                    <a:lnB>
                      <a:noFill/>
                    </a:lnB>
                  </a:tcPr>
                </a:tc>
              </a:tr>
              <a:tr h="1092639">
                <a:tc>
                  <a:txBody>
                    <a:bodyPr/>
                    <a:lstStyle/>
                    <a:p>
                      <a:r>
                        <a:rPr lang="en-US" sz="1600" b="1" dirty="0"/>
                        <a:t>Spin allowed, </a:t>
                      </a:r>
                      <a:br>
                        <a:rPr lang="en-US" sz="1600" b="1" dirty="0"/>
                      </a:br>
                      <a:r>
                        <a:rPr lang="en-US" sz="1600" b="1" dirty="0" err="1"/>
                        <a:t>Laporte</a:t>
                      </a:r>
                      <a:r>
                        <a:rPr lang="en-US" sz="1600" b="1" dirty="0"/>
                        <a:t> allowed </a:t>
                      </a:r>
                      <a:br>
                        <a:rPr lang="en-US" sz="1600" b="1" dirty="0"/>
                      </a:br>
                      <a:r>
                        <a:rPr lang="en-US" sz="1600" b="1" dirty="0"/>
                        <a:t>e.g. </a:t>
                      </a:r>
                      <a:r>
                        <a:rPr lang="en-US" sz="1600" b="1" dirty="0">
                          <a:solidFill>
                            <a:srgbClr val="C00000"/>
                          </a:solidFill>
                        </a:rPr>
                        <a:t>charge transfer </a:t>
                      </a:r>
                      <a:r>
                        <a:rPr lang="en-US" sz="1600" b="1" dirty="0"/>
                        <a:t>bands</a:t>
                      </a:r>
                    </a:p>
                  </a:txBody>
                  <a:tcPr marL="68881" marR="68881" marT="34441" marB="34441" anchor="ctr">
                    <a:lnL>
                      <a:noFill/>
                    </a:lnL>
                    <a:lnR>
                      <a:noFill/>
                    </a:lnR>
                    <a:lnT>
                      <a:noFill/>
                    </a:lnT>
                    <a:lnB>
                      <a:noFill/>
                    </a:lnB>
                  </a:tcPr>
                </a:tc>
                <a:tc>
                  <a:txBody>
                    <a:bodyPr/>
                    <a:lstStyle/>
                    <a:p>
                      <a:r>
                        <a:rPr lang="en-US" sz="1600" b="1" dirty="0" smtClean="0"/>
                        <a:t>KMnO</a:t>
                      </a:r>
                      <a:r>
                        <a:rPr lang="en-US" sz="1600" b="1" baseline="-25000" dirty="0" smtClean="0"/>
                        <a:t>4</a:t>
                      </a:r>
                      <a:endParaRPr lang="en-US" sz="1600" b="1" dirty="0"/>
                    </a:p>
                  </a:txBody>
                  <a:tcPr marL="68881" marR="68881" marT="34441" marB="34441" anchor="ctr">
                    <a:lnL>
                      <a:noFill/>
                    </a:lnL>
                    <a:lnR>
                      <a:noFill/>
                    </a:lnR>
                    <a:lnT>
                      <a:noFill/>
                    </a:lnT>
                    <a:lnB>
                      <a:noFill/>
                    </a:lnB>
                  </a:tcPr>
                </a:tc>
                <a:tc>
                  <a:txBody>
                    <a:bodyPr/>
                    <a:lstStyle/>
                    <a:p>
                      <a:r>
                        <a:rPr lang="en-US" sz="1600" b="1" dirty="0"/>
                        <a:t>1000 - 10</a:t>
                      </a:r>
                      <a:r>
                        <a:rPr lang="en-US" sz="1600" b="1" baseline="30000" dirty="0"/>
                        <a:t>6</a:t>
                      </a:r>
                      <a:endParaRPr lang="en-US" sz="1600" b="1" dirty="0"/>
                    </a:p>
                  </a:txBody>
                  <a:tcPr marL="68881" marR="68881" marT="34441" marB="34441" anchor="ctr">
                    <a:lnL>
                      <a:noFill/>
                    </a:lnL>
                    <a:lnR>
                      <a:noFill/>
                    </a:lnR>
                    <a:lnT>
                      <a:noFill/>
                    </a:lnT>
                    <a:lnB>
                      <a:noFill/>
                    </a:lnB>
                  </a:tcPr>
                </a:tc>
              </a:tr>
            </a:tbl>
          </a:graphicData>
        </a:graphic>
      </p:graphicFrame>
      <p:sp>
        <p:nvSpPr>
          <p:cNvPr id="96257" name="Rectangle 1"/>
          <p:cNvSpPr>
            <a:spLocks noChangeArrowheads="1"/>
          </p:cNvSpPr>
          <p:nvPr/>
        </p:nvSpPr>
        <p:spPr bwMode="auto">
          <a:xfrm>
            <a:off x="1447800" y="304800"/>
            <a:ext cx="6400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Arial" charset="0"/>
                <a:cs typeface="Arial" charset="0"/>
              </a:rPr>
              <a:t>Classification of </a:t>
            </a:r>
            <a:r>
              <a:rPr kumimoji="0" lang="en-US" sz="1800" b="1" i="0" u="none" strike="noStrike" cap="none" normalizeH="0" baseline="0" dirty="0" smtClean="0">
                <a:ln>
                  <a:noFill/>
                </a:ln>
                <a:solidFill>
                  <a:schemeClr val="tx1"/>
                </a:solidFill>
                <a:effectLst/>
                <a:latin typeface="Arial" charset="0"/>
                <a:cs typeface="Arial" charset="0"/>
              </a:rPr>
              <a:t> intensities of electronic transitions</a:t>
            </a: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95235" name="Picture 3" descr="C:\Users\Dr. Anil\Downloads\Manganese-Chloride.jpg"/>
          <p:cNvPicPr>
            <a:picLocks noChangeAspect="1" noChangeArrowheads="1"/>
          </p:cNvPicPr>
          <p:nvPr/>
        </p:nvPicPr>
        <p:blipFill>
          <a:blip r:embed="rId2" cstate="print"/>
          <a:srcRect/>
          <a:stretch>
            <a:fillRect/>
          </a:stretch>
        </p:blipFill>
        <p:spPr bwMode="auto">
          <a:xfrm>
            <a:off x="7772400" y="1981200"/>
            <a:ext cx="1009650" cy="1009650"/>
          </a:xfrm>
          <a:prstGeom prst="rect">
            <a:avLst/>
          </a:prstGeom>
          <a:noFill/>
        </p:spPr>
      </p:pic>
      <p:pic>
        <p:nvPicPr>
          <p:cNvPr id="95236" name="Picture 4" descr="C:\Users\Dr. Anil\Downloads\,mno4.jpg"/>
          <p:cNvPicPr>
            <a:picLocks noChangeAspect="1" noChangeArrowheads="1"/>
          </p:cNvPicPr>
          <p:nvPr/>
        </p:nvPicPr>
        <p:blipFill>
          <a:blip r:embed="rId3" cstate="print"/>
          <a:srcRect/>
          <a:stretch>
            <a:fillRect/>
          </a:stretch>
        </p:blipFill>
        <p:spPr bwMode="auto">
          <a:xfrm>
            <a:off x="7010400" y="5486400"/>
            <a:ext cx="1887838" cy="1117600"/>
          </a:xfrm>
          <a:prstGeom prst="rect">
            <a:avLst/>
          </a:prstGeom>
          <a:noFill/>
        </p:spPr>
      </p:pic>
      <p:pic>
        <p:nvPicPr>
          <p:cNvPr id="8" name="Picture 7" descr="images (1).jpg"/>
          <p:cNvPicPr>
            <a:picLocks noChangeAspect="1"/>
          </p:cNvPicPr>
          <p:nvPr/>
        </p:nvPicPr>
        <p:blipFill>
          <a:blip r:embed="rId4" cstate="print"/>
          <a:srcRect l="7018" t="7112" r="15789"/>
          <a:stretch>
            <a:fillRect/>
          </a:stretch>
        </p:blipFill>
        <p:spPr>
          <a:xfrm>
            <a:off x="8077200" y="4267200"/>
            <a:ext cx="838200" cy="995236"/>
          </a:xfrm>
          <a:prstGeom prst="rect">
            <a:avLst/>
          </a:prstGeom>
        </p:spPr>
      </p:pic>
      <p:pic>
        <p:nvPicPr>
          <p:cNvPr id="9" name="Picture 8" descr="mw2eDXrwSKqR9SfbLULeMvw.jpg"/>
          <p:cNvPicPr>
            <a:picLocks noChangeAspect="1"/>
          </p:cNvPicPr>
          <p:nvPr/>
        </p:nvPicPr>
        <p:blipFill>
          <a:blip r:embed="rId5" cstate="print"/>
          <a:stretch>
            <a:fillRect/>
          </a:stretch>
        </p:blipFill>
        <p:spPr>
          <a:xfrm>
            <a:off x="7010400" y="4267200"/>
            <a:ext cx="927100" cy="956869"/>
          </a:xfrm>
          <a:prstGeom prst="rect">
            <a:avLst/>
          </a:prstGeom>
        </p:spPr>
      </p:pic>
      <p:pic>
        <p:nvPicPr>
          <p:cNvPr id="11" name="Picture 10" descr="image006.jpg"/>
          <p:cNvPicPr>
            <a:picLocks noChangeAspect="1"/>
          </p:cNvPicPr>
          <p:nvPr/>
        </p:nvPicPr>
        <p:blipFill>
          <a:blip r:embed="rId6" cstate="print"/>
          <a:stretch>
            <a:fillRect/>
          </a:stretch>
        </p:blipFill>
        <p:spPr>
          <a:xfrm>
            <a:off x="7772400" y="3200400"/>
            <a:ext cx="954405" cy="887819"/>
          </a:xfrm>
          <a:prstGeom prst="rect">
            <a:avLst/>
          </a:prstGeom>
        </p:spPr>
      </p:pic>
    </p:spTree>
    <p:extLst>
      <p:ext uri="{BB962C8B-B14F-4D97-AF65-F5344CB8AC3E}">
        <p14:creationId xmlns:p14="http://schemas.microsoft.com/office/powerpoint/2010/main" val="11532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7">
                                            <p:txEl>
                                              <p:pRg st="0" end="0"/>
                                            </p:txEl>
                                          </p:spTgt>
                                        </p:tgtEl>
                                        <p:attrNameLst>
                                          <p:attrName>style.visibility</p:attrName>
                                        </p:attrNameLst>
                                      </p:cBhvr>
                                      <p:to>
                                        <p:strVal val="visible"/>
                                      </p:to>
                                    </p:set>
                                    <p:animEffect transition="in" filter="fade">
                                      <p:cBhvr>
                                        <p:cTn id="7" dur="2000"/>
                                        <p:tgtEl>
                                          <p:spTgt spid="96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52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52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MCT-1.png"/>
          <p:cNvPicPr>
            <a:picLocks noChangeAspect="1"/>
          </p:cNvPicPr>
          <p:nvPr/>
        </p:nvPicPr>
        <p:blipFill>
          <a:blip r:embed="rId2" cstate="print"/>
          <a:stretch>
            <a:fillRect/>
          </a:stretch>
        </p:blipFill>
        <p:spPr>
          <a:xfrm>
            <a:off x="2895600" y="1447800"/>
            <a:ext cx="5972753" cy="2733908"/>
          </a:xfrm>
          <a:prstGeom prst="rect">
            <a:avLst/>
          </a:prstGeom>
        </p:spPr>
      </p:pic>
      <p:sp>
        <p:nvSpPr>
          <p:cNvPr id="3" name="TextBox 2"/>
          <p:cNvSpPr txBox="1"/>
          <p:nvPr/>
        </p:nvSpPr>
        <p:spPr>
          <a:xfrm>
            <a:off x="1371600" y="152400"/>
            <a:ext cx="6934200" cy="646331"/>
          </a:xfrm>
          <a:prstGeom prst="rect">
            <a:avLst/>
          </a:prstGeom>
          <a:noFill/>
        </p:spPr>
        <p:txBody>
          <a:bodyPr wrap="square" rtlCol="0">
            <a:spAutoFit/>
          </a:bodyPr>
          <a:lstStyle/>
          <a:p>
            <a:r>
              <a:rPr lang="en-US" b="1" dirty="0" smtClean="0"/>
              <a:t>Molecular orbital picture required to explain charge transfer spectra</a:t>
            </a:r>
          </a:p>
          <a:p>
            <a:r>
              <a:rPr lang="en-US" b="1" dirty="0" smtClean="0"/>
              <a:t>Includes both </a:t>
            </a:r>
            <a:r>
              <a:rPr lang="en-US" b="1" dirty="0" smtClean="0">
                <a:sym typeface="Symbol"/>
              </a:rPr>
              <a:t></a:t>
            </a:r>
            <a:r>
              <a:rPr lang="en-US" b="1" dirty="0" smtClean="0"/>
              <a:t> and </a:t>
            </a:r>
            <a:r>
              <a:rPr lang="el-GR" b="1" dirty="0" smtClean="0">
                <a:latin typeface="Times New Roman"/>
                <a:cs typeface="Times New Roman"/>
                <a:sym typeface="Symbol"/>
              </a:rPr>
              <a:t>π </a:t>
            </a:r>
            <a:r>
              <a:rPr lang="en-US" b="1" dirty="0" smtClean="0"/>
              <a:t>(</a:t>
            </a:r>
            <a:r>
              <a:rPr lang="en-US" sz="1400" b="1" i="1" dirty="0" smtClean="0"/>
              <a:t>back bonding</a:t>
            </a:r>
            <a:r>
              <a:rPr lang="en-US" b="1" dirty="0" smtClean="0"/>
              <a:t>) bonding</a:t>
            </a:r>
            <a:endParaRPr lang="en-IN" b="1" dirty="0"/>
          </a:p>
        </p:txBody>
      </p:sp>
      <p:pic>
        <p:nvPicPr>
          <p:cNvPr id="5" name="Picture 4" descr="lossy-page1-477px-Charge_transfer_MO_diagram.tif.jpg"/>
          <p:cNvPicPr>
            <a:picLocks noChangeAspect="1"/>
          </p:cNvPicPr>
          <p:nvPr/>
        </p:nvPicPr>
        <p:blipFill>
          <a:blip r:embed="rId3" cstate="print"/>
          <a:stretch>
            <a:fillRect/>
          </a:stretch>
        </p:blipFill>
        <p:spPr>
          <a:xfrm>
            <a:off x="0" y="990600"/>
            <a:ext cx="2667000" cy="3349125"/>
          </a:xfrm>
          <a:prstGeom prst="rect">
            <a:avLst/>
          </a:prstGeom>
        </p:spPr>
      </p:pic>
      <p:pic>
        <p:nvPicPr>
          <p:cNvPr id="254977" name="Picture 1" descr="C:\Users\admin\Desktop\B2DEJ9.jpg"/>
          <p:cNvPicPr>
            <a:picLocks noChangeAspect="1" noChangeArrowheads="1"/>
          </p:cNvPicPr>
          <p:nvPr/>
        </p:nvPicPr>
        <p:blipFill>
          <a:blip r:embed="rId4" cstate="print"/>
          <a:srcRect r="45701" b="11538"/>
          <a:stretch>
            <a:fillRect/>
          </a:stretch>
        </p:blipFill>
        <p:spPr bwMode="auto">
          <a:xfrm>
            <a:off x="304800" y="4876800"/>
            <a:ext cx="1143000" cy="1752600"/>
          </a:xfrm>
          <a:prstGeom prst="rect">
            <a:avLst/>
          </a:prstGeom>
          <a:noFill/>
        </p:spPr>
      </p:pic>
      <p:pic>
        <p:nvPicPr>
          <p:cNvPr id="254979" name="Picture 3" descr="http://www.hawthornprintmaker.com/images/PrussianBlue.jpg"/>
          <p:cNvPicPr>
            <a:picLocks noChangeAspect="1" noChangeArrowheads="1"/>
          </p:cNvPicPr>
          <p:nvPr/>
        </p:nvPicPr>
        <p:blipFill>
          <a:blip r:embed="rId5" cstate="print"/>
          <a:srcRect/>
          <a:stretch>
            <a:fillRect/>
          </a:stretch>
        </p:blipFill>
        <p:spPr bwMode="auto">
          <a:xfrm>
            <a:off x="3276600" y="4800600"/>
            <a:ext cx="1645920" cy="2057400"/>
          </a:xfrm>
          <a:prstGeom prst="rect">
            <a:avLst/>
          </a:prstGeom>
          <a:noFill/>
        </p:spPr>
      </p:pic>
      <p:pic>
        <p:nvPicPr>
          <p:cNvPr id="254981" name="Picture 5" descr="http://fphoto.photoshelter.com/img/pixel.gif"/>
          <p:cNvPicPr>
            <a:picLocks noChangeAspect="1" noChangeArrowheads="1"/>
          </p:cNvPicPr>
          <p:nvPr/>
        </p:nvPicPr>
        <p:blipFill>
          <a:blip r:embed="rId6"/>
          <a:srcRect/>
          <a:stretch>
            <a:fillRect/>
          </a:stretch>
        </p:blipFill>
        <p:spPr bwMode="auto">
          <a:xfrm>
            <a:off x="155575" y="-136525"/>
            <a:ext cx="9525" cy="9525"/>
          </a:xfrm>
          <a:prstGeom prst="rect">
            <a:avLst/>
          </a:prstGeom>
          <a:noFill/>
        </p:spPr>
      </p:pic>
      <p:pic>
        <p:nvPicPr>
          <p:cNvPr id="254983" name="Picture 7" descr="http://fphoto.photoshelter.com/img/pixel.gif"/>
          <p:cNvPicPr>
            <a:picLocks noChangeAspect="1" noChangeArrowheads="1"/>
          </p:cNvPicPr>
          <p:nvPr/>
        </p:nvPicPr>
        <p:blipFill>
          <a:blip r:embed="rId6"/>
          <a:srcRect/>
          <a:stretch>
            <a:fillRect/>
          </a:stretch>
        </p:blipFill>
        <p:spPr bwMode="auto">
          <a:xfrm>
            <a:off x="155575" y="-136525"/>
            <a:ext cx="9525" cy="9525"/>
          </a:xfrm>
          <a:prstGeom prst="rect">
            <a:avLst/>
          </a:prstGeom>
          <a:noFill/>
        </p:spPr>
      </p:pic>
      <p:pic>
        <p:nvPicPr>
          <p:cNvPr id="254985" name="Picture 9" descr="http://cdn.c.photoshelter.com/img-get/I0000P_69M.sFKow/s/860/860/Fphoto-18988705-2RM.jpg"/>
          <p:cNvPicPr>
            <a:picLocks noChangeAspect="1" noChangeArrowheads="1"/>
          </p:cNvPicPr>
          <p:nvPr/>
        </p:nvPicPr>
        <p:blipFill>
          <a:blip r:embed="rId7" cstate="print"/>
          <a:srcRect l="21152" t="42643" r="24206" b="7143"/>
          <a:stretch>
            <a:fillRect/>
          </a:stretch>
        </p:blipFill>
        <p:spPr bwMode="auto">
          <a:xfrm>
            <a:off x="5105400" y="5029200"/>
            <a:ext cx="1447800" cy="1641618"/>
          </a:xfrm>
          <a:prstGeom prst="rect">
            <a:avLst/>
          </a:prstGeom>
          <a:noFill/>
        </p:spPr>
      </p:pic>
      <p:pic>
        <p:nvPicPr>
          <p:cNvPr id="254987" name="Picture 11" descr="http://www.chemistryland.com/CHM130W/18-Final/OralExam/PotassiumDichromate2.jpg"/>
          <p:cNvPicPr>
            <a:picLocks noChangeAspect="1" noChangeArrowheads="1"/>
          </p:cNvPicPr>
          <p:nvPr/>
        </p:nvPicPr>
        <p:blipFill>
          <a:blip r:embed="rId8" cstate="print"/>
          <a:srcRect l="16000" t="25600" r="20000"/>
          <a:stretch>
            <a:fillRect/>
          </a:stretch>
        </p:blipFill>
        <p:spPr bwMode="auto">
          <a:xfrm>
            <a:off x="7239000" y="4953000"/>
            <a:ext cx="1297858" cy="1676400"/>
          </a:xfrm>
          <a:prstGeom prst="rect">
            <a:avLst/>
          </a:prstGeom>
          <a:noFill/>
        </p:spPr>
      </p:pic>
      <p:sp>
        <p:nvSpPr>
          <p:cNvPr id="11" name="TextBox 10"/>
          <p:cNvSpPr txBox="1"/>
          <p:nvPr/>
        </p:nvSpPr>
        <p:spPr>
          <a:xfrm>
            <a:off x="228600" y="4572000"/>
            <a:ext cx="8610600" cy="369332"/>
          </a:xfrm>
          <a:prstGeom prst="rect">
            <a:avLst/>
          </a:prstGeom>
          <a:noFill/>
        </p:spPr>
        <p:txBody>
          <a:bodyPr wrap="square" rtlCol="0">
            <a:spAutoFit/>
          </a:bodyPr>
          <a:lstStyle/>
          <a:p>
            <a:r>
              <a:rPr lang="en-US" dirty="0" smtClean="0"/>
              <a:t>      KMnO</a:t>
            </a:r>
            <a:r>
              <a:rPr lang="en-US" baseline="-25000" dirty="0" smtClean="0"/>
              <a:t>4</a:t>
            </a:r>
            <a:r>
              <a:rPr lang="en-US" dirty="0" smtClean="0"/>
              <a:t>	            Prussian Blue                  Ferric </a:t>
            </a:r>
            <a:r>
              <a:rPr lang="en-US" dirty="0" err="1" smtClean="0"/>
              <a:t>Thiocyanate</a:t>
            </a:r>
            <a:r>
              <a:rPr lang="en-US" dirty="0" smtClean="0"/>
              <a:t>	      Pot. Dichromate</a:t>
            </a:r>
            <a:endParaRPr lang="en-IN" dirty="0"/>
          </a:p>
        </p:txBody>
      </p:sp>
      <p:sp>
        <p:nvSpPr>
          <p:cNvPr id="12" name="TextBox 11"/>
          <p:cNvSpPr txBox="1"/>
          <p:nvPr/>
        </p:nvSpPr>
        <p:spPr>
          <a:xfrm>
            <a:off x="7696200" y="3581400"/>
            <a:ext cx="457200" cy="369332"/>
          </a:xfrm>
          <a:prstGeom prst="rect">
            <a:avLst/>
          </a:prstGeom>
          <a:noFill/>
        </p:spPr>
        <p:txBody>
          <a:bodyPr wrap="square" rtlCol="0">
            <a:spAutoFit/>
          </a:bodyPr>
          <a:lstStyle/>
          <a:p>
            <a:r>
              <a:rPr lang="en-US" dirty="0" smtClean="0"/>
              <a:t>t</a:t>
            </a:r>
            <a:r>
              <a:rPr lang="en-US" baseline="-25000" dirty="0" smtClean="0"/>
              <a:t>1u</a:t>
            </a:r>
            <a:endParaRPr lang="en-IN" baseline="-25000" dirty="0"/>
          </a:p>
        </p:txBody>
      </p:sp>
      <p:pic>
        <p:nvPicPr>
          <p:cNvPr id="13" name="Picture 12" descr="http://globalfire.tv/nj/graphs/entlausung.jpg"/>
          <p:cNvPicPr/>
          <p:nvPr/>
        </p:nvPicPr>
        <p:blipFill>
          <a:blip r:embed="rId9"/>
          <a:srcRect/>
          <a:stretch>
            <a:fillRect/>
          </a:stretch>
        </p:blipFill>
        <p:spPr bwMode="auto">
          <a:xfrm>
            <a:off x="1752600" y="5029200"/>
            <a:ext cx="2438400" cy="1676400"/>
          </a:xfrm>
          <a:prstGeom prst="rect">
            <a:avLst/>
          </a:prstGeom>
          <a:noFill/>
          <a:ln w="9525">
            <a:noFill/>
            <a:miter lim="800000"/>
            <a:headEnd/>
            <a:tailEnd/>
          </a:ln>
        </p:spPr>
      </p:pic>
    </p:spTree>
    <p:extLst>
      <p:ext uri="{BB962C8B-B14F-4D97-AF65-F5344CB8AC3E}">
        <p14:creationId xmlns:p14="http://schemas.microsoft.com/office/powerpoint/2010/main" val="32786902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467600" cy="646331"/>
          </a:xfrm>
          <a:prstGeom prst="rect">
            <a:avLst/>
          </a:prstGeom>
          <a:noFill/>
        </p:spPr>
        <p:txBody>
          <a:bodyPr wrap="square" rtlCol="0">
            <a:spAutoFit/>
          </a:bodyPr>
          <a:lstStyle/>
          <a:p>
            <a:r>
              <a:rPr lang="en-US" b="1" dirty="0" smtClean="0"/>
              <a:t>What happens if the absorption of electromagnetic radiation  for an octahedral complex falls in the ultra violet range?</a:t>
            </a:r>
            <a:endParaRPr lang="en-US" b="1" dirty="0"/>
          </a:p>
        </p:txBody>
      </p:sp>
      <p:sp>
        <p:nvSpPr>
          <p:cNvPr id="3" name="TextBox 2"/>
          <p:cNvSpPr txBox="1"/>
          <p:nvPr/>
        </p:nvSpPr>
        <p:spPr>
          <a:xfrm>
            <a:off x="1295400" y="1905000"/>
            <a:ext cx="2971800" cy="923330"/>
          </a:xfrm>
          <a:prstGeom prst="rect">
            <a:avLst/>
          </a:prstGeom>
          <a:noFill/>
        </p:spPr>
        <p:txBody>
          <a:bodyPr wrap="square" rtlCol="0">
            <a:spAutoFit/>
          </a:bodyPr>
          <a:lstStyle/>
          <a:p>
            <a:r>
              <a:rPr lang="en-US" dirty="0" smtClean="0"/>
              <a:t>Cr(CO)</a:t>
            </a:r>
            <a:r>
              <a:rPr lang="en-US" baseline="-25000" dirty="0" smtClean="0"/>
              <a:t>6                 </a:t>
            </a:r>
          </a:p>
          <a:p>
            <a:r>
              <a:rPr lang="en-US" dirty="0" smtClean="0"/>
              <a:t>Mo(CO)</a:t>
            </a:r>
            <a:r>
              <a:rPr lang="en-US" baseline="-25000" dirty="0" smtClean="0"/>
              <a:t>6               </a:t>
            </a:r>
            <a:r>
              <a:rPr lang="en-US" dirty="0" smtClean="0"/>
              <a:t>Colorless</a:t>
            </a:r>
          </a:p>
          <a:p>
            <a:r>
              <a:rPr lang="en-US" dirty="0" smtClean="0"/>
              <a:t>W(CO)</a:t>
            </a:r>
            <a:r>
              <a:rPr lang="en-US" baseline="-25000" dirty="0" smtClean="0"/>
              <a:t>6</a:t>
            </a:r>
            <a:endParaRPr lang="en-US" baseline="-25000" dirty="0"/>
          </a:p>
        </p:txBody>
      </p:sp>
      <p:sp>
        <p:nvSpPr>
          <p:cNvPr id="4" name="Right Brace 3"/>
          <p:cNvSpPr/>
          <p:nvPr/>
        </p:nvSpPr>
        <p:spPr>
          <a:xfrm>
            <a:off x="2438400" y="2057400"/>
            <a:ext cx="152400" cy="609600"/>
          </a:xfrm>
          <a:prstGeom prst="rightBrace">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7200" y="3048000"/>
            <a:ext cx="5715000" cy="3139321"/>
          </a:xfrm>
          <a:prstGeom prst="rect">
            <a:avLst/>
          </a:prstGeom>
          <a:noFill/>
        </p:spPr>
        <p:txBody>
          <a:bodyPr wrap="square" rtlCol="0">
            <a:spAutoFit/>
          </a:bodyPr>
          <a:lstStyle/>
          <a:p>
            <a:r>
              <a:rPr lang="en-US" dirty="0" smtClean="0"/>
              <a:t>However some complexes also show a phenomenon known as </a:t>
            </a:r>
            <a:r>
              <a:rPr lang="en-US" dirty="0" smtClean="0">
                <a:solidFill>
                  <a:srgbClr val="0070C0"/>
                </a:solidFill>
              </a:rPr>
              <a:t>Fluorescence</a:t>
            </a:r>
          </a:p>
          <a:p>
            <a:endParaRPr lang="en-US" dirty="0" smtClean="0"/>
          </a:p>
          <a:p>
            <a:endParaRPr lang="en-US" dirty="0" smtClean="0"/>
          </a:p>
          <a:p>
            <a:r>
              <a:rPr lang="en-US" dirty="0" smtClean="0"/>
              <a:t>Fluorescence is the emission of light by a substance that has absorbed light or other electromagnetic radiation. In most cases the </a:t>
            </a:r>
            <a:r>
              <a:rPr lang="en-US" dirty="0" smtClean="0">
                <a:solidFill>
                  <a:srgbClr val="0070C0"/>
                </a:solidFill>
              </a:rPr>
              <a:t>emitted light has a longer wavelength </a:t>
            </a:r>
            <a:r>
              <a:rPr lang="en-US" dirty="0" smtClean="0"/>
              <a:t>and a lower energy than the absorbed radiation.</a:t>
            </a:r>
          </a:p>
          <a:p>
            <a:r>
              <a:rPr lang="en-US" dirty="0" smtClean="0"/>
              <a:t>So if such complexes are irradiated with UV light, the excited electron will lose some energy and then fall back to ground state emitting (fluorescent) light in the visible range</a:t>
            </a:r>
            <a:endParaRPr lang="en-US" dirty="0"/>
          </a:p>
        </p:txBody>
      </p:sp>
      <p:pic>
        <p:nvPicPr>
          <p:cNvPr id="6" name="Picture 5" descr="download (4).jpg"/>
          <p:cNvPicPr>
            <a:picLocks noChangeAspect="1"/>
          </p:cNvPicPr>
          <p:nvPr/>
        </p:nvPicPr>
        <p:blipFill>
          <a:blip r:embed="rId2" cstate="print"/>
          <a:stretch>
            <a:fillRect/>
          </a:stretch>
        </p:blipFill>
        <p:spPr>
          <a:xfrm>
            <a:off x="6248400" y="3505200"/>
            <a:ext cx="2590800" cy="2533734"/>
          </a:xfrm>
          <a:prstGeom prst="rect">
            <a:avLst/>
          </a:prstGeom>
        </p:spPr>
      </p:pic>
      <p:pic>
        <p:nvPicPr>
          <p:cNvPr id="7" name="Picture 6" descr="black-light-ch.jpg"/>
          <p:cNvPicPr>
            <a:picLocks noChangeAspect="1"/>
          </p:cNvPicPr>
          <p:nvPr/>
        </p:nvPicPr>
        <p:blipFill>
          <a:blip r:embed="rId3" cstate="print"/>
          <a:stretch>
            <a:fillRect/>
          </a:stretch>
        </p:blipFill>
        <p:spPr>
          <a:xfrm>
            <a:off x="6781800" y="1143000"/>
            <a:ext cx="1752600" cy="1752600"/>
          </a:xfrm>
          <a:prstGeom prst="rect">
            <a:avLst/>
          </a:prstGeom>
        </p:spPr>
      </p:pic>
    </p:spTree>
    <p:extLst>
      <p:ext uri="{BB962C8B-B14F-4D97-AF65-F5344CB8AC3E}">
        <p14:creationId xmlns:p14="http://schemas.microsoft.com/office/powerpoint/2010/main" val="40802288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4).jpg"/>
          <p:cNvPicPr>
            <a:picLocks noChangeAspect="1"/>
          </p:cNvPicPr>
          <p:nvPr/>
        </p:nvPicPr>
        <p:blipFill>
          <a:blip r:embed="rId2" cstate="print"/>
          <a:stretch>
            <a:fillRect/>
          </a:stretch>
        </p:blipFill>
        <p:spPr>
          <a:xfrm>
            <a:off x="228600" y="685800"/>
            <a:ext cx="2590800" cy="2533734"/>
          </a:xfrm>
          <a:prstGeom prst="rect">
            <a:avLst/>
          </a:prstGeom>
        </p:spPr>
      </p:pic>
      <p:pic>
        <p:nvPicPr>
          <p:cNvPr id="4" name="Picture 3" descr="Black Light Lemonade.jpg"/>
          <p:cNvPicPr>
            <a:picLocks noChangeAspect="1"/>
          </p:cNvPicPr>
          <p:nvPr/>
        </p:nvPicPr>
        <p:blipFill>
          <a:blip r:embed="rId3" cstate="print"/>
          <a:srcRect b="10204"/>
          <a:stretch>
            <a:fillRect/>
          </a:stretch>
        </p:blipFill>
        <p:spPr>
          <a:xfrm>
            <a:off x="6400800" y="762000"/>
            <a:ext cx="2508647" cy="3352800"/>
          </a:xfrm>
          <a:prstGeom prst="rect">
            <a:avLst/>
          </a:prstGeom>
        </p:spPr>
      </p:pic>
      <p:pic>
        <p:nvPicPr>
          <p:cNvPr id="5" name="Picture 4" descr="images (10).jpg"/>
          <p:cNvPicPr>
            <a:picLocks noChangeAspect="1"/>
          </p:cNvPicPr>
          <p:nvPr/>
        </p:nvPicPr>
        <p:blipFill>
          <a:blip r:embed="rId4" cstate="print"/>
          <a:srcRect b="22995"/>
          <a:stretch>
            <a:fillRect/>
          </a:stretch>
        </p:blipFill>
        <p:spPr>
          <a:xfrm>
            <a:off x="3581400" y="2514600"/>
            <a:ext cx="2562225" cy="1371600"/>
          </a:xfrm>
          <a:prstGeom prst="rect">
            <a:avLst/>
          </a:prstGeom>
        </p:spPr>
      </p:pic>
      <p:pic>
        <p:nvPicPr>
          <p:cNvPr id="7" name="Picture 6" descr="tonic_water.jpg"/>
          <p:cNvPicPr>
            <a:picLocks noChangeAspect="1"/>
          </p:cNvPicPr>
          <p:nvPr/>
        </p:nvPicPr>
        <p:blipFill>
          <a:blip r:embed="rId5" cstate="print"/>
          <a:stretch>
            <a:fillRect/>
          </a:stretch>
        </p:blipFill>
        <p:spPr>
          <a:xfrm>
            <a:off x="5562600" y="4572000"/>
            <a:ext cx="2038350" cy="2038350"/>
          </a:xfrm>
          <a:prstGeom prst="rect">
            <a:avLst/>
          </a:prstGeom>
        </p:spPr>
      </p:pic>
      <p:pic>
        <p:nvPicPr>
          <p:cNvPr id="8" name="Picture 7" descr="black-light-ch.jpg"/>
          <p:cNvPicPr>
            <a:picLocks noChangeAspect="1"/>
          </p:cNvPicPr>
          <p:nvPr/>
        </p:nvPicPr>
        <p:blipFill>
          <a:blip r:embed="rId6" cstate="print"/>
          <a:stretch>
            <a:fillRect/>
          </a:stretch>
        </p:blipFill>
        <p:spPr>
          <a:xfrm>
            <a:off x="3810000" y="609600"/>
            <a:ext cx="1752600" cy="1752600"/>
          </a:xfrm>
          <a:prstGeom prst="rect">
            <a:avLst/>
          </a:prstGeom>
        </p:spPr>
      </p:pic>
      <p:pic>
        <p:nvPicPr>
          <p:cNvPr id="1026" name="Picture 2" descr="http://withfriendship.com/images/c/11028/Quinine-image.jpg"/>
          <p:cNvPicPr>
            <a:picLocks noChangeAspect="1" noChangeArrowheads="1"/>
          </p:cNvPicPr>
          <p:nvPr/>
        </p:nvPicPr>
        <p:blipFill>
          <a:blip r:embed="rId7" cstate="print"/>
          <a:srcRect/>
          <a:stretch>
            <a:fillRect/>
          </a:stretch>
        </p:blipFill>
        <p:spPr bwMode="auto">
          <a:xfrm>
            <a:off x="3352800" y="4343400"/>
            <a:ext cx="1862798" cy="2124242"/>
          </a:xfrm>
          <a:prstGeom prst="rect">
            <a:avLst/>
          </a:prstGeom>
          <a:noFill/>
        </p:spPr>
      </p:pic>
      <p:sp>
        <p:nvSpPr>
          <p:cNvPr id="10" name="TextBox 9"/>
          <p:cNvSpPr txBox="1"/>
          <p:nvPr/>
        </p:nvSpPr>
        <p:spPr>
          <a:xfrm>
            <a:off x="762000" y="228600"/>
            <a:ext cx="7239000" cy="369332"/>
          </a:xfrm>
          <a:prstGeom prst="rect">
            <a:avLst/>
          </a:prstGeom>
          <a:noFill/>
        </p:spPr>
        <p:txBody>
          <a:bodyPr wrap="square" rtlCol="0">
            <a:spAutoFit/>
          </a:bodyPr>
          <a:lstStyle/>
          <a:p>
            <a:pPr algn="ctr"/>
            <a:r>
              <a:rPr lang="en-US" dirty="0" smtClean="0"/>
              <a:t>Emission spectra, Black light, UV-A radiation   and fluorescence </a:t>
            </a:r>
            <a:endParaRPr lang="en-US" dirty="0"/>
          </a:p>
        </p:txBody>
      </p:sp>
      <p:pic>
        <p:nvPicPr>
          <p:cNvPr id="12" name="Picture 11" descr="Dot3-rgb-350_tcm18-86004.jpg"/>
          <p:cNvPicPr>
            <a:picLocks noChangeAspect="1"/>
          </p:cNvPicPr>
          <p:nvPr/>
        </p:nvPicPr>
        <p:blipFill>
          <a:blip r:embed="rId8" cstate="print"/>
          <a:stretch>
            <a:fillRect/>
          </a:stretch>
        </p:blipFill>
        <p:spPr>
          <a:xfrm>
            <a:off x="457200" y="3429000"/>
            <a:ext cx="2362200" cy="1525306"/>
          </a:xfrm>
          <a:prstGeom prst="rect">
            <a:avLst/>
          </a:prstGeom>
        </p:spPr>
      </p:pic>
      <p:pic>
        <p:nvPicPr>
          <p:cNvPr id="13" name="Picture 12" descr="Green_fluorescent_Phosphor_powder_Zn2SiO4_Mn.jpg"/>
          <p:cNvPicPr>
            <a:picLocks noChangeAspect="1"/>
          </p:cNvPicPr>
          <p:nvPr/>
        </p:nvPicPr>
        <p:blipFill>
          <a:blip r:embed="rId9" cstate="print"/>
          <a:stretch>
            <a:fillRect/>
          </a:stretch>
        </p:blipFill>
        <p:spPr>
          <a:xfrm>
            <a:off x="762000" y="5105400"/>
            <a:ext cx="1828800" cy="1371600"/>
          </a:xfrm>
          <a:prstGeom prst="rect">
            <a:avLst/>
          </a:prstGeom>
        </p:spPr>
      </p:pic>
      <p:pic>
        <p:nvPicPr>
          <p:cNvPr id="14" name="Picture 13" descr="Black Light Lemonade Supplies.jpg"/>
          <p:cNvPicPr>
            <a:picLocks noChangeAspect="1"/>
          </p:cNvPicPr>
          <p:nvPr/>
        </p:nvPicPr>
        <p:blipFill>
          <a:blip r:embed="rId10" cstate="print"/>
          <a:stretch>
            <a:fillRect/>
          </a:stretch>
        </p:blipFill>
        <p:spPr>
          <a:xfrm>
            <a:off x="7753730" y="4800600"/>
            <a:ext cx="1390270" cy="1754283"/>
          </a:xfrm>
          <a:prstGeom prst="rect">
            <a:avLst/>
          </a:prstGeom>
        </p:spPr>
      </p:pic>
      <p:sp>
        <p:nvSpPr>
          <p:cNvPr id="15" name="TextBox 14"/>
          <p:cNvSpPr txBox="1"/>
          <p:nvPr/>
        </p:nvSpPr>
        <p:spPr>
          <a:xfrm>
            <a:off x="1143000" y="6519446"/>
            <a:ext cx="1066800" cy="338554"/>
          </a:xfrm>
          <a:prstGeom prst="rect">
            <a:avLst/>
          </a:prstGeom>
          <a:noFill/>
        </p:spPr>
        <p:txBody>
          <a:bodyPr wrap="square" rtlCol="0">
            <a:spAutoFit/>
          </a:bodyPr>
          <a:lstStyle/>
          <a:p>
            <a:r>
              <a:rPr lang="en-US" sz="1600" dirty="0" smtClean="0"/>
              <a:t>Zn</a:t>
            </a:r>
            <a:r>
              <a:rPr lang="en-US" sz="1600" baseline="-25000" dirty="0" smtClean="0"/>
              <a:t>2</a:t>
            </a:r>
            <a:r>
              <a:rPr lang="en-US" sz="1600" dirty="0" smtClean="0"/>
              <a:t>SiO</a:t>
            </a:r>
            <a:r>
              <a:rPr lang="en-US" sz="1600" baseline="-25000" dirty="0" smtClean="0"/>
              <a:t>4</a:t>
            </a:r>
            <a:endParaRPr lang="en-US" sz="1600" baseline="-25000" dirty="0"/>
          </a:p>
        </p:txBody>
      </p:sp>
      <p:sp>
        <p:nvSpPr>
          <p:cNvPr id="16" name="TextBox 15"/>
          <p:cNvSpPr txBox="1"/>
          <p:nvPr/>
        </p:nvSpPr>
        <p:spPr>
          <a:xfrm>
            <a:off x="3886200" y="6400800"/>
            <a:ext cx="1066800" cy="338554"/>
          </a:xfrm>
          <a:prstGeom prst="rect">
            <a:avLst/>
          </a:prstGeom>
          <a:noFill/>
        </p:spPr>
        <p:txBody>
          <a:bodyPr wrap="square" rtlCol="0">
            <a:spAutoFit/>
          </a:bodyPr>
          <a:lstStyle/>
          <a:p>
            <a:r>
              <a:rPr lang="en-US" sz="1600" dirty="0" smtClean="0"/>
              <a:t>Quinine</a:t>
            </a:r>
            <a:endParaRPr lang="en-US" sz="1600" dirty="0"/>
          </a:p>
        </p:txBody>
      </p:sp>
    </p:spTree>
    <p:extLst>
      <p:ext uri="{BB962C8B-B14F-4D97-AF65-F5344CB8AC3E}">
        <p14:creationId xmlns:p14="http://schemas.microsoft.com/office/powerpoint/2010/main" val="183517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924800" cy="646331"/>
          </a:xfrm>
          <a:prstGeom prst="rect">
            <a:avLst/>
          </a:prstGeom>
          <a:solidFill>
            <a:srgbClr val="FFFF00"/>
          </a:solidFill>
        </p:spPr>
        <p:txBody>
          <a:bodyPr wrap="square" rtlCol="0">
            <a:spAutoFit/>
          </a:bodyPr>
          <a:lstStyle/>
          <a:p>
            <a:pPr algn="ctr"/>
            <a:r>
              <a:rPr lang="en-US" b="1" dirty="0" smtClean="0"/>
              <a:t>Finding an  explanation for the observed properties of transition metal complexes using Crystal Field Theory</a:t>
            </a:r>
            <a:endParaRPr lang="en-US" b="1" dirty="0"/>
          </a:p>
        </p:txBody>
      </p:sp>
      <p:sp>
        <p:nvSpPr>
          <p:cNvPr id="3" name="TextBox 2"/>
          <p:cNvSpPr txBox="1"/>
          <p:nvPr/>
        </p:nvSpPr>
        <p:spPr>
          <a:xfrm>
            <a:off x="5410200" y="4114800"/>
            <a:ext cx="2590800" cy="369332"/>
          </a:xfrm>
          <a:prstGeom prst="rect">
            <a:avLst/>
          </a:prstGeom>
          <a:gradFill>
            <a:gsLst>
              <a:gs pos="0">
                <a:srgbClr val="03D4A8"/>
              </a:gs>
              <a:gs pos="25000">
                <a:srgbClr val="21D6E0"/>
              </a:gs>
              <a:gs pos="75000">
                <a:srgbClr val="0087E6"/>
              </a:gs>
              <a:gs pos="100000">
                <a:srgbClr val="005CBF"/>
              </a:gs>
            </a:gsLst>
            <a:lin ang="5400000" scaled="0"/>
          </a:gradFill>
        </p:spPr>
        <p:txBody>
          <a:bodyPr wrap="square" rtlCol="0">
            <a:spAutoFit/>
          </a:bodyPr>
          <a:lstStyle/>
          <a:p>
            <a:r>
              <a:rPr lang="en-US" dirty="0" smtClean="0"/>
              <a:t>Color of metal complexes</a:t>
            </a:r>
            <a:endParaRPr lang="en-US" dirty="0"/>
          </a:p>
        </p:txBody>
      </p:sp>
      <p:sp>
        <p:nvSpPr>
          <p:cNvPr id="4" name="TextBox 3"/>
          <p:cNvSpPr txBox="1"/>
          <p:nvPr/>
        </p:nvSpPr>
        <p:spPr>
          <a:xfrm>
            <a:off x="5105400" y="1143000"/>
            <a:ext cx="3505200" cy="369332"/>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en-US" dirty="0" smtClean="0"/>
              <a:t>Magnetic properties of complexes</a:t>
            </a:r>
            <a:endParaRPr lang="en-US" dirty="0"/>
          </a:p>
        </p:txBody>
      </p:sp>
      <p:sp>
        <p:nvSpPr>
          <p:cNvPr id="5" name="TextBox 4"/>
          <p:cNvSpPr txBox="1"/>
          <p:nvPr/>
        </p:nvSpPr>
        <p:spPr>
          <a:xfrm>
            <a:off x="685800" y="1143000"/>
            <a:ext cx="3733800" cy="646331"/>
          </a:xfrm>
          <a:prstGeom prst="rect">
            <a:avLst/>
          </a:prstGeom>
          <a:gradFill>
            <a:gsLst>
              <a:gs pos="0">
                <a:srgbClr val="D6B19C"/>
              </a:gs>
              <a:gs pos="30000">
                <a:srgbClr val="D49E6C"/>
              </a:gs>
              <a:gs pos="70000">
                <a:srgbClr val="A65528"/>
              </a:gs>
              <a:gs pos="100000">
                <a:srgbClr val="663012"/>
              </a:gs>
            </a:gsLst>
            <a:lin ang="5400000" scaled="0"/>
          </a:gradFill>
        </p:spPr>
        <p:txBody>
          <a:bodyPr wrap="square" rtlCol="0">
            <a:spAutoFit/>
          </a:bodyPr>
          <a:lstStyle/>
          <a:p>
            <a:r>
              <a:rPr lang="en-US" dirty="0" smtClean="0"/>
              <a:t>Variation of some physical properties of metal complexes across a period</a:t>
            </a:r>
            <a:endParaRPr lang="en-US" dirty="0"/>
          </a:p>
        </p:txBody>
      </p:sp>
      <p:pic>
        <p:nvPicPr>
          <p:cNvPr id="11" name="Picture 10" descr="1211_pp12.jpg"/>
          <p:cNvPicPr>
            <a:picLocks noChangeAspect="1"/>
          </p:cNvPicPr>
          <p:nvPr/>
        </p:nvPicPr>
        <p:blipFill>
          <a:blip r:embed="rId2" cstate="print"/>
          <a:srcRect l="8108" t="21622" r="2703" b="9910"/>
          <a:stretch>
            <a:fillRect/>
          </a:stretch>
        </p:blipFill>
        <p:spPr>
          <a:xfrm>
            <a:off x="5181600" y="1524000"/>
            <a:ext cx="3563927" cy="2209800"/>
          </a:xfrm>
          <a:prstGeom prst="rect">
            <a:avLst/>
          </a:prstGeom>
        </p:spPr>
      </p:pic>
      <p:sp>
        <p:nvSpPr>
          <p:cNvPr id="13" name="TextBox 12"/>
          <p:cNvSpPr txBox="1"/>
          <p:nvPr/>
        </p:nvSpPr>
        <p:spPr>
          <a:xfrm>
            <a:off x="457200" y="4114800"/>
            <a:ext cx="3581400" cy="369332"/>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n-US" dirty="0" smtClean="0"/>
              <a:t>Distortion in the shape of complexes</a:t>
            </a:r>
            <a:endParaRPr lang="en-US" dirty="0"/>
          </a:p>
        </p:txBody>
      </p:sp>
      <p:pic>
        <p:nvPicPr>
          <p:cNvPr id="14" name="Picture 13" descr="download.jpg"/>
          <p:cNvPicPr>
            <a:picLocks noChangeAspect="1"/>
          </p:cNvPicPr>
          <p:nvPr/>
        </p:nvPicPr>
        <p:blipFill>
          <a:blip r:embed="rId3" cstate="print"/>
          <a:stretch>
            <a:fillRect/>
          </a:stretch>
        </p:blipFill>
        <p:spPr>
          <a:xfrm>
            <a:off x="685800" y="4648200"/>
            <a:ext cx="2971800" cy="2076680"/>
          </a:xfrm>
          <a:prstGeom prst="rect">
            <a:avLst/>
          </a:prstGeom>
        </p:spPr>
      </p:pic>
      <p:pic>
        <p:nvPicPr>
          <p:cNvPr id="15" name="Picture 14" descr="7f61b97f9e57088bd249f19fc04f5b1a.jpg"/>
          <p:cNvPicPr>
            <a:picLocks noChangeAspect="1"/>
          </p:cNvPicPr>
          <p:nvPr/>
        </p:nvPicPr>
        <p:blipFill>
          <a:blip r:embed="rId4" cstate="print"/>
          <a:stretch>
            <a:fillRect/>
          </a:stretch>
        </p:blipFill>
        <p:spPr>
          <a:xfrm>
            <a:off x="914400" y="1905000"/>
            <a:ext cx="2928460" cy="2190600"/>
          </a:xfrm>
          <a:prstGeom prst="rect">
            <a:avLst/>
          </a:prstGeom>
        </p:spPr>
      </p:pic>
      <p:pic>
        <p:nvPicPr>
          <p:cNvPr id="18" name="Picture 1" descr="C:\Users\admin\Downloads\colourions.gif"/>
          <p:cNvPicPr>
            <a:picLocks noChangeAspect="1" noChangeArrowheads="1"/>
          </p:cNvPicPr>
          <p:nvPr/>
        </p:nvPicPr>
        <p:blipFill>
          <a:blip r:embed="rId5" cstate="print"/>
          <a:srcRect/>
          <a:stretch>
            <a:fillRect/>
          </a:stretch>
        </p:blipFill>
        <p:spPr bwMode="auto">
          <a:xfrm>
            <a:off x="5027413" y="4572000"/>
            <a:ext cx="3402212" cy="2286000"/>
          </a:xfrm>
          <a:prstGeom prst="rect">
            <a:avLst/>
          </a:prstGeom>
          <a:noFill/>
        </p:spPr>
      </p:pic>
      <p:sp>
        <p:nvSpPr>
          <p:cNvPr id="17" name="TextBox 16"/>
          <p:cNvSpPr txBox="1"/>
          <p:nvPr/>
        </p:nvSpPr>
        <p:spPr>
          <a:xfrm>
            <a:off x="5029200" y="3657600"/>
            <a:ext cx="3733800" cy="307777"/>
          </a:xfrm>
          <a:prstGeom prst="rect">
            <a:avLst/>
          </a:prstGeom>
          <a:noFill/>
        </p:spPr>
        <p:txBody>
          <a:bodyPr wrap="square" rtlCol="0">
            <a:spAutoFit/>
          </a:bodyPr>
          <a:lstStyle/>
          <a:p>
            <a:r>
              <a:rPr lang="en-US" sz="1400" b="1" i="1" dirty="0" smtClean="0"/>
              <a:t>Temperature dependence of magnetic moments</a:t>
            </a:r>
            <a:endParaRPr lang="en-IN"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3" grpId="0" animBg="1"/>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85800"/>
            <a:ext cx="5638800" cy="369332"/>
          </a:xfrm>
          <a:prstGeom prst="rect">
            <a:avLst/>
          </a:prstGeom>
          <a:noFill/>
        </p:spPr>
        <p:txBody>
          <a:bodyPr wrap="square" rtlCol="0">
            <a:spAutoFit/>
          </a:bodyPr>
          <a:lstStyle/>
          <a:p>
            <a:r>
              <a:rPr lang="en-US" dirty="0" smtClean="0"/>
              <a:t>Advantages and Disadvantages of  Crystal Field Theory</a:t>
            </a:r>
            <a:endParaRPr lang="en-IN" dirty="0"/>
          </a:p>
        </p:txBody>
      </p:sp>
      <p:sp>
        <p:nvSpPr>
          <p:cNvPr id="3" name="TextBox 2"/>
          <p:cNvSpPr txBox="1"/>
          <p:nvPr/>
        </p:nvSpPr>
        <p:spPr>
          <a:xfrm>
            <a:off x="1066800" y="1371600"/>
            <a:ext cx="6705600" cy="2308324"/>
          </a:xfrm>
          <a:prstGeom prst="rect">
            <a:avLst/>
          </a:prstGeom>
          <a:solidFill>
            <a:srgbClr val="FFFF00"/>
          </a:solidFill>
        </p:spPr>
        <p:txBody>
          <a:bodyPr wrap="square" rtlCol="0">
            <a:spAutoFit/>
          </a:bodyPr>
          <a:lstStyle/>
          <a:p>
            <a:r>
              <a:rPr lang="en-US" dirty="0" smtClean="0">
                <a:solidFill>
                  <a:srgbClr val="FF0000"/>
                </a:solidFill>
              </a:rPr>
              <a:t>Advantages over Valence Bond theory</a:t>
            </a:r>
          </a:p>
          <a:p>
            <a:pPr marL="342900" indent="-342900">
              <a:buAutoNum type="arabicPeriod"/>
            </a:pPr>
            <a:r>
              <a:rPr lang="en-US" i="1" dirty="0" smtClean="0"/>
              <a:t>Explains colors of complexes</a:t>
            </a:r>
          </a:p>
          <a:p>
            <a:pPr marL="342900" indent="-342900">
              <a:buAutoNum type="arabicPeriod"/>
            </a:pPr>
            <a:r>
              <a:rPr lang="en-US" i="1" dirty="0" smtClean="0"/>
              <a:t>Explains magnetic properties of complexes ( without knowing hybridization) and temperature dependence of magnetic moments.</a:t>
            </a:r>
          </a:p>
          <a:p>
            <a:pPr marL="342900" indent="-342900">
              <a:buAutoNum type="arabicPeriod"/>
            </a:pPr>
            <a:r>
              <a:rPr lang="en-US" i="1" dirty="0" smtClean="0"/>
              <a:t>Classifies </a:t>
            </a:r>
            <a:r>
              <a:rPr lang="en-US" i="1" dirty="0" err="1" smtClean="0"/>
              <a:t>ligands</a:t>
            </a:r>
            <a:r>
              <a:rPr lang="en-US" i="1" dirty="0" smtClean="0"/>
              <a:t> as weak and strong</a:t>
            </a:r>
          </a:p>
          <a:p>
            <a:pPr marL="342900" indent="-342900">
              <a:buAutoNum type="arabicPeriod"/>
            </a:pPr>
            <a:r>
              <a:rPr lang="en-US" i="1" dirty="0" smtClean="0"/>
              <a:t>Explains anomalies in physical properties of metal complexes</a:t>
            </a:r>
          </a:p>
          <a:p>
            <a:pPr marL="342900" indent="-342900">
              <a:buAutoNum type="arabicPeriod"/>
            </a:pPr>
            <a:r>
              <a:rPr lang="en-US" i="1" dirty="0" smtClean="0"/>
              <a:t>Explains distortion in shape observed for  some metal complexes</a:t>
            </a:r>
          </a:p>
        </p:txBody>
      </p:sp>
      <p:sp>
        <p:nvSpPr>
          <p:cNvPr id="4" name="TextBox 3"/>
          <p:cNvSpPr txBox="1"/>
          <p:nvPr/>
        </p:nvSpPr>
        <p:spPr>
          <a:xfrm>
            <a:off x="1143000" y="4114800"/>
            <a:ext cx="7239000" cy="2031325"/>
          </a:xfrm>
          <a:prstGeom prst="rect">
            <a:avLst/>
          </a:prstGeom>
          <a:solidFill>
            <a:schemeClr val="tx2">
              <a:lumMod val="20000"/>
              <a:lumOff val="80000"/>
            </a:schemeClr>
          </a:solidFill>
        </p:spPr>
        <p:txBody>
          <a:bodyPr wrap="square" rtlCol="0">
            <a:spAutoFit/>
          </a:bodyPr>
          <a:lstStyle/>
          <a:p>
            <a:r>
              <a:rPr lang="en-US" dirty="0" smtClean="0">
                <a:solidFill>
                  <a:srgbClr val="FF0000"/>
                </a:solidFill>
              </a:rPr>
              <a:t>Disadvantages or drawbacks</a:t>
            </a:r>
          </a:p>
          <a:p>
            <a:pPr marL="342900" indent="-342900">
              <a:buAutoNum type="arabicPeriod"/>
            </a:pPr>
            <a:r>
              <a:rPr lang="en-US" i="1" dirty="0" smtClean="0"/>
              <a:t>Evidences for the presence of covalent bonding ( orbital overlap) in metal complexes  have been disregarded.</a:t>
            </a:r>
          </a:p>
          <a:p>
            <a:pPr marL="342900" indent="-342900"/>
            <a:r>
              <a:rPr lang="en-US" i="1" dirty="0" smtClean="0"/>
              <a:t>	</a:t>
            </a:r>
            <a:r>
              <a:rPr lang="en-US" i="1" dirty="0" err="1" smtClean="0"/>
              <a:t>e.g</a:t>
            </a:r>
            <a:r>
              <a:rPr lang="en-US" i="1" dirty="0" smtClean="0"/>
              <a:t> Does not explain why CO although neutral is a very strong </a:t>
            </a:r>
            <a:r>
              <a:rPr lang="en-US" i="1" dirty="0" err="1" smtClean="0"/>
              <a:t>ligand</a:t>
            </a:r>
            <a:endParaRPr lang="en-US" i="1" dirty="0" smtClean="0"/>
          </a:p>
          <a:p>
            <a:pPr marL="342900" indent="-342900"/>
            <a:endParaRPr lang="en-US" i="1" dirty="0" smtClean="0"/>
          </a:p>
          <a:p>
            <a:pPr marL="342900" indent="-342900">
              <a:buAutoNum type="arabicPeriod" startAt="2"/>
            </a:pPr>
            <a:r>
              <a:rPr lang="en-US" i="1" dirty="0" smtClean="0"/>
              <a:t>Cannot predict shape of complexes (since not based on hybridization)</a:t>
            </a:r>
          </a:p>
          <a:p>
            <a:pPr marL="342900" indent="-342900">
              <a:buAutoNum type="arabicPeriod" startAt="2"/>
            </a:pPr>
            <a:r>
              <a:rPr lang="en-US" i="1" dirty="0" smtClean="0"/>
              <a:t>Charge Transfer spectra not explained by CFT alone</a:t>
            </a:r>
          </a:p>
        </p:txBody>
      </p:sp>
    </p:spTree>
    <p:extLst>
      <p:ext uri="{BB962C8B-B14F-4D97-AF65-F5344CB8AC3E}">
        <p14:creationId xmlns:p14="http://schemas.microsoft.com/office/powerpoint/2010/main" val="32545151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4191000"/>
          <a:ext cx="8305800" cy="838200"/>
        </p:xfrm>
        <a:graphic>
          <a:graphicData uri="http://schemas.openxmlformats.org/drawingml/2006/table">
            <a:tbl>
              <a:tblPr/>
              <a:tblGrid>
                <a:gridCol w="2338526"/>
                <a:gridCol w="1814374"/>
                <a:gridCol w="1653096"/>
                <a:gridCol w="2499804"/>
              </a:tblGrid>
              <a:tr h="381000">
                <a:tc>
                  <a:txBody>
                    <a:bodyPr/>
                    <a:lstStyle/>
                    <a:p>
                      <a:pPr marL="0" marR="0">
                        <a:spcBef>
                          <a:spcPts val="0"/>
                        </a:spcBef>
                        <a:spcAft>
                          <a:spcPts val="0"/>
                        </a:spcAft>
                      </a:pPr>
                      <a:r>
                        <a:rPr lang="en-US" sz="2400" dirty="0">
                          <a:latin typeface="Times New Roman"/>
                          <a:ea typeface="Times New Roman"/>
                        </a:rPr>
                        <a:t>Least intense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latin typeface="Times New Roman"/>
                          <a:ea typeface="Times New Roman"/>
                        </a:rPr>
                        <a:t>Most intense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533400" y="914400"/>
            <a:ext cx="81534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Arrange the given metal complexes in the increasing order of intensity of color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shown by them. Justify your order by writing below each the status of the selection rules for these complexes (no partial marks)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a:t>
            </a:r>
            <a:endParaRPr kumimoji="0" lang="en-US" sz="20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Fe</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4</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[Fe(CN)</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6</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3</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     [CoBr</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4</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2</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[MnF</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6</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4</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a:t>
            </a:r>
            <a:r>
              <a:rPr kumimoji="0" lang="en-US" sz="2800" b="0" i="0" u="none" strike="noStrike" cap="none" normalizeH="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[Co(H</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2</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O)</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6</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a:t>
            </a:r>
            <a:r>
              <a:rPr kumimoji="0" lang="en-US" sz="2800" b="0" i="0" u="none" strike="noStrike" cap="none" normalizeH="0" baseline="3000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2+</a:t>
            </a:r>
          </a:p>
        </p:txBody>
      </p:sp>
      <p:sp>
        <p:nvSpPr>
          <p:cNvPr id="4" name="TextBox 3"/>
          <p:cNvSpPr txBox="1"/>
          <p:nvPr/>
        </p:nvSpPr>
        <p:spPr>
          <a:xfrm>
            <a:off x="2743200" y="228600"/>
            <a:ext cx="4495800" cy="461665"/>
          </a:xfrm>
          <a:prstGeom prst="rect">
            <a:avLst/>
          </a:prstGeom>
          <a:noFill/>
        </p:spPr>
        <p:txBody>
          <a:bodyPr wrap="square" rtlCol="0">
            <a:spAutoFit/>
          </a:bodyPr>
          <a:lstStyle/>
          <a:p>
            <a:pPr algn="ctr"/>
            <a:r>
              <a:rPr lang="en-US" sz="2400" dirty="0" smtClean="0">
                <a:solidFill>
                  <a:srgbClr val="FF0000"/>
                </a:solidFill>
              </a:rPr>
              <a:t>Problem Solving</a:t>
            </a:r>
            <a:endParaRPr lang="en-US" sz="2400" dirty="0">
              <a:solidFill>
                <a:srgbClr val="FF0000"/>
              </a:solidFill>
            </a:endParaRPr>
          </a:p>
        </p:txBody>
      </p:sp>
      <p:sp>
        <p:nvSpPr>
          <p:cNvPr id="6" name="Rectangle 5"/>
          <p:cNvSpPr/>
          <p:nvPr/>
        </p:nvSpPr>
        <p:spPr>
          <a:xfrm>
            <a:off x="8991600" y="2667000"/>
            <a:ext cx="1026243" cy="369332"/>
          </a:xfrm>
          <a:prstGeom prst="rect">
            <a:avLst/>
          </a:prstGeom>
        </p:spPr>
        <p:txBody>
          <a:bodyPr wrap="none">
            <a:spAutoFit/>
          </a:bodyPr>
          <a:lstStyle/>
          <a:p>
            <a:r>
              <a:rPr lang="en-US" dirty="0" smtClean="0">
                <a:latin typeface="Times New Roman" pitchFamily="18" charset="0"/>
                <a:ea typeface="Times New Roman" pitchFamily="18" charset="0"/>
                <a:cs typeface="Arial" pitchFamily="34" charset="0"/>
                <a:sym typeface="Symbol" pitchFamily="18" charset="2"/>
              </a:rPr>
              <a:t>[MnF</a:t>
            </a:r>
            <a:r>
              <a:rPr lang="en-US" baseline="-30000" dirty="0" smtClean="0">
                <a:latin typeface="Times New Roman" pitchFamily="18" charset="0"/>
                <a:ea typeface="Times New Roman" pitchFamily="18" charset="0"/>
                <a:cs typeface="Arial" pitchFamily="34" charset="0"/>
                <a:sym typeface="Symbol" pitchFamily="18" charset="2"/>
              </a:rPr>
              <a:t>6</a:t>
            </a:r>
            <a:r>
              <a:rPr lang="en-US" dirty="0" smtClean="0">
                <a:latin typeface="Times New Roman" pitchFamily="18" charset="0"/>
                <a:ea typeface="Times New Roman" pitchFamily="18" charset="0"/>
                <a:cs typeface="Arial" pitchFamily="34" charset="0"/>
                <a:sym typeface="Symbol" pitchFamily="18" charset="2"/>
              </a:rPr>
              <a:t>]</a:t>
            </a:r>
            <a:r>
              <a:rPr lang="en-US" baseline="30000" dirty="0" smtClean="0">
                <a:latin typeface="Times New Roman" pitchFamily="18" charset="0"/>
                <a:ea typeface="Times New Roman" pitchFamily="18" charset="0"/>
                <a:cs typeface="Arial" pitchFamily="34" charset="0"/>
                <a:sym typeface="Symbol" pitchFamily="18" charset="2"/>
              </a:rPr>
              <a:t>4</a:t>
            </a:r>
            <a:endParaRPr lang="en-US" dirty="0">
              <a:latin typeface="Times New Roman"/>
              <a:ea typeface="Times New Roman"/>
            </a:endParaRPr>
          </a:p>
        </p:txBody>
      </p:sp>
      <p:sp>
        <p:nvSpPr>
          <p:cNvPr id="7" name="Rectangle 6"/>
          <p:cNvSpPr/>
          <p:nvPr/>
        </p:nvSpPr>
        <p:spPr>
          <a:xfrm>
            <a:off x="8991600" y="3048000"/>
            <a:ext cx="1505540" cy="369332"/>
          </a:xfrm>
          <a:prstGeom prst="rect">
            <a:avLst/>
          </a:prstGeom>
        </p:spPr>
        <p:txBody>
          <a:bodyPr wrap="none">
            <a:spAutoFit/>
          </a:bodyPr>
          <a:lstStyle/>
          <a:p>
            <a:r>
              <a:rPr lang="en-US" dirty="0" smtClean="0">
                <a:latin typeface="Times New Roman" pitchFamily="18" charset="0"/>
                <a:ea typeface="Times New Roman" pitchFamily="18" charset="0"/>
                <a:cs typeface="Arial" pitchFamily="34" charset="0"/>
                <a:sym typeface="Symbol" pitchFamily="18" charset="2"/>
              </a:rPr>
              <a:t>Fe</a:t>
            </a:r>
            <a:r>
              <a:rPr lang="en-US" baseline="-30000" dirty="0" smtClean="0">
                <a:latin typeface="Times New Roman" pitchFamily="18" charset="0"/>
                <a:ea typeface="Times New Roman" pitchFamily="18" charset="0"/>
                <a:cs typeface="Arial" pitchFamily="34" charset="0"/>
                <a:sym typeface="Symbol" pitchFamily="18" charset="2"/>
              </a:rPr>
              <a:t>4</a:t>
            </a:r>
            <a:r>
              <a:rPr lang="en-US" dirty="0" smtClean="0">
                <a:latin typeface="Times New Roman" pitchFamily="18" charset="0"/>
                <a:ea typeface="Times New Roman" pitchFamily="18" charset="0"/>
                <a:cs typeface="Arial" pitchFamily="34" charset="0"/>
                <a:sym typeface="Symbol" pitchFamily="18" charset="2"/>
              </a:rPr>
              <a:t>[Fe(CN)</a:t>
            </a:r>
            <a:r>
              <a:rPr lang="en-US" baseline="-30000" dirty="0" smtClean="0">
                <a:latin typeface="Times New Roman" pitchFamily="18" charset="0"/>
                <a:ea typeface="Times New Roman" pitchFamily="18" charset="0"/>
                <a:cs typeface="Arial" pitchFamily="34" charset="0"/>
                <a:sym typeface="Symbol" pitchFamily="18" charset="2"/>
              </a:rPr>
              <a:t>6</a:t>
            </a:r>
            <a:r>
              <a:rPr lang="en-US" dirty="0" smtClean="0">
                <a:latin typeface="Times New Roman" pitchFamily="18" charset="0"/>
                <a:ea typeface="Times New Roman" pitchFamily="18" charset="0"/>
                <a:cs typeface="Arial" pitchFamily="34" charset="0"/>
                <a:sym typeface="Symbol" pitchFamily="18" charset="2"/>
              </a:rPr>
              <a:t>]</a:t>
            </a:r>
            <a:r>
              <a:rPr lang="en-US" baseline="-30000" dirty="0" smtClean="0">
                <a:latin typeface="Times New Roman" pitchFamily="18" charset="0"/>
                <a:ea typeface="Times New Roman" pitchFamily="18" charset="0"/>
                <a:cs typeface="Arial" pitchFamily="34" charset="0"/>
                <a:sym typeface="Symbol" pitchFamily="18" charset="2"/>
              </a:rPr>
              <a:t>3</a:t>
            </a:r>
            <a:endParaRPr lang="en-US" dirty="0">
              <a:latin typeface="Times New Roman"/>
              <a:ea typeface="Times New Roman"/>
            </a:endParaRPr>
          </a:p>
        </p:txBody>
      </p:sp>
      <p:graphicFrame>
        <p:nvGraphicFramePr>
          <p:cNvPr id="8" name="Table 7"/>
          <p:cNvGraphicFramePr>
            <a:graphicFrameLocks noGrp="1"/>
          </p:cNvGraphicFramePr>
          <p:nvPr/>
        </p:nvGraphicFramePr>
        <p:xfrm>
          <a:off x="512064" y="5090160"/>
          <a:ext cx="8305800" cy="1524000"/>
        </p:xfrm>
        <a:graphic>
          <a:graphicData uri="http://schemas.openxmlformats.org/drawingml/2006/table">
            <a:tbl>
              <a:tblPr/>
              <a:tblGrid>
                <a:gridCol w="2338526"/>
                <a:gridCol w="1814374"/>
                <a:gridCol w="1653096"/>
                <a:gridCol w="2499804"/>
              </a:tblGrid>
              <a:tr h="916641">
                <a:tc>
                  <a:txBody>
                    <a:bodyPr/>
                    <a:lstStyle/>
                    <a:p>
                      <a:pPr marL="0" marR="0">
                        <a:spcBef>
                          <a:spcPts val="0"/>
                        </a:spcBef>
                        <a:spcAft>
                          <a:spcPts val="0"/>
                        </a:spcAft>
                      </a:pPr>
                      <a:r>
                        <a:rPr lang="en-US" sz="2000" dirty="0" smtClean="0">
                          <a:latin typeface="Times New Roman"/>
                          <a:ea typeface="Times New Roman"/>
                        </a:rPr>
                        <a:t>Spin Forbidden</a:t>
                      </a:r>
                    </a:p>
                    <a:p>
                      <a:pPr marL="0" marR="0">
                        <a:spcBef>
                          <a:spcPts val="0"/>
                        </a:spcBef>
                        <a:spcAft>
                          <a:spcPts val="0"/>
                        </a:spcAft>
                      </a:pPr>
                      <a:endParaRPr lang="en-US" sz="2000" dirty="0" smtClean="0">
                        <a:latin typeface="Times New Roman"/>
                        <a:ea typeface="Times New Roman"/>
                      </a:endParaRPr>
                    </a:p>
                    <a:p>
                      <a:pPr marL="0" marR="0">
                        <a:spcBef>
                          <a:spcPts val="0"/>
                        </a:spcBef>
                        <a:spcAft>
                          <a:spcPts val="0"/>
                        </a:spcAft>
                      </a:pPr>
                      <a:r>
                        <a:rPr lang="en-US" sz="2000" dirty="0" err="1" smtClean="0">
                          <a:latin typeface="Times New Roman"/>
                          <a:ea typeface="Times New Roman"/>
                        </a:rPr>
                        <a:t>Laporte</a:t>
                      </a:r>
                      <a:r>
                        <a:rPr lang="en-US" sz="2000" dirty="0" smtClean="0">
                          <a:latin typeface="Times New Roman"/>
                          <a:ea typeface="Times New Roman"/>
                        </a:rPr>
                        <a:t>  Forbidden</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smtClean="0">
                          <a:latin typeface="Times New Roman"/>
                          <a:ea typeface="Times New Roman"/>
                        </a:rPr>
                        <a:t>Spin Allowed</a:t>
                      </a:r>
                    </a:p>
                    <a:p>
                      <a:pPr marL="0" marR="0">
                        <a:spcBef>
                          <a:spcPts val="0"/>
                        </a:spcBef>
                        <a:spcAft>
                          <a:spcPts val="0"/>
                        </a:spcAft>
                      </a:pPr>
                      <a:endParaRPr lang="en-US" sz="2400" dirty="0" smtClean="0">
                        <a:latin typeface="Times New Roman"/>
                        <a:ea typeface="Times New Roman"/>
                      </a:endParaRPr>
                    </a:p>
                    <a:p>
                      <a:pPr marL="0" marR="0">
                        <a:spcBef>
                          <a:spcPts val="0"/>
                        </a:spcBef>
                        <a:spcAft>
                          <a:spcPts val="0"/>
                        </a:spcAft>
                      </a:pPr>
                      <a:r>
                        <a:rPr lang="en-US" sz="2400" dirty="0" err="1" smtClean="0">
                          <a:latin typeface="Times New Roman"/>
                          <a:ea typeface="Times New Roman"/>
                        </a:rPr>
                        <a:t>Laporte</a:t>
                      </a:r>
                      <a:r>
                        <a:rPr lang="en-US" sz="2400" dirty="0" smtClean="0">
                          <a:latin typeface="Times New Roman"/>
                          <a:ea typeface="Times New Roman"/>
                        </a:rPr>
                        <a:t>  Forbidden</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latin typeface="Times New Roman"/>
                          <a:ea typeface="Times New Roman"/>
                        </a:rPr>
                        <a:t>Spin Allowed</a:t>
                      </a:r>
                    </a:p>
                    <a:p>
                      <a:pPr marL="0" marR="0">
                        <a:spcBef>
                          <a:spcPts val="0"/>
                        </a:spcBef>
                        <a:spcAft>
                          <a:spcPts val="0"/>
                        </a:spcAft>
                      </a:pPr>
                      <a:endParaRPr lang="en-US" sz="2000" dirty="0" smtClean="0">
                        <a:latin typeface="Times New Roman"/>
                        <a:ea typeface="Times New Roman"/>
                      </a:endParaRPr>
                    </a:p>
                    <a:p>
                      <a:pPr marL="0" marR="0">
                        <a:spcBef>
                          <a:spcPts val="0"/>
                        </a:spcBef>
                        <a:spcAft>
                          <a:spcPts val="0"/>
                        </a:spcAft>
                      </a:pPr>
                      <a:r>
                        <a:rPr lang="en-US" sz="2000" dirty="0" err="1" smtClean="0">
                          <a:latin typeface="Times New Roman"/>
                          <a:ea typeface="Times New Roman"/>
                        </a:rPr>
                        <a:t>Laporte</a:t>
                      </a:r>
                      <a:r>
                        <a:rPr lang="en-US" sz="2000" dirty="0" smtClean="0">
                          <a:latin typeface="Times New Roman"/>
                          <a:ea typeface="Times New Roman"/>
                        </a:rPr>
                        <a:t>  </a:t>
                      </a:r>
                      <a:r>
                        <a:rPr lang="en-US" sz="2000" baseline="0" dirty="0" smtClean="0">
                          <a:latin typeface="Times New Roman"/>
                          <a:ea typeface="Times New Roman"/>
                        </a:rPr>
                        <a:t> Allowed</a:t>
                      </a:r>
                    </a:p>
                    <a:p>
                      <a:pPr marL="0" marR="0">
                        <a:spcBef>
                          <a:spcPts val="0"/>
                        </a:spcBef>
                        <a:spcAft>
                          <a:spcPts val="0"/>
                        </a:spcAft>
                      </a:pPr>
                      <a:r>
                        <a:rPr lang="en-US" sz="2000" baseline="0" dirty="0" smtClean="0">
                          <a:latin typeface="Times New Roman"/>
                          <a:ea typeface="Times New Roman"/>
                        </a:rPr>
                        <a:t>(Tetrahedral)</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latin typeface="Times New Roman"/>
                          <a:ea typeface="Times New Roman"/>
                        </a:rPr>
                        <a:t>Spin Allowed</a:t>
                      </a:r>
                    </a:p>
                    <a:p>
                      <a:pPr marL="0" marR="0">
                        <a:spcBef>
                          <a:spcPts val="0"/>
                        </a:spcBef>
                        <a:spcAft>
                          <a:spcPts val="0"/>
                        </a:spcAft>
                      </a:pPr>
                      <a:r>
                        <a:rPr lang="en-US" sz="2000" dirty="0" err="1" smtClean="0">
                          <a:latin typeface="Times New Roman"/>
                          <a:ea typeface="Times New Roman"/>
                        </a:rPr>
                        <a:t>Laporte</a:t>
                      </a:r>
                      <a:r>
                        <a:rPr lang="en-US" sz="2000" dirty="0" smtClean="0">
                          <a:latin typeface="Times New Roman"/>
                          <a:ea typeface="Times New Roman"/>
                        </a:rPr>
                        <a:t>  </a:t>
                      </a:r>
                      <a:r>
                        <a:rPr lang="en-US" sz="2000" baseline="0" dirty="0" smtClean="0">
                          <a:latin typeface="Times New Roman"/>
                          <a:ea typeface="Times New Roman"/>
                        </a:rPr>
                        <a:t> Allowed</a:t>
                      </a:r>
                    </a:p>
                    <a:p>
                      <a:pPr marL="0" marR="0">
                        <a:spcBef>
                          <a:spcPts val="0"/>
                        </a:spcBef>
                        <a:spcAft>
                          <a:spcPts val="0"/>
                        </a:spcAft>
                      </a:pPr>
                      <a:endParaRPr lang="en-US" sz="2000" baseline="0" dirty="0" smtClean="0">
                        <a:latin typeface="Times New Roman"/>
                        <a:ea typeface="Times New Roman"/>
                      </a:endParaRPr>
                    </a:p>
                    <a:p>
                      <a:pPr marL="0" marR="0">
                        <a:spcBef>
                          <a:spcPts val="0"/>
                        </a:spcBef>
                        <a:spcAft>
                          <a:spcPts val="0"/>
                        </a:spcAft>
                      </a:pPr>
                      <a:r>
                        <a:rPr lang="en-US" sz="2000" baseline="0" dirty="0" smtClean="0">
                          <a:latin typeface="Times New Roman"/>
                          <a:ea typeface="Times New Roman"/>
                        </a:rPr>
                        <a:t>Charge – Transfer   transition</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9231248" y="3715167"/>
            <a:ext cx="1077539" cy="369332"/>
          </a:xfrm>
          <a:prstGeom prst="rect">
            <a:avLst/>
          </a:prstGeom>
        </p:spPr>
        <p:txBody>
          <a:bodyPr wrap="none">
            <a:spAutoFit/>
          </a:bodyPr>
          <a:lstStyle/>
          <a:p>
            <a:r>
              <a:rPr lang="en-US" dirty="0" smtClean="0">
                <a:latin typeface="Times New Roman" pitchFamily="18" charset="0"/>
                <a:ea typeface="Times New Roman" pitchFamily="18" charset="0"/>
                <a:cs typeface="Arial" pitchFamily="34" charset="0"/>
                <a:sym typeface="Symbol" pitchFamily="18" charset="2"/>
              </a:rPr>
              <a:t>[CoBr</a:t>
            </a:r>
            <a:r>
              <a:rPr lang="en-US" baseline="-30000" dirty="0" smtClean="0">
                <a:latin typeface="Times New Roman" pitchFamily="18" charset="0"/>
                <a:ea typeface="Times New Roman" pitchFamily="18" charset="0"/>
                <a:cs typeface="Arial" pitchFamily="34" charset="0"/>
                <a:sym typeface="Symbol" pitchFamily="18" charset="2"/>
              </a:rPr>
              <a:t>4</a:t>
            </a:r>
            <a:r>
              <a:rPr lang="en-US" dirty="0" smtClean="0">
                <a:latin typeface="Times New Roman" pitchFamily="18" charset="0"/>
                <a:ea typeface="Times New Roman" pitchFamily="18" charset="0"/>
                <a:cs typeface="Arial" pitchFamily="34" charset="0"/>
                <a:sym typeface="Symbol" pitchFamily="18" charset="2"/>
              </a:rPr>
              <a:t>]</a:t>
            </a:r>
            <a:r>
              <a:rPr lang="en-US" baseline="30000" dirty="0">
                <a:latin typeface="Times New Roman" pitchFamily="18" charset="0"/>
                <a:ea typeface="Times New Roman" pitchFamily="18" charset="0"/>
                <a:cs typeface="Arial" pitchFamily="34" charset="0"/>
                <a:sym typeface="Symbol" pitchFamily="18" charset="2"/>
              </a:rPr>
              <a:t>2</a:t>
            </a:r>
            <a:r>
              <a:rPr lang="en-US" baseline="30000" dirty="0" smtClean="0">
                <a:latin typeface="Times New Roman" pitchFamily="18" charset="0"/>
                <a:ea typeface="Times New Roman" pitchFamily="18" charset="0"/>
                <a:cs typeface="Arial" pitchFamily="34" charset="0"/>
                <a:sym typeface="Symbol" pitchFamily="18" charset="2"/>
              </a:rPr>
              <a:t></a:t>
            </a:r>
            <a:endParaRPr lang="en-US" dirty="0">
              <a:latin typeface="Times New Roman"/>
              <a:ea typeface="Times New Roman"/>
            </a:endParaRPr>
          </a:p>
        </p:txBody>
      </p:sp>
    </p:spTree>
    <p:extLst>
      <p:ext uri="{BB962C8B-B14F-4D97-AF65-F5344CB8AC3E}">
        <p14:creationId xmlns:p14="http://schemas.microsoft.com/office/powerpoint/2010/main" val="384515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1">
                                            <p:txEl>
                                              <p:pRg st="0" end="0"/>
                                            </p:txEl>
                                          </p:spTgt>
                                        </p:tgtEl>
                                        <p:attrNameLst>
                                          <p:attrName>style.visibility</p:attrName>
                                        </p:attrNameLst>
                                      </p:cBhvr>
                                      <p:to>
                                        <p:strVal val="visible"/>
                                      </p:to>
                                    </p:set>
                                    <p:animEffect transition="in" filter="box(in)">
                                      <p:cBhvr>
                                        <p:cTn id="7" dur="500"/>
                                        <p:tgtEl>
                                          <p:spTgt spid="3584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5841">
                                            <p:txEl>
                                              <p:pRg st="1" end="1"/>
                                            </p:txEl>
                                          </p:spTgt>
                                        </p:tgtEl>
                                        <p:attrNameLst>
                                          <p:attrName>style.visibility</p:attrName>
                                        </p:attrNameLst>
                                      </p:cBhvr>
                                      <p:to>
                                        <p:strVal val="visible"/>
                                      </p:to>
                                    </p:set>
                                    <p:animEffect transition="in" filter="box(in)">
                                      <p:cBhvr>
                                        <p:cTn id="10" dur="500"/>
                                        <p:tgtEl>
                                          <p:spTgt spid="358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2.77778E-7 -4.6531E-6 L -0.85 0.28862 " pathEditMode="relative" ptsTypes="AA">
                                      <p:cBhvr>
                                        <p:cTn id="24" dur="2000" fill="hold"/>
                                        <p:tgtEl>
                                          <p:spTgt spid="6"/>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323 0.02868 L -0.2573 0.23959 " pathEditMode="relative" rAng="0" ptsTypes="AA">
                                      <p:cBhvr>
                                        <p:cTn id="28" dur="2000" fill="hold"/>
                                        <p:tgtEl>
                                          <p:spTgt spid="7"/>
                                        </p:tgtEl>
                                        <p:attrNameLst>
                                          <p:attrName>ppt_x</p:attrName>
                                          <p:attrName>ppt_y</p:attrName>
                                        </p:attrNameLst>
                                      </p:cBhvr>
                                      <p:rCtr x="-11200" y="10500"/>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3816 -0.1456 L -0.4684 0.14305 " pathEditMode="relative" rAng="0" ptsTypes="AA">
                                      <p:cBhvr>
                                        <p:cTn id="32" dur="2000" fill="hold"/>
                                        <p:tgtEl>
                                          <p:spTgt spid="9"/>
                                        </p:tgtEl>
                                        <p:attrNameLst>
                                          <p:attrName>ppt_x</p:attrName>
                                          <p:attrName>ppt_y</p:attrName>
                                        </p:attrNameLst>
                                      </p:cBhvr>
                                      <p:rCtr x="-42500" y="1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19075"/>
            <a:ext cx="6400800" cy="465138"/>
          </a:xfrm>
          <a:noFill/>
          <a:ln/>
        </p:spPr>
        <p:txBody>
          <a:bodyPr>
            <a:normAutofit fontScale="90000"/>
          </a:bodyPr>
          <a:lstStyle/>
          <a:p>
            <a:r>
              <a:rPr lang="en-US" sz="3200" dirty="0" err="1" smtClean="0">
                <a:solidFill>
                  <a:srgbClr val="6E0043"/>
                </a:solidFill>
              </a:rPr>
              <a:t>Energetics</a:t>
            </a:r>
            <a:r>
              <a:rPr lang="en-US" sz="3200" dirty="0" smtClean="0">
                <a:solidFill>
                  <a:srgbClr val="6E0043"/>
                </a:solidFill>
              </a:rPr>
              <a:t> involved in the CFT model</a:t>
            </a:r>
            <a:endParaRPr lang="en-US" sz="3200" dirty="0">
              <a:solidFill>
                <a:srgbClr val="6E0043"/>
              </a:solidFill>
            </a:endParaRPr>
          </a:p>
        </p:txBody>
      </p:sp>
      <p:sp>
        <p:nvSpPr>
          <p:cNvPr id="7172" name="Rectangle 4"/>
          <p:cNvSpPr>
            <a:spLocks noChangeArrowheads="1"/>
          </p:cNvSpPr>
          <p:nvPr/>
        </p:nvSpPr>
        <p:spPr bwMode="auto">
          <a:xfrm>
            <a:off x="304800" y="2971800"/>
            <a:ext cx="4181475" cy="3413755"/>
          </a:xfrm>
          <a:prstGeom prst="rect">
            <a:avLst/>
          </a:prstGeom>
          <a:noFill/>
          <a:ln w="12700">
            <a:noFill/>
            <a:miter lim="800000"/>
            <a:headEnd/>
            <a:tailEnd/>
          </a:ln>
          <a:effectLst/>
        </p:spPr>
        <p:txBody>
          <a:bodyPr lIns="90487" tIns="44450" rIns="90487" bIns="44450">
            <a:spAutoFit/>
          </a:bodyPr>
          <a:lstStyle/>
          <a:p>
            <a:pPr marL="236538" indent="-236538">
              <a:spcBef>
                <a:spcPct val="20000"/>
              </a:spcBef>
            </a:pPr>
            <a:r>
              <a:rPr lang="en-US" sz="2000" b="1" dirty="0" err="1">
                <a:solidFill>
                  <a:schemeClr val="tx1"/>
                </a:solidFill>
              </a:rPr>
              <a:t>i</a:t>
            </a:r>
            <a:r>
              <a:rPr lang="en-US" sz="2000" b="1" dirty="0">
                <a:solidFill>
                  <a:schemeClr val="tx1"/>
                </a:solidFill>
              </a:rPr>
              <a:t>) </a:t>
            </a:r>
            <a:r>
              <a:rPr lang="en-US" sz="2000" b="1" dirty="0" smtClean="0">
                <a:solidFill>
                  <a:schemeClr val="tx1"/>
                </a:solidFill>
              </a:rPr>
              <a:t>Separated </a:t>
            </a:r>
            <a:r>
              <a:rPr lang="en-US" sz="2000" b="1" dirty="0">
                <a:solidFill>
                  <a:schemeClr val="tx1"/>
                </a:solidFill>
              </a:rPr>
              <a:t>metal and </a:t>
            </a:r>
            <a:r>
              <a:rPr lang="en-US" sz="2000" b="1" dirty="0" err="1" smtClean="0">
                <a:solidFill>
                  <a:schemeClr val="tx1"/>
                </a:solidFill>
              </a:rPr>
              <a:t>ligands</a:t>
            </a:r>
            <a:r>
              <a:rPr lang="en-US" sz="2000" b="1" dirty="0" smtClean="0">
                <a:solidFill>
                  <a:schemeClr val="tx1"/>
                </a:solidFill>
              </a:rPr>
              <a:t>  at high </a:t>
            </a:r>
            <a:r>
              <a:rPr lang="en-US" sz="2000" b="1" dirty="0">
                <a:solidFill>
                  <a:schemeClr val="tx1"/>
                </a:solidFill>
              </a:rPr>
              <a:t>energy</a:t>
            </a:r>
          </a:p>
          <a:p>
            <a:pPr marL="236538" indent="-236538">
              <a:spcBef>
                <a:spcPct val="20000"/>
              </a:spcBef>
            </a:pPr>
            <a:r>
              <a:rPr lang="en-US" sz="2000" b="1" dirty="0">
                <a:solidFill>
                  <a:schemeClr val="tx1"/>
                </a:solidFill>
              </a:rPr>
              <a:t>ii) </a:t>
            </a:r>
            <a:r>
              <a:rPr lang="en-US" sz="2000" b="1" dirty="0" smtClean="0"/>
              <a:t>Electrostatic attraction between metal  and </a:t>
            </a:r>
            <a:r>
              <a:rPr lang="en-US" sz="2000" b="1" dirty="0" err="1" smtClean="0"/>
              <a:t>ligands</a:t>
            </a:r>
            <a:r>
              <a:rPr lang="en-US" sz="2000" b="1" dirty="0" smtClean="0"/>
              <a:t> leading to</a:t>
            </a:r>
            <a:r>
              <a:rPr lang="en-US" sz="2000" b="1" dirty="0" smtClean="0">
                <a:solidFill>
                  <a:schemeClr val="tx1"/>
                </a:solidFill>
              </a:rPr>
              <a:t> stabilization </a:t>
            </a:r>
            <a:r>
              <a:rPr lang="en-US" sz="2000" b="1" dirty="0" smtClean="0">
                <a:solidFill>
                  <a:srgbClr val="00B0F0"/>
                </a:solidFill>
              </a:rPr>
              <a:t>(heart of CFT</a:t>
            </a:r>
            <a:r>
              <a:rPr lang="en-US" sz="2000" b="1" dirty="0" smtClean="0">
                <a:solidFill>
                  <a:schemeClr val="tx1"/>
                </a:solidFill>
              </a:rPr>
              <a:t>)</a:t>
            </a:r>
            <a:endParaRPr lang="en-US" sz="2000" b="1" dirty="0">
              <a:solidFill>
                <a:schemeClr val="tx1"/>
              </a:solidFill>
            </a:endParaRPr>
          </a:p>
          <a:p>
            <a:pPr marL="236538" indent="-236538">
              <a:spcBef>
                <a:spcPct val="20000"/>
              </a:spcBef>
            </a:pPr>
            <a:r>
              <a:rPr lang="en-US" sz="2000" b="1" dirty="0">
                <a:solidFill>
                  <a:schemeClr val="tx1"/>
                </a:solidFill>
              </a:rPr>
              <a:t>iii) Destabilization due to </a:t>
            </a:r>
            <a:r>
              <a:rPr lang="en-US" sz="2000" b="1" dirty="0" err="1" smtClean="0">
                <a:solidFill>
                  <a:schemeClr val="tx1"/>
                </a:solidFill>
              </a:rPr>
              <a:t>ligand</a:t>
            </a:r>
            <a:r>
              <a:rPr lang="en-US" sz="2000" b="1" dirty="0" smtClean="0">
                <a:solidFill>
                  <a:schemeClr val="tx1"/>
                </a:solidFill>
              </a:rPr>
              <a:t> electrons- metal  d electrons repulsion in a </a:t>
            </a:r>
            <a:r>
              <a:rPr lang="en-US" sz="2000" b="1" dirty="0" smtClean="0">
                <a:solidFill>
                  <a:srgbClr val="C00000"/>
                </a:solidFill>
              </a:rPr>
              <a:t>spherical</a:t>
            </a:r>
            <a:r>
              <a:rPr lang="en-US" sz="2000" b="1" dirty="0" smtClean="0">
                <a:solidFill>
                  <a:schemeClr val="tx1"/>
                </a:solidFill>
              </a:rPr>
              <a:t> field</a:t>
            </a:r>
            <a:endParaRPr lang="en-US" sz="2000" b="1" dirty="0">
              <a:solidFill>
                <a:schemeClr val="tx1"/>
              </a:solidFill>
            </a:endParaRPr>
          </a:p>
          <a:p>
            <a:pPr marL="236538" indent="-236538">
              <a:spcBef>
                <a:spcPct val="20000"/>
              </a:spcBef>
            </a:pPr>
            <a:r>
              <a:rPr lang="en-US" sz="2000" b="1" dirty="0">
                <a:solidFill>
                  <a:schemeClr val="tx1"/>
                </a:solidFill>
              </a:rPr>
              <a:t>iv) </a:t>
            </a:r>
            <a:r>
              <a:rPr lang="en-US" sz="2000" b="1" dirty="0" smtClean="0">
                <a:solidFill>
                  <a:schemeClr val="tx1"/>
                </a:solidFill>
              </a:rPr>
              <a:t>Further splitting  of the 5 d </a:t>
            </a:r>
            <a:r>
              <a:rPr lang="en-US" sz="2000" b="1" dirty="0" err="1" smtClean="0">
                <a:solidFill>
                  <a:schemeClr val="tx1"/>
                </a:solidFill>
              </a:rPr>
              <a:t>orbitals</a:t>
            </a:r>
            <a:r>
              <a:rPr lang="en-US" sz="2000" b="1" dirty="0" smtClean="0">
                <a:solidFill>
                  <a:schemeClr val="tx1"/>
                </a:solidFill>
              </a:rPr>
              <a:t> to 2 sets due </a:t>
            </a:r>
            <a:r>
              <a:rPr lang="en-US" sz="2000" b="1" dirty="0">
                <a:solidFill>
                  <a:schemeClr val="tx1"/>
                </a:solidFill>
              </a:rPr>
              <a:t>to </a:t>
            </a:r>
            <a:r>
              <a:rPr lang="en-US" sz="2000" b="1" dirty="0" smtClean="0">
                <a:solidFill>
                  <a:schemeClr val="tx1"/>
                </a:solidFill>
              </a:rPr>
              <a:t>an </a:t>
            </a:r>
            <a:r>
              <a:rPr lang="en-US" sz="2000" b="1" dirty="0" smtClean="0">
                <a:solidFill>
                  <a:srgbClr val="00B050"/>
                </a:solidFill>
              </a:rPr>
              <a:t>octahedral </a:t>
            </a:r>
            <a:r>
              <a:rPr lang="en-US" sz="2000" b="1" dirty="0">
                <a:solidFill>
                  <a:schemeClr val="tx1"/>
                </a:solidFill>
              </a:rPr>
              <a:t>field</a:t>
            </a:r>
            <a:r>
              <a:rPr lang="en-US" sz="2400" b="1" dirty="0">
                <a:solidFill>
                  <a:schemeClr val="tx1"/>
                </a:solidFill>
              </a:rPr>
              <a:t>.</a:t>
            </a:r>
          </a:p>
        </p:txBody>
      </p:sp>
      <p:pic>
        <p:nvPicPr>
          <p:cNvPr id="7173" name="Picture 5"/>
          <p:cNvPicPr>
            <a:picLocks noChangeArrowheads="1"/>
          </p:cNvPicPr>
          <p:nvPr/>
        </p:nvPicPr>
        <p:blipFill>
          <a:blip r:embed="rId2" cstate="print"/>
          <a:srcRect/>
          <a:stretch>
            <a:fillRect/>
          </a:stretch>
        </p:blipFill>
        <p:spPr bwMode="auto">
          <a:xfrm>
            <a:off x="4724400" y="3048000"/>
            <a:ext cx="4419600" cy="3249612"/>
          </a:xfrm>
          <a:prstGeom prst="rect">
            <a:avLst/>
          </a:prstGeom>
          <a:noFill/>
          <a:ln w="12700">
            <a:noFill/>
            <a:miter lim="800000"/>
            <a:headEnd/>
            <a:tailEnd/>
          </a:ln>
          <a:effectLst/>
        </p:spPr>
      </p:pic>
      <p:sp>
        <p:nvSpPr>
          <p:cNvPr id="7174" name="Rectangle 6"/>
          <p:cNvSpPr>
            <a:spLocks noChangeArrowheads="1"/>
          </p:cNvSpPr>
          <p:nvPr/>
        </p:nvSpPr>
        <p:spPr bwMode="auto">
          <a:xfrm>
            <a:off x="6096000" y="3200400"/>
            <a:ext cx="277812" cy="466725"/>
          </a:xfrm>
          <a:prstGeom prst="rect">
            <a:avLst/>
          </a:prstGeom>
          <a:solidFill>
            <a:srgbClr val="FCFEB9"/>
          </a:solidFill>
          <a:ln w="12700">
            <a:solidFill>
              <a:schemeClr val="tx1"/>
            </a:solidFill>
            <a:miter lim="800000"/>
            <a:headEnd/>
            <a:tailEnd/>
          </a:ln>
          <a:effectLst/>
        </p:spPr>
        <p:txBody>
          <a:bodyPr wrap="none" lIns="90487" tIns="44450" rIns="90487" bIns="44450">
            <a:spAutoFit/>
          </a:bodyPr>
          <a:lstStyle/>
          <a:p>
            <a:r>
              <a:rPr lang="en-US" sz="2400"/>
              <a:t>i</a:t>
            </a:r>
          </a:p>
        </p:txBody>
      </p:sp>
      <p:sp>
        <p:nvSpPr>
          <p:cNvPr id="7175" name="Rectangle 7"/>
          <p:cNvSpPr>
            <a:spLocks noChangeArrowheads="1"/>
          </p:cNvSpPr>
          <p:nvPr/>
        </p:nvSpPr>
        <p:spPr bwMode="auto">
          <a:xfrm>
            <a:off x="5638800" y="5562600"/>
            <a:ext cx="361950" cy="466725"/>
          </a:xfrm>
          <a:prstGeom prst="rect">
            <a:avLst/>
          </a:prstGeom>
          <a:solidFill>
            <a:srgbClr val="FCFEB9"/>
          </a:solidFill>
          <a:ln w="12700">
            <a:solidFill>
              <a:schemeClr val="tx1"/>
            </a:solidFill>
            <a:miter lim="800000"/>
            <a:headEnd/>
            <a:tailEnd/>
          </a:ln>
          <a:effectLst/>
        </p:spPr>
        <p:txBody>
          <a:bodyPr wrap="none" lIns="90487" tIns="44450" rIns="90487" bIns="44450">
            <a:spAutoFit/>
          </a:bodyPr>
          <a:lstStyle/>
          <a:p>
            <a:r>
              <a:rPr lang="en-US" sz="2400" dirty="0"/>
              <a:t>ii</a:t>
            </a:r>
          </a:p>
        </p:txBody>
      </p:sp>
      <p:sp>
        <p:nvSpPr>
          <p:cNvPr id="7176" name="Rectangle 8"/>
          <p:cNvSpPr>
            <a:spLocks noChangeArrowheads="1"/>
          </p:cNvSpPr>
          <p:nvPr/>
        </p:nvSpPr>
        <p:spPr bwMode="auto">
          <a:xfrm>
            <a:off x="6781800" y="4648200"/>
            <a:ext cx="446088" cy="466725"/>
          </a:xfrm>
          <a:prstGeom prst="rect">
            <a:avLst/>
          </a:prstGeom>
          <a:solidFill>
            <a:srgbClr val="FCFEB9"/>
          </a:solidFill>
          <a:ln w="12700">
            <a:solidFill>
              <a:schemeClr val="tx1"/>
            </a:solidFill>
            <a:miter lim="800000"/>
            <a:headEnd/>
            <a:tailEnd/>
          </a:ln>
          <a:effectLst/>
        </p:spPr>
        <p:txBody>
          <a:bodyPr wrap="none" lIns="90487" tIns="44450" rIns="90487" bIns="44450">
            <a:spAutoFit/>
          </a:bodyPr>
          <a:lstStyle/>
          <a:p>
            <a:r>
              <a:rPr lang="en-US" sz="2400" dirty="0"/>
              <a:t>iii</a:t>
            </a:r>
          </a:p>
        </p:txBody>
      </p:sp>
      <p:sp>
        <p:nvSpPr>
          <p:cNvPr id="7177" name="Rectangle 9"/>
          <p:cNvSpPr>
            <a:spLocks noChangeArrowheads="1"/>
          </p:cNvSpPr>
          <p:nvPr/>
        </p:nvSpPr>
        <p:spPr bwMode="auto">
          <a:xfrm>
            <a:off x="7620000" y="4419600"/>
            <a:ext cx="430212" cy="466725"/>
          </a:xfrm>
          <a:prstGeom prst="rect">
            <a:avLst/>
          </a:prstGeom>
          <a:solidFill>
            <a:srgbClr val="FCFEB9"/>
          </a:solidFill>
          <a:ln w="12700">
            <a:solidFill>
              <a:schemeClr val="tx1"/>
            </a:solidFill>
            <a:miter lim="800000"/>
            <a:headEnd/>
            <a:tailEnd/>
          </a:ln>
          <a:effectLst/>
        </p:spPr>
        <p:txBody>
          <a:bodyPr wrap="none" lIns="90487" tIns="44450" rIns="90487" bIns="44450">
            <a:spAutoFit/>
          </a:bodyPr>
          <a:lstStyle/>
          <a:p>
            <a:r>
              <a:rPr lang="en-US" sz="2400" dirty="0"/>
              <a:t>iv</a:t>
            </a:r>
          </a:p>
        </p:txBody>
      </p:sp>
      <p:sp>
        <p:nvSpPr>
          <p:cNvPr id="9" name="TextBox 8"/>
          <p:cNvSpPr txBox="1"/>
          <p:nvPr/>
        </p:nvSpPr>
        <p:spPr>
          <a:xfrm>
            <a:off x="762000" y="914400"/>
            <a:ext cx="8153400" cy="1754326"/>
          </a:xfrm>
          <a:prstGeom prst="rect">
            <a:avLst/>
          </a:prstGeom>
          <a:noFill/>
        </p:spPr>
        <p:txBody>
          <a:bodyPr wrap="square" rtlCol="0">
            <a:spAutoFit/>
          </a:bodyPr>
          <a:lstStyle/>
          <a:p>
            <a:r>
              <a:rPr lang="en-US" dirty="0" smtClean="0"/>
              <a:t>Basic Assumptions of Crystal Field theory ( concept borrowed from solid state physics)</a:t>
            </a:r>
          </a:p>
          <a:p>
            <a:endParaRPr lang="en-US" dirty="0" smtClean="0"/>
          </a:p>
          <a:p>
            <a:pPr>
              <a:buFont typeface="Arial" pitchFamily="34" charset="0"/>
              <a:buChar char="•"/>
            </a:pPr>
            <a:r>
              <a:rPr lang="en-US" i="1" dirty="0" smtClean="0">
                <a:solidFill>
                  <a:srgbClr val="002060"/>
                </a:solidFill>
                <a:latin typeface="Baskerville Old Face" pitchFamily="18" charset="0"/>
              </a:rPr>
              <a:t>The </a:t>
            </a:r>
            <a:r>
              <a:rPr lang="en-US" i="1" dirty="0" err="1" smtClean="0">
                <a:solidFill>
                  <a:srgbClr val="002060"/>
                </a:solidFill>
                <a:latin typeface="Baskerville Old Face" pitchFamily="18" charset="0"/>
              </a:rPr>
              <a:t>ligands</a:t>
            </a:r>
            <a:r>
              <a:rPr lang="en-US" i="1" dirty="0" smtClean="0">
                <a:solidFill>
                  <a:srgbClr val="002060"/>
                </a:solidFill>
                <a:latin typeface="Baskerville Old Face" pitchFamily="18" charset="0"/>
              </a:rPr>
              <a:t> and the metal are considered as point charges</a:t>
            </a:r>
          </a:p>
          <a:p>
            <a:pPr>
              <a:buFont typeface="Arial" pitchFamily="34" charset="0"/>
              <a:buChar char="•"/>
            </a:pPr>
            <a:r>
              <a:rPr lang="en-US" i="1" dirty="0" smtClean="0">
                <a:solidFill>
                  <a:srgbClr val="7030A0"/>
                </a:solidFill>
                <a:latin typeface="Baskerville Old Face" pitchFamily="18" charset="0"/>
              </a:rPr>
              <a:t>The attraction between the metal and the </a:t>
            </a:r>
            <a:r>
              <a:rPr lang="en-US" i="1" dirty="0" err="1" smtClean="0">
                <a:solidFill>
                  <a:srgbClr val="7030A0"/>
                </a:solidFill>
                <a:latin typeface="Baskerville Old Face" pitchFamily="18" charset="0"/>
              </a:rPr>
              <a:t>ligands</a:t>
            </a:r>
            <a:r>
              <a:rPr lang="en-US" i="1" dirty="0" smtClean="0">
                <a:solidFill>
                  <a:srgbClr val="7030A0"/>
                </a:solidFill>
                <a:latin typeface="Baskerville Old Face" pitchFamily="18" charset="0"/>
              </a:rPr>
              <a:t> is purely electrostatic</a:t>
            </a:r>
          </a:p>
          <a:p>
            <a:pPr>
              <a:buFont typeface="Arial" pitchFamily="34" charset="0"/>
              <a:buChar char="•"/>
            </a:pPr>
            <a:r>
              <a:rPr lang="en-US" i="1" dirty="0" smtClean="0">
                <a:solidFill>
                  <a:schemeClr val="accent6">
                    <a:lumMod val="50000"/>
                  </a:schemeClr>
                </a:solidFill>
                <a:latin typeface="Baskerville Old Face" pitchFamily="18" charset="0"/>
              </a:rPr>
              <a:t>Properties of the metal complexes are explained based on changes happening to the </a:t>
            </a:r>
            <a:r>
              <a:rPr lang="en-US" i="1" dirty="0" smtClean="0">
                <a:solidFill>
                  <a:srgbClr val="FF0000"/>
                </a:solidFill>
                <a:latin typeface="Baskerville Old Face" pitchFamily="18" charset="0"/>
              </a:rPr>
              <a:t>d </a:t>
            </a:r>
            <a:r>
              <a:rPr lang="en-US" i="1" dirty="0" err="1" smtClean="0">
                <a:solidFill>
                  <a:srgbClr val="FF0000"/>
                </a:solidFill>
                <a:latin typeface="Baskerville Old Face" pitchFamily="18" charset="0"/>
              </a:rPr>
              <a:t>orbitals</a:t>
            </a:r>
            <a:r>
              <a:rPr lang="en-US" i="1" dirty="0" smtClean="0">
                <a:solidFill>
                  <a:srgbClr val="FF0000"/>
                </a:solidFill>
                <a:latin typeface="Baskerville Old Face" pitchFamily="18" charset="0"/>
              </a:rPr>
              <a:t> of the metal only</a:t>
            </a:r>
            <a:endParaRPr lang="en-IN" i="1" dirty="0">
              <a:solidFill>
                <a:srgbClr val="FF0000"/>
              </a:solidFill>
              <a:latin typeface="Baskerville Old Fac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17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7174"/>
                                        </p:tgtEl>
                                        <p:attrNameLst>
                                          <p:attrName>style.visibility</p:attrName>
                                        </p:attrNameLst>
                                      </p:cBhvr>
                                      <p:to>
                                        <p:strVal val="visible"/>
                                      </p:to>
                                    </p:set>
                                    <p:animEffect transition="in" filter="diamond(in)">
                                      <p:cBhvr>
                                        <p:cTn id="36" dur="2000"/>
                                        <p:tgtEl>
                                          <p:spTgt spid="7174"/>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7175"/>
                                        </p:tgtEl>
                                        <p:attrNameLst>
                                          <p:attrName>style.visibility</p:attrName>
                                        </p:attrNameLst>
                                      </p:cBhvr>
                                      <p:to>
                                        <p:strVal val="visible"/>
                                      </p:to>
                                    </p:set>
                                    <p:animEffect transition="in" filter="diamond(in)">
                                      <p:cBhvr>
                                        <p:cTn id="39" dur="2000"/>
                                        <p:tgtEl>
                                          <p:spTgt spid="7175"/>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7176"/>
                                        </p:tgtEl>
                                        <p:attrNameLst>
                                          <p:attrName>style.visibility</p:attrName>
                                        </p:attrNameLst>
                                      </p:cBhvr>
                                      <p:to>
                                        <p:strVal val="visible"/>
                                      </p:to>
                                    </p:set>
                                    <p:animEffect transition="in" filter="diamond(in)">
                                      <p:cBhvr>
                                        <p:cTn id="42" dur="2000"/>
                                        <p:tgtEl>
                                          <p:spTgt spid="7176"/>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7177"/>
                                        </p:tgtEl>
                                        <p:attrNameLst>
                                          <p:attrName>style.visibility</p:attrName>
                                        </p:attrNameLst>
                                      </p:cBhvr>
                                      <p:to>
                                        <p:strVal val="visible"/>
                                      </p:to>
                                    </p:set>
                                    <p:animEffect transition="in" filter="diamond(in)">
                                      <p:cBhvr>
                                        <p:cTn id="45" dur="2000"/>
                                        <p:tgtEl>
                                          <p:spTgt spid="71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172">
                                            <p:txEl>
                                              <p:pRg st="0" end="0"/>
                                            </p:txEl>
                                          </p:spTgt>
                                        </p:tgtEl>
                                        <p:attrNameLst>
                                          <p:attrName>style.visibility</p:attrName>
                                        </p:attrNameLst>
                                      </p:cBhvr>
                                      <p:to>
                                        <p:strVal val="visible"/>
                                      </p:to>
                                    </p:set>
                                    <p:animEffect transition="in" filter="fade">
                                      <p:cBhvr>
                                        <p:cTn id="50" dur="2000"/>
                                        <p:tgtEl>
                                          <p:spTgt spid="7172">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172">
                                            <p:txEl>
                                              <p:pRg st="1" end="1"/>
                                            </p:txEl>
                                          </p:spTgt>
                                        </p:tgtEl>
                                        <p:attrNameLst>
                                          <p:attrName>style.visibility</p:attrName>
                                        </p:attrNameLst>
                                      </p:cBhvr>
                                      <p:to>
                                        <p:strVal val="visible"/>
                                      </p:to>
                                    </p:set>
                                    <p:animEffect transition="in" filter="fade">
                                      <p:cBhvr>
                                        <p:cTn id="53" dur="2000"/>
                                        <p:tgtEl>
                                          <p:spTgt spid="7172">
                                            <p:txEl>
                                              <p:pRg st="1" end="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172">
                                            <p:txEl>
                                              <p:pRg st="2" end="2"/>
                                            </p:txEl>
                                          </p:spTgt>
                                        </p:tgtEl>
                                        <p:attrNameLst>
                                          <p:attrName>style.visibility</p:attrName>
                                        </p:attrNameLst>
                                      </p:cBhvr>
                                      <p:to>
                                        <p:strVal val="visible"/>
                                      </p:to>
                                    </p:set>
                                    <p:animEffect transition="in" filter="fade">
                                      <p:cBhvr>
                                        <p:cTn id="56" dur="2000"/>
                                        <p:tgtEl>
                                          <p:spTgt spid="7172">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172">
                                            <p:txEl>
                                              <p:pRg st="3" end="3"/>
                                            </p:txEl>
                                          </p:spTgt>
                                        </p:tgtEl>
                                        <p:attrNameLst>
                                          <p:attrName>style.visibility</p:attrName>
                                        </p:attrNameLst>
                                      </p:cBhvr>
                                      <p:to>
                                        <p:strVal val="visible"/>
                                      </p:to>
                                    </p:set>
                                    <p:animEffect transition="in" filter="fade">
                                      <p:cBhvr>
                                        <p:cTn id="59" dur="2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2" grpId="0" build="allAtOnce"/>
      <p:bldP spid="7174" grpId="0" animBg="1"/>
      <p:bldP spid="7175" grpId="0" animBg="1"/>
      <p:bldP spid="7176" grpId="0" animBg="1"/>
      <p:bldP spid="7177" grpId="0" animBg="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Picture 15"/>
          <p:cNvPicPr>
            <a:picLocks noChangeArrowheads="1"/>
          </p:cNvPicPr>
          <p:nvPr/>
        </p:nvPicPr>
        <p:blipFill>
          <a:blip r:embed="rId2" cstate="print"/>
          <a:srcRect/>
          <a:stretch>
            <a:fillRect/>
          </a:stretch>
        </p:blipFill>
        <p:spPr bwMode="auto">
          <a:xfrm>
            <a:off x="4800600" y="685800"/>
            <a:ext cx="1562100" cy="2095500"/>
          </a:xfrm>
          <a:prstGeom prst="rect">
            <a:avLst/>
          </a:prstGeom>
          <a:noFill/>
          <a:ln w="12700">
            <a:noFill/>
            <a:miter lim="800000"/>
            <a:headEnd/>
            <a:tailEnd/>
          </a:ln>
          <a:effectLst/>
        </p:spPr>
      </p:pic>
      <p:sp>
        <p:nvSpPr>
          <p:cNvPr id="9218" name="Rectangle 2"/>
          <p:cNvSpPr>
            <a:spLocks noGrp="1" noChangeArrowheads="1"/>
          </p:cNvSpPr>
          <p:nvPr>
            <p:ph type="title"/>
          </p:nvPr>
        </p:nvSpPr>
        <p:spPr>
          <a:xfrm>
            <a:off x="0" y="152400"/>
            <a:ext cx="8534400" cy="381000"/>
          </a:xfrm>
          <a:solidFill>
            <a:srgbClr val="00B0F0">
              <a:alpha val="57000"/>
            </a:srgbClr>
          </a:solidFill>
          <a:ln/>
        </p:spPr>
        <p:txBody>
          <a:bodyPr>
            <a:noAutofit/>
          </a:bodyPr>
          <a:lstStyle/>
          <a:p>
            <a:pPr algn="l"/>
            <a:r>
              <a:rPr lang="en-US" sz="2000" dirty="0" err="1" smtClean="0"/>
              <a:t>Orbitals</a:t>
            </a:r>
            <a:r>
              <a:rPr lang="en-US" sz="2000" dirty="0" smtClean="0"/>
              <a:t> affected when </a:t>
            </a:r>
            <a:r>
              <a:rPr lang="en-US" sz="2000" dirty="0" err="1" smtClean="0"/>
              <a:t>ligands</a:t>
            </a:r>
            <a:r>
              <a:rPr lang="en-US" sz="2000" dirty="0" smtClean="0"/>
              <a:t> approach a metal in an octahedral arrangement </a:t>
            </a:r>
            <a:endParaRPr lang="en-US" sz="2000" dirty="0"/>
          </a:p>
        </p:txBody>
      </p:sp>
      <p:sp>
        <p:nvSpPr>
          <p:cNvPr id="9219" name="Rectangle 3"/>
          <p:cNvSpPr>
            <a:spLocks noGrp="1" noChangeArrowheads="1"/>
          </p:cNvSpPr>
          <p:nvPr>
            <p:ph type="body" idx="1"/>
          </p:nvPr>
        </p:nvSpPr>
        <p:spPr>
          <a:xfrm>
            <a:off x="304800" y="1524000"/>
            <a:ext cx="2286000" cy="1143000"/>
          </a:xfrm>
          <a:noFill/>
          <a:ln/>
        </p:spPr>
        <p:txBody>
          <a:bodyPr>
            <a:normAutofit fontScale="40000" lnSpcReduction="20000"/>
          </a:bodyPr>
          <a:lstStyle/>
          <a:p>
            <a:pPr marL="0" indent="0">
              <a:buNone/>
            </a:pPr>
            <a:r>
              <a:rPr lang="en-US" dirty="0" err="1">
                <a:latin typeface="Aharoni" pitchFamily="2" charset="-79"/>
                <a:cs typeface="Aharoni" pitchFamily="2" charset="-79"/>
              </a:rPr>
              <a:t>Ligands</a:t>
            </a:r>
            <a:r>
              <a:rPr lang="en-US" dirty="0">
                <a:latin typeface="Aharoni" pitchFamily="2" charset="-79"/>
                <a:cs typeface="Aharoni" pitchFamily="2" charset="-79"/>
              </a:rPr>
              <a:t> </a:t>
            </a:r>
            <a:r>
              <a:rPr lang="en-US" dirty="0" smtClean="0">
                <a:latin typeface="Aharoni" pitchFamily="2" charset="-79"/>
                <a:cs typeface="Aharoni" pitchFamily="2" charset="-79"/>
              </a:rPr>
              <a:t> with their pair of electrons approach the  metal along the X, Y and Z axes for an octahedral complex formation</a:t>
            </a:r>
            <a:endParaRPr lang="en-US" sz="2000" dirty="0">
              <a:latin typeface="Aharoni" pitchFamily="2" charset="-79"/>
              <a:cs typeface="Aharoni" pitchFamily="2" charset="-79"/>
            </a:endParaRPr>
          </a:p>
        </p:txBody>
      </p:sp>
      <p:pic>
        <p:nvPicPr>
          <p:cNvPr id="9221" name="Picture 5"/>
          <p:cNvPicPr>
            <a:picLocks noChangeArrowheads="1"/>
          </p:cNvPicPr>
          <p:nvPr/>
        </p:nvPicPr>
        <p:blipFill>
          <a:blip r:embed="rId3" cstate="print"/>
          <a:srcRect/>
          <a:stretch>
            <a:fillRect/>
          </a:stretch>
        </p:blipFill>
        <p:spPr bwMode="auto">
          <a:xfrm>
            <a:off x="3827463" y="3900488"/>
            <a:ext cx="1492250" cy="1981200"/>
          </a:xfrm>
          <a:prstGeom prst="rect">
            <a:avLst/>
          </a:prstGeom>
          <a:noFill/>
          <a:ln w="12700">
            <a:noFill/>
            <a:miter lim="800000"/>
            <a:headEnd/>
            <a:tailEnd/>
          </a:ln>
          <a:effectLst/>
        </p:spPr>
      </p:pic>
      <p:pic>
        <p:nvPicPr>
          <p:cNvPr id="9222" name="Picture 6"/>
          <p:cNvPicPr>
            <a:picLocks noChangeArrowheads="1"/>
          </p:cNvPicPr>
          <p:nvPr/>
        </p:nvPicPr>
        <p:blipFill>
          <a:blip r:embed="rId4" cstate="print"/>
          <a:srcRect/>
          <a:stretch>
            <a:fillRect/>
          </a:stretch>
        </p:blipFill>
        <p:spPr bwMode="auto">
          <a:xfrm>
            <a:off x="5475288" y="3892550"/>
            <a:ext cx="1465262" cy="2008188"/>
          </a:xfrm>
          <a:prstGeom prst="rect">
            <a:avLst/>
          </a:prstGeom>
          <a:noFill/>
          <a:ln w="12700">
            <a:noFill/>
            <a:miter lim="800000"/>
            <a:headEnd/>
            <a:tailEnd/>
          </a:ln>
          <a:effectLst/>
        </p:spPr>
      </p:pic>
      <p:pic>
        <p:nvPicPr>
          <p:cNvPr id="9223" name="Picture 7"/>
          <p:cNvPicPr>
            <a:picLocks noChangeArrowheads="1"/>
          </p:cNvPicPr>
          <p:nvPr/>
        </p:nvPicPr>
        <p:blipFill>
          <a:blip r:embed="rId5" cstate="print"/>
          <a:srcRect/>
          <a:stretch>
            <a:fillRect/>
          </a:stretch>
        </p:blipFill>
        <p:spPr bwMode="auto">
          <a:xfrm>
            <a:off x="7053263" y="3844925"/>
            <a:ext cx="1549400" cy="2079625"/>
          </a:xfrm>
          <a:prstGeom prst="rect">
            <a:avLst/>
          </a:prstGeom>
          <a:noFill/>
          <a:ln w="12700">
            <a:noFill/>
            <a:miter lim="800000"/>
            <a:headEnd/>
            <a:tailEnd/>
          </a:ln>
          <a:effectLst/>
        </p:spPr>
      </p:pic>
      <p:sp>
        <p:nvSpPr>
          <p:cNvPr id="9224" name="Rectangle 8"/>
          <p:cNvSpPr>
            <a:spLocks noChangeArrowheads="1"/>
          </p:cNvSpPr>
          <p:nvPr/>
        </p:nvSpPr>
        <p:spPr bwMode="auto">
          <a:xfrm>
            <a:off x="4038600" y="5973763"/>
            <a:ext cx="5092700" cy="671512"/>
          </a:xfrm>
          <a:prstGeom prst="rect">
            <a:avLst/>
          </a:prstGeom>
          <a:noFill/>
          <a:ln w="12700">
            <a:noFill/>
            <a:miter lim="800000"/>
            <a:headEnd/>
            <a:tailEnd/>
          </a:ln>
          <a:effectLst/>
        </p:spPr>
        <p:txBody>
          <a:bodyPr lIns="90487" tIns="44450" rIns="90487" bIns="44450"/>
          <a:lstStyle/>
          <a:p>
            <a:pPr algn="ctr">
              <a:spcBef>
                <a:spcPct val="20000"/>
              </a:spcBef>
            </a:pPr>
            <a:r>
              <a:rPr lang="en-US" sz="1600" b="1" dirty="0">
                <a:solidFill>
                  <a:schemeClr val="tx1"/>
                </a:solidFill>
              </a:rPr>
              <a:t>d-</a:t>
            </a:r>
            <a:r>
              <a:rPr lang="en-US" sz="1600" b="1" dirty="0" err="1">
                <a:solidFill>
                  <a:schemeClr val="tx1"/>
                </a:solidFill>
              </a:rPr>
              <a:t>orbitals</a:t>
            </a:r>
            <a:r>
              <a:rPr lang="en-US" sz="1600" b="1" dirty="0">
                <a:solidFill>
                  <a:schemeClr val="tx1"/>
                </a:solidFill>
              </a:rPr>
              <a:t> not pointing directly </a:t>
            </a:r>
            <a:r>
              <a:rPr lang="en-US" sz="1600" b="1" dirty="0" smtClean="0">
                <a:solidFill>
                  <a:schemeClr val="tx1"/>
                </a:solidFill>
              </a:rPr>
              <a:t>at x, y and z  axis </a:t>
            </a:r>
            <a:r>
              <a:rPr lang="en-US" sz="1600" b="1" dirty="0">
                <a:solidFill>
                  <a:schemeClr val="tx1"/>
                </a:solidFill>
              </a:rPr>
              <a:t>are </a:t>
            </a:r>
            <a:endParaRPr lang="en-US" sz="1600" b="1" dirty="0" smtClean="0">
              <a:solidFill>
                <a:schemeClr val="tx1"/>
              </a:solidFill>
            </a:endParaRPr>
          </a:p>
          <a:p>
            <a:pPr algn="ctr">
              <a:spcBef>
                <a:spcPct val="20000"/>
              </a:spcBef>
            </a:pPr>
            <a:r>
              <a:rPr lang="en-US" sz="1600" b="1" dirty="0" smtClean="0">
                <a:solidFill>
                  <a:schemeClr val="tx1"/>
                </a:solidFill>
              </a:rPr>
              <a:t>stabilized to maintain the overall energy same</a:t>
            </a:r>
            <a:endParaRPr lang="en-US" sz="1600" b="1" dirty="0">
              <a:solidFill>
                <a:schemeClr val="tx1"/>
              </a:solidFill>
            </a:endParaRPr>
          </a:p>
        </p:txBody>
      </p:sp>
      <p:sp>
        <p:nvSpPr>
          <p:cNvPr id="9225" name="Line 9"/>
          <p:cNvSpPr>
            <a:spLocks noChangeShapeType="1"/>
          </p:cNvSpPr>
          <p:nvPr/>
        </p:nvSpPr>
        <p:spPr bwMode="auto">
          <a:xfrm>
            <a:off x="2446338" y="4429125"/>
            <a:ext cx="546100" cy="0"/>
          </a:xfrm>
          <a:prstGeom prst="line">
            <a:avLst/>
          </a:prstGeom>
          <a:noFill/>
          <a:ln w="12700">
            <a:solidFill>
              <a:schemeClr val="tx1"/>
            </a:solidFill>
            <a:round/>
            <a:headEnd/>
            <a:tailEnd/>
          </a:ln>
          <a:effectLst/>
        </p:spPr>
        <p:txBody>
          <a:bodyPr wrap="none" anchor="ctr"/>
          <a:lstStyle/>
          <a:p>
            <a:endParaRPr lang="en-US"/>
          </a:p>
        </p:txBody>
      </p:sp>
      <p:sp>
        <p:nvSpPr>
          <p:cNvPr id="9226" name="Line 10"/>
          <p:cNvSpPr>
            <a:spLocks noChangeShapeType="1"/>
          </p:cNvSpPr>
          <p:nvPr/>
        </p:nvSpPr>
        <p:spPr bwMode="auto">
          <a:xfrm>
            <a:off x="3043238" y="4457700"/>
            <a:ext cx="890587" cy="1463675"/>
          </a:xfrm>
          <a:prstGeom prst="line">
            <a:avLst/>
          </a:prstGeom>
          <a:noFill/>
          <a:ln w="25400">
            <a:solidFill>
              <a:schemeClr val="tx1"/>
            </a:solidFill>
            <a:prstDash val="dash"/>
            <a:round/>
            <a:headEnd/>
            <a:tailEnd/>
          </a:ln>
          <a:effectLst/>
        </p:spPr>
        <p:txBody>
          <a:bodyPr wrap="none" anchor="ctr"/>
          <a:lstStyle/>
          <a:p>
            <a:endParaRPr lang="en-US"/>
          </a:p>
        </p:txBody>
      </p:sp>
      <p:sp>
        <p:nvSpPr>
          <p:cNvPr id="9227" name="Line 11"/>
          <p:cNvSpPr>
            <a:spLocks noChangeShapeType="1"/>
          </p:cNvSpPr>
          <p:nvPr/>
        </p:nvSpPr>
        <p:spPr bwMode="auto">
          <a:xfrm>
            <a:off x="4016375" y="5949950"/>
            <a:ext cx="1231900" cy="0"/>
          </a:xfrm>
          <a:prstGeom prst="line">
            <a:avLst/>
          </a:prstGeom>
          <a:noFill/>
          <a:ln w="38100" cmpd="dbl">
            <a:solidFill>
              <a:schemeClr val="tx1"/>
            </a:solidFill>
            <a:round/>
            <a:headEnd/>
            <a:tailEnd/>
          </a:ln>
          <a:effectLst/>
        </p:spPr>
        <p:txBody>
          <a:bodyPr wrap="none" anchor="ctr"/>
          <a:lstStyle/>
          <a:p>
            <a:endParaRPr lang="en-US"/>
          </a:p>
        </p:txBody>
      </p:sp>
      <p:sp>
        <p:nvSpPr>
          <p:cNvPr id="9228" name="Line 12"/>
          <p:cNvSpPr>
            <a:spLocks noChangeShapeType="1"/>
          </p:cNvSpPr>
          <p:nvPr/>
        </p:nvSpPr>
        <p:spPr bwMode="auto">
          <a:xfrm>
            <a:off x="5472113" y="5934075"/>
            <a:ext cx="1384300" cy="0"/>
          </a:xfrm>
          <a:prstGeom prst="line">
            <a:avLst/>
          </a:prstGeom>
          <a:noFill/>
          <a:ln w="38100" cmpd="dbl">
            <a:solidFill>
              <a:schemeClr val="tx1"/>
            </a:solidFill>
            <a:round/>
            <a:headEnd/>
            <a:tailEnd/>
          </a:ln>
          <a:effectLst/>
        </p:spPr>
        <p:txBody>
          <a:bodyPr wrap="none" anchor="ctr"/>
          <a:lstStyle/>
          <a:p>
            <a:endParaRPr lang="en-US"/>
          </a:p>
        </p:txBody>
      </p:sp>
      <p:sp>
        <p:nvSpPr>
          <p:cNvPr id="9229" name="Line 13"/>
          <p:cNvSpPr>
            <a:spLocks noChangeShapeType="1"/>
          </p:cNvSpPr>
          <p:nvPr/>
        </p:nvSpPr>
        <p:spPr bwMode="auto">
          <a:xfrm>
            <a:off x="7064375" y="5916613"/>
            <a:ext cx="1452563" cy="0"/>
          </a:xfrm>
          <a:prstGeom prst="line">
            <a:avLst/>
          </a:prstGeom>
          <a:noFill/>
          <a:ln w="38100" cmpd="dbl">
            <a:solidFill>
              <a:schemeClr val="tx1"/>
            </a:solidFill>
            <a:round/>
            <a:headEnd/>
            <a:tailEnd/>
          </a:ln>
          <a:effectLst/>
        </p:spPr>
        <p:txBody>
          <a:bodyPr wrap="none" anchor="ctr"/>
          <a:lstStyle/>
          <a:p>
            <a:endParaRPr lang="en-US"/>
          </a:p>
        </p:txBody>
      </p:sp>
      <p:sp>
        <p:nvSpPr>
          <p:cNvPr id="9230" name="Line 14"/>
          <p:cNvSpPr>
            <a:spLocks noChangeShapeType="1"/>
          </p:cNvSpPr>
          <p:nvPr/>
        </p:nvSpPr>
        <p:spPr bwMode="auto">
          <a:xfrm flipV="1">
            <a:off x="3043238" y="2768600"/>
            <a:ext cx="1820862" cy="1643063"/>
          </a:xfrm>
          <a:prstGeom prst="line">
            <a:avLst/>
          </a:prstGeom>
          <a:noFill/>
          <a:ln w="25400">
            <a:solidFill>
              <a:schemeClr val="tx1"/>
            </a:solidFill>
            <a:prstDash val="dash"/>
            <a:round/>
            <a:headEnd/>
            <a:tailEnd/>
          </a:ln>
          <a:effectLst/>
        </p:spPr>
        <p:txBody>
          <a:bodyPr wrap="none" anchor="ctr"/>
          <a:lstStyle/>
          <a:p>
            <a:endParaRPr lang="en-US"/>
          </a:p>
        </p:txBody>
      </p:sp>
      <p:pic>
        <p:nvPicPr>
          <p:cNvPr id="9232" name="Picture 16"/>
          <p:cNvPicPr>
            <a:picLocks noChangeArrowheads="1"/>
          </p:cNvPicPr>
          <p:nvPr/>
        </p:nvPicPr>
        <p:blipFill>
          <a:blip r:embed="rId6" cstate="print"/>
          <a:srcRect/>
          <a:stretch>
            <a:fillRect/>
          </a:stretch>
        </p:blipFill>
        <p:spPr bwMode="auto">
          <a:xfrm>
            <a:off x="6456363" y="571500"/>
            <a:ext cx="1536700" cy="2133600"/>
          </a:xfrm>
          <a:prstGeom prst="rect">
            <a:avLst/>
          </a:prstGeom>
          <a:noFill/>
          <a:ln w="12700">
            <a:noFill/>
            <a:miter lim="800000"/>
            <a:headEnd/>
            <a:tailEnd/>
          </a:ln>
          <a:effectLst/>
        </p:spPr>
      </p:pic>
      <p:sp>
        <p:nvSpPr>
          <p:cNvPr id="9233" name="Line 17"/>
          <p:cNvSpPr>
            <a:spLocks noChangeShapeType="1"/>
          </p:cNvSpPr>
          <p:nvPr/>
        </p:nvSpPr>
        <p:spPr bwMode="auto">
          <a:xfrm>
            <a:off x="4862513" y="2767013"/>
            <a:ext cx="1384300" cy="0"/>
          </a:xfrm>
          <a:prstGeom prst="line">
            <a:avLst/>
          </a:prstGeom>
          <a:noFill/>
          <a:ln w="38100" cmpd="dbl">
            <a:solidFill>
              <a:schemeClr val="tx1"/>
            </a:solidFill>
            <a:round/>
            <a:headEnd/>
            <a:tailEnd/>
          </a:ln>
          <a:effectLst/>
        </p:spPr>
        <p:txBody>
          <a:bodyPr wrap="none" anchor="ctr"/>
          <a:lstStyle/>
          <a:p>
            <a:endParaRPr lang="en-US"/>
          </a:p>
        </p:txBody>
      </p:sp>
      <p:sp>
        <p:nvSpPr>
          <p:cNvPr id="9234" name="Line 18"/>
          <p:cNvSpPr>
            <a:spLocks noChangeShapeType="1"/>
          </p:cNvSpPr>
          <p:nvPr/>
        </p:nvSpPr>
        <p:spPr bwMode="auto">
          <a:xfrm>
            <a:off x="6488113" y="2768600"/>
            <a:ext cx="1384300" cy="0"/>
          </a:xfrm>
          <a:prstGeom prst="line">
            <a:avLst/>
          </a:prstGeom>
          <a:noFill/>
          <a:ln w="38100" cmpd="dbl">
            <a:solidFill>
              <a:schemeClr val="tx1"/>
            </a:solidFill>
            <a:round/>
            <a:headEnd/>
            <a:tailEnd/>
          </a:ln>
          <a:effectLst/>
        </p:spPr>
        <p:txBody>
          <a:bodyPr wrap="none" anchor="ctr"/>
          <a:lstStyle/>
          <a:p>
            <a:endParaRPr lang="en-US"/>
          </a:p>
        </p:txBody>
      </p:sp>
      <p:sp>
        <p:nvSpPr>
          <p:cNvPr id="9235" name="Rectangle 19"/>
          <p:cNvSpPr>
            <a:spLocks noChangeArrowheads="1"/>
          </p:cNvSpPr>
          <p:nvPr/>
        </p:nvSpPr>
        <p:spPr bwMode="auto">
          <a:xfrm>
            <a:off x="4598988" y="2936875"/>
            <a:ext cx="4545012" cy="828432"/>
          </a:xfrm>
          <a:prstGeom prst="rect">
            <a:avLst/>
          </a:prstGeom>
          <a:noFill/>
          <a:ln w="12700">
            <a:noFill/>
            <a:miter lim="800000"/>
            <a:headEnd/>
            <a:tailEnd/>
          </a:ln>
          <a:effectLst/>
        </p:spPr>
        <p:txBody>
          <a:bodyPr wrap="square" lIns="90487" tIns="44450" rIns="90487" bIns="44450">
            <a:spAutoFit/>
          </a:bodyPr>
          <a:lstStyle/>
          <a:p>
            <a:pPr>
              <a:spcBef>
                <a:spcPct val="20000"/>
              </a:spcBef>
            </a:pPr>
            <a:r>
              <a:rPr lang="en-US" sz="1600" b="1" dirty="0">
                <a:solidFill>
                  <a:schemeClr val="tx1"/>
                </a:solidFill>
              </a:rPr>
              <a:t>d-</a:t>
            </a:r>
            <a:r>
              <a:rPr lang="en-US" sz="1600" b="1" dirty="0" err="1">
                <a:solidFill>
                  <a:schemeClr val="tx1"/>
                </a:solidFill>
              </a:rPr>
              <a:t>orbitals</a:t>
            </a:r>
            <a:r>
              <a:rPr lang="en-US" sz="1600" b="1" dirty="0">
                <a:solidFill>
                  <a:schemeClr val="tx1"/>
                </a:solidFill>
              </a:rPr>
              <a:t> </a:t>
            </a:r>
            <a:r>
              <a:rPr lang="en-US" sz="1600" b="1" dirty="0" smtClean="0">
                <a:solidFill>
                  <a:schemeClr val="tx1"/>
                </a:solidFill>
              </a:rPr>
              <a:t> having lobes pointing </a:t>
            </a:r>
            <a:r>
              <a:rPr lang="en-US" sz="1600" b="1" dirty="0">
                <a:solidFill>
                  <a:schemeClr val="tx1"/>
                </a:solidFill>
              </a:rPr>
              <a:t>directly at </a:t>
            </a:r>
            <a:r>
              <a:rPr lang="en-US" sz="1600" b="1" dirty="0" err="1" smtClean="0">
                <a:solidFill>
                  <a:schemeClr val="tx1"/>
                </a:solidFill>
              </a:rPr>
              <a:t>x,y</a:t>
            </a:r>
            <a:r>
              <a:rPr lang="en-US" sz="1600" b="1" dirty="0" smtClean="0">
                <a:solidFill>
                  <a:schemeClr val="tx1"/>
                </a:solidFill>
              </a:rPr>
              <a:t> and z axis </a:t>
            </a:r>
            <a:r>
              <a:rPr lang="en-US" sz="1600" b="1" dirty="0">
                <a:solidFill>
                  <a:schemeClr val="tx1"/>
                </a:solidFill>
              </a:rPr>
              <a:t>are </a:t>
            </a:r>
            <a:r>
              <a:rPr lang="en-US" sz="1600" b="1" dirty="0" smtClean="0"/>
              <a:t>repelled</a:t>
            </a:r>
            <a:r>
              <a:rPr lang="en-US" sz="1600" b="1" dirty="0" smtClean="0">
                <a:solidFill>
                  <a:schemeClr val="tx1"/>
                </a:solidFill>
              </a:rPr>
              <a:t> </a:t>
            </a:r>
            <a:r>
              <a:rPr lang="en-US" sz="1600" b="1" dirty="0">
                <a:solidFill>
                  <a:schemeClr val="tx1"/>
                </a:solidFill>
              </a:rPr>
              <a:t>most by </a:t>
            </a:r>
            <a:r>
              <a:rPr lang="en-US" sz="1600" b="1" dirty="0" smtClean="0">
                <a:solidFill>
                  <a:schemeClr val="tx1"/>
                </a:solidFill>
              </a:rPr>
              <a:t>electron-electron repulsion</a:t>
            </a:r>
            <a:endParaRPr lang="en-US" sz="1600" b="1" dirty="0">
              <a:solidFill>
                <a:schemeClr val="tx1"/>
              </a:solidFill>
            </a:endParaRPr>
          </a:p>
        </p:txBody>
      </p:sp>
      <p:pic>
        <p:nvPicPr>
          <p:cNvPr id="6146" name="Picture 2" descr="http://chemedu.pu.edu.tw/genchem/delement/images/FG22_17.jpg"/>
          <p:cNvPicPr>
            <a:picLocks noChangeAspect="1" noChangeArrowheads="1"/>
          </p:cNvPicPr>
          <p:nvPr/>
        </p:nvPicPr>
        <p:blipFill>
          <a:blip r:embed="rId7" cstate="print"/>
          <a:srcRect/>
          <a:stretch>
            <a:fillRect/>
          </a:stretch>
        </p:blipFill>
        <p:spPr bwMode="auto">
          <a:xfrm>
            <a:off x="152400" y="2895600"/>
            <a:ext cx="2590800" cy="307547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17" dur="500"/>
                                        <p:tgtEl>
                                          <p:spTgt spid="92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blinds(horizontal)">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219">
                                            <p:bg/>
                                          </p:spTgt>
                                        </p:tgtEl>
                                        <p:attrNameLst>
                                          <p:attrName>style.visibility</p:attrName>
                                        </p:attrNameLst>
                                      </p:cBhvr>
                                      <p:to>
                                        <p:strVal val="visible"/>
                                      </p:to>
                                    </p:set>
                                    <p:animEffect transition="in" filter="checkerboard(across)">
                                      <p:cBhvr>
                                        <p:cTn id="27" dur="500"/>
                                        <p:tgtEl>
                                          <p:spTgt spid="9219">
                                            <p:bg/>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230"/>
                                        </p:tgtEl>
                                        <p:attrNameLst>
                                          <p:attrName>style.visibility</p:attrName>
                                        </p:attrNameLst>
                                      </p:cBhvr>
                                      <p:to>
                                        <p:strVal val="visible"/>
                                      </p:to>
                                    </p:set>
                                    <p:animEffect transition="in" filter="blinds(horizontal)">
                                      <p:cBhvr>
                                        <p:cTn id="30" dur="500"/>
                                        <p:tgtEl>
                                          <p:spTgt spid="923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231"/>
                                        </p:tgtEl>
                                        <p:attrNameLst>
                                          <p:attrName>style.visibility</p:attrName>
                                        </p:attrNameLst>
                                      </p:cBhvr>
                                      <p:to>
                                        <p:strVal val="visible"/>
                                      </p:to>
                                    </p:set>
                                    <p:anim calcmode="lin" valueType="num">
                                      <p:cBhvr additive="base">
                                        <p:cTn id="35" dur="500" fill="hold"/>
                                        <p:tgtEl>
                                          <p:spTgt spid="9231"/>
                                        </p:tgtEl>
                                        <p:attrNameLst>
                                          <p:attrName>ppt_x</p:attrName>
                                        </p:attrNameLst>
                                      </p:cBhvr>
                                      <p:tavLst>
                                        <p:tav tm="0">
                                          <p:val>
                                            <p:strVal val="#ppt_x"/>
                                          </p:val>
                                        </p:tav>
                                        <p:tav tm="100000">
                                          <p:val>
                                            <p:strVal val="#ppt_x"/>
                                          </p:val>
                                        </p:tav>
                                      </p:tavLst>
                                    </p:anim>
                                    <p:anim calcmode="lin" valueType="num">
                                      <p:cBhvr additive="base">
                                        <p:cTn id="36" dur="500" fill="hold"/>
                                        <p:tgtEl>
                                          <p:spTgt spid="923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232"/>
                                        </p:tgtEl>
                                        <p:attrNameLst>
                                          <p:attrName>style.visibility</p:attrName>
                                        </p:attrNameLst>
                                      </p:cBhvr>
                                      <p:to>
                                        <p:strVal val="visible"/>
                                      </p:to>
                                    </p:set>
                                    <p:anim calcmode="lin" valueType="num">
                                      <p:cBhvr additive="base">
                                        <p:cTn id="39" dur="500" fill="hold"/>
                                        <p:tgtEl>
                                          <p:spTgt spid="9232"/>
                                        </p:tgtEl>
                                        <p:attrNameLst>
                                          <p:attrName>ppt_x</p:attrName>
                                        </p:attrNameLst>
                                      </p:cBhvr>
                                      <p:tavLst>
                                        <p:tav tm="0">
                                          <p:val>
                                            <p:strVal val="#ppt_x"/>
                                          </p:val>
                                        </p:tav>
                                        <p:tav tm="100000">
                                          <p:val>
                                            <p:strVal val="#ppt_x"/>
                                          </p:val>
                                        </p:tav>
                                      </p:tavLst>
                                    </p:anim>
                                    <p:anim calcmode="lin" valueType="num">
                                      <p:cBhvr additive="base">
                                        <p:cTn id="40" dur="500" fill="hold"/>
                                        <p:tgtEl>
                                          <p:spTgt spid="92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233"/>
                                        </p:tgtEl>
                                        <p:attrNameLst>
                                          <p:attrName>style.visibility</p:attrName>
                                        </p:attrNameLst>
                                      </p:cBhvr>
                                      <p:to>
                                        <p:strVal val="visible"/>
                                      </p:to>
                                    </p:set>
                                    <p:anim calcmode="lin" valueType="num">
                                      <p:cBhvr additive="base">
                                        <p:cTn id="43" dur="500" fill="hold"/>
                                        <p:tgtEl>
                                          <p:spTgt spid="9233"/>
                                        </p:tgtEl>
                                        <p:attrNameLst>
                                          <p:attrName>ppt_x</p:attrName>
                                        </p:attrNameLst>
                                      </p:cBhvr>
                                      <p:tavLst>
                                        <p:tav tm="0">
                                          <p:val>
                                            <p:strVal val="#ppt_x"/>
                                          </p:val>
                                        </p:tav>
                                        <p:tav tm="100000">
                                          <p:val>
                                            <p:strVal val="#ppt_x"/>
                                          </p:val>
                                        </p:tav>
                                      </p:tavLst>
                                    </p:anim>
                                    <p:anim calcmode="lin" valueType="num">
                                      <p:cBhvr additive="base">
                                        <p:cTn id="44" dur="500" fill="hold"/>
                                        <p:tgtEl>
                                          <p:spTgt spid="92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34"/>
                                        </p:tgtEl>
                                        <p:attrNameLst>
                                          <p:attrName>style.visibility</p:attrName>
                                        </p:attrNameLst>
                                      </p:cBhvr>
                                      <p:to>
                                        <p:strVal val="visible"/>
                                      </p:to>
                                    </p:set>
                                    <p:anim calcmode="lin" valueType="num">
                                      <p:cBhvr additive="base">
                                        <p:cTn id="47" dur="500" fill="hold"/>
                                        <p:tgtEl>
                                          <p:spTgt spid="9234"/>
                                        </p:tgtEl>
                                        <p:attrNameLst>
                                          <p:attrName>ppt_x</p:attrName>
                                        </p:attrNameLst>
                                      </p:cBhvr>
                                      <p:tavLst>
                                        <p:tav tm="0">
                                          <p:val>
                                            <p:strVal val="#ppt_x"/>
                                          </p:val>
                                        </p:tav>
                                        <p:tav tm="100000">
                                          <p:val>
                                            <p:strVal val="#ppt_x"/>
                                          </p:val>
                                        </p:tav>
                                      </p:tavLst>
                                    </p:anim>
                                    <p:anim calcmode="lin" valueType="num">
                                      <p:cBhvr additive="base">
                                        <p:cTn id="48"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35"/>
                                        </p:tgtEl>
                                        <p:attrNameLst>
                                          <p:attrName>style.visibility</p:attrName>
                                        </p:attrNameLst>
                                      </p:cBhvr>
                                      <p:to>
                                        <p:strVal val="visible"/>
                                      </p:to>
                                    </p:set>
                                    <p:animEffect transition="in" filter="blinds(horizontal)">
                                      <p:cBhvr>
                                        <p:cTn id="53" dur="500"/>
                                        <p:tgtEl>
                                          <p:spTgt spid="923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221"/>
                                        </p:tgtEl>
                                        <p:attrNameLst>
                                          <p:attrName>style.visibility</p:attrName>
                                        </p:attrNameLst>
                                      </p:cBhvr>
                                      <p:to>
                                        <p:strVal val="visible"/>
                                      </p:to>
                                    </p:set>
                                    <p:anim calcmode="lin" valueType="num">
                                      <p:cBhvr additive="base">
                                        <p:cTn id="58" dur="500" fill="hold"/>
                                        <p:tgtEl>
                                          <p:spTgt spid="9221"/>
                                        </p:tgtEl>
                                        <p:attrNameLst>
                                          <p:attrName>ppt_x</p:attrName>
                                        </p:attrNameLst>
                                      </p:cBhvr>
                                      <p:tavLst>
                                        <p:tav tm="0">
                                          <p:val>
                                            <p:strVal val="#ppt_x"/>
                                          </p:val>
                                        </p:tav>
                                        <p:tav tm="100000">
                                          <p:val>
                                            <p:strVal val="#ppt_x"/>
                                          </p:val>
                                        </p:tav>
                                      </p:tavLst>
                                    </p:anim>
                                    <p:anim calcmode="lin" valueType="num">
                                      <p:cBhvr additive="base">
                                        <p:cTn id="59" dur="500" fill="hold"/>
                                        <p:tgtEl>
                                          <p:spTgt spid="9221"/>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9222"/>
                                        </p:tgtEl>
                                        <p:attrNameLst>
                                          <p:attrName>style.visibility</p:attrName>
                                        </p:attrNameLst>
                                      </p:cBhvr>
                                      <p:to>
                                        <p:strVal val="visible"/>
                                      </p:to>
                                    </p:set>
                                    <p:anim calcmode="lin" valueType="num">
                                      <p:cBhvr additive="base">
                                        <p:cTn id="62" dur="500" fill="hold"/>
                                        <p:tgtEl>
                                          <p:spTgt spid="9222"/>
                                        </p:tgtEl>
                                        <p:attrNameLst>
                                          <p:attrName>ppt_x</p:attrName>
                                        </p:attrNameLst>
                                      </p:cBhvr>
                                      <p:tavLst>
                                        <p:tav tm="0">
                                          <p:val>
                                            <p:strVal val="#ppt_x"/>
                                          </p:val>
                                        </p:tav>
                                        <p:tav tm="100000">
                                          <p:val>
                                            <p:strVal val="#ppt_x"/>
                                          </p:val>
                                        </p:tav>
                                      </p:tavLst>
                                    </p:anim>
                                    <p:anim calcmode="lin" valueType="num">
                                      <p:cBhvr additive="base">
                                        <p:cTn id="63" dur="500" fill="hold"/>
                                        <p:tgtEl>
                                          <p:spTgt spid="922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9223"/>
                                        </p:tgtEl>
                                        <p:attrNameLst>
                                          <p:attrName>style.visibility</p:attrName>
                                        </p:attrNameLst>
                                      </p:cBhvr>
                                      <p:to>
                                        <p:strVal val="visible"/>
                                      </p:to>
                                    </p:set>
                                    <p:anim calcmode="lin" valueType="num">
                                      <p:cBhvr additive="base">
                                        <p:cTn id="66" dur="500" fill="hold"/>
                                        <p:tgtEl>
                                          <p:spTgt spid="9223"/>
                                        </p:tgtEl>
                                        <p:attrNameLst>
                                          <p:attrName>ppt_x</p:attrName>
                                        </p:attrNameLst>
                                      </p:cBhvr>
                                      <p:tavLst>
                                        <p:tav tm="0">
                                          <p:val>
                                            <p:strVal val="#ppt_x"/>
                                          </p:val>
                                        </p:tav>
                                        <p:tav tm="100000">
                                          <p:val>
                                            <p:strVal val="#ppt_x"/>
                                          </p:val>
                                        </p:tav>
                                      </p:tavLst>
                                    </p:anim>
                                    <p:anim calcmode="lin" valueType="num">
                                      <p:cBhvr additive="base">
                                        <p:cTn id="67" dur="500" fill="hold"/>
                                        <p:tgtEl>
                                          <p:spTgt spid="9223"/>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9227"/>
                                        </p:tgtEl>
                                        <p:attrNameLst>
                                          <p:attrName>style.visibility</p:attrName>
                                        </p:attrNameLst>
                                      </p:cBhvr>
                                      <p:to>
                                        <p:strVal val="visible"/>
                                      </p:to>
                                    </p:set>
                                    <p:anim calcmode="lin" valueType="num">
                                      <p:cBhvr additive="base">
                                        <p:cTn id="70" dur="500" fill="hold"/>
                                        <p:tgtEl>
                                          <p:spTgt spid="9227"/>
                                        </p:tgtEl>
                                        <p:attrNameLst>
                                          <p:attrName>ppt_x</p:attrName>
                                        </p:attrNameLst>
                                      </p:cBhvr>
                                      <p:tavLst>
                                        <p:tav tm="0">
                                          <p:val>
                                            <p:strVal val="#ppt_x"/>
                                          </p:val>
                                        </p:tav>
                                        <p:tav tm="100000">
                                          <p:val>
                                            <p:strVal val="#ppt_x"/>
                                          </p:val>
                                        </p:tav>
                                      </p:tavLst>
                                    </p:anim>
                                    <p:anim calcmode="lin" valueType="num">
                                      <p:cBhvr additive="base">
                                        <p:cTn id="71" dur="500" fill="hold"/>
                                        <p:tgtEl>
                                          <p:spTgt spid="922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9228"/>
                                        </p:tgtEl>
                                        <p:attrNameLst>
                                          <p:attrName>style.visibility</p:attrName>
                                        </p:attrNameLst>
                                      </p:cBhvr>
                                      <p:to>
                                        <p:strVal val="visible"/>
                                      </p:to>
                                    </p:set>
                                    <p:anim calcmode="lin" valueType="num">
                                      <p:cBhvr additive="base">
                                        <p:cTn id="74" dur="500" fill="hold"/>
                                        <p:tgtEl>
                                          <p:spTgt spid="9228"/>
                                        </p:tgtEl>
                                        <p:attrNameLst>
                                          <p:attrName>ppt_x</p:attrName>
                                        </p:attrNameLst>
                                      </p:cBhvr>
                                      <p:tavLst>
                                        <p:tav tm="0">
                                          <p:val>
                                            <p:strVal val="#ppt_x"/>
                                          </p:val>
                                        </p:tav>
                                        <p:tav tm="100000">
                                          <p:val>
                                            <p:strVal val="#ppt_x"/>
                                          </p:val>
                                        </p:tav>
                                      </p:tavLst>
                                    </p:anim>
                                    <p:anim calcmode="lin" valueType="num">
                                      <p:cBhvr additive="base">
                                        <p:cTn id="75" dur="500" fill="hold"/>
                                        <p:tgtEl>
                                          <p:spTgt spid="922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229"/>
                                        </p:tgtEl>
                                        <p:attrNameLst>
                                          <p:attrName>style.visibility</p:attrName>
                                        </p:attrNameLst>
                                      </p:cBhvr>
                                      <p:to>
                                        <p:strVal val="visible"/>
                                      </p:to>
                                    </p:set>
                                    <p:anim calcmode="lin" valueType="num">
                                      <p:cBhvr additive="base">
                                        <p:cTn id="78" dur="500" fill="hold"/>
                                        <p:tgtEl>
                                          <p:spTgt spid="9229"/>
                                        </p:tgtEl>
                                        <p:attrNameLst>
                                          <p:attrName>ppt_x</p:attrName>
                                        </p:attrNameLst>
                                      </p:cBhvr>
                                      <p:tavLst>
                                        <p:tav tm="0">
                                          <p:val>
                                            <p:strVal val="#ppt_x"/>
                                          </p:val>
                                        </p:tav>
                                        <p:tav tm="100000">
                                          <p:val>
                                            <p:strVal val="#ppt_x"/>
                                          </p:val>
                                        </p:tav>
                                      </p:tavLst>
                                    </p:anim>
                                    <p:anim calcmode="lin" valueType="num">
                                      <p:cBhvr additive="base">
                                        <p:cTn id="79"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9224"/>
                                        </p:tgtEl>
                                        <p:attrNameLst>
                                          <p:attrName>style.visibility</p:attrName>
                                        </p:attrNameLst>
                                      </p:cBhvr>
                                      <p:to>
                                        <p:strVal val="visible"/>
                                      </p:to>
                                    </p:set>
                                    <p:animEffect transition="in" filter="blinds(horizontal)">
                                      <p:cBhvr>
                                        <p:cTn id="84"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p" animBg="1"/>
      <p:bldP spid="9224" grpId="0"/>
      <p:bldP spid="9226" grpId="0" animBg="1"/>
      <p:bldP spid="9227" grpId="0" animBg="1"/>
      <p:bldP spid="9228" grpId="0" animBg="1"/>
      <p:bldP spid="9229" grpId="0" animBg="1"/>
      <p:bldP spid="9230" grpId="0" animBg="1"/>
      <p:bldP spid="9233" grpId="0" animBg="1"/>
      <p:bldP spid="9234" grpId="0" animBg="1"/>
      <p:bldP spid="92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5212</Words>
  <Application>Microsoft Office PowerPoint</Application>
  <PresentationFormat>On-screen Show (4:3)</PresentationFormat>
  <Paragraphs>831</Paragraphs>
  <Slides>71</Slides>
  <Notes>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7" baseType="lpstr">
      <vt:lpstr>Aharoni</vt:lpstr>
      <vt:lpstr>Andalus</vt:lpstr>
      <vt:lpstr>Arial</vt:lpstr>
      <vt:lpstr>Baskerville Old Face</vt:lpstr>
      <vt:lpstr>Book Antiqua</vt:lpstr>
      <vt:lpstr>Calibri</vt:lpstr>
      <vt:lpstr>Comic Sans MS</vt:lpstr>
      <vt:lpstr>Georgia</vt:lpstr>
      <vt:lpstr>Symbol</vt:lpstr>
      <vt:lpstr>Times</vt:lpstr>
      <vt:lpstr>Times New Roman</vt:lpstr>
      <vt:lpstr>Wingdings</vt:lpstr>
      <vt:lpstr>Wingdings 3</vt:lpstr>
      <vt:lpstr>Office Theme</vt:lpstr>
      <vt:lpstr>CS ChemDraw Drawing</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Energetics involved in the CFT model</vt:lpstr>
      <vt:lpstr>Orbitals affected when ligands approach a metal in an octahedral arrangement </vt:lpstr>
      <vt:lpstr>PowerPoint Presentation</vt:lpstr>
      <vt:lpstr>High Spin Vs. Low Spin (d1 to d10)</vt:lpstr>
      <vt:lpstr>PowerPoint Presentation</vt:lpstr>
      <vt:lpstr>PowerPoint Presentation</vt:lpstr>
      <vt:lpstr>What is Pairing Energy, 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Spectrochemical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Spin and orbital contributions to μeff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Distortion of the shape of complexes: The Jahn-Teller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spectra of complexes of tetrahedral metal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15</cp:revision>
  <dcterms:created xsi:type="dcterms:W3CDTF">2013-10-18T10:38:13Z</dcterms:created>
  <dcterms:modified xsi:type="dcterms:W3CDTF">2017-11-22T10:53:36Z</dcterms:modified>
</cp:coreProperties>
</file>